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8" r:id="rId2"/>
    <p:sldId id="397" r:id="rId3"/>
    <p:sldId id="497" r:id="rId4"/>
    <p:sldId id="498" r:id="rId5"/>
  </p:sldIdLst>
  <p:sldSz cx="9144000" cy="6858000" type="letter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atch" initials="s" lastIdx="1" clrIdx="0"/>
  <p:cmAuthor id="1" name="sjiwa" initials="s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003366"/>
    <a:srgbClr val="D4DFEA"/>
    <a:srgbClr val="FFFFFF"/>
    <a:srgbClr val="C692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2" autoAdjust="0"/>
    <p:restoredTop sz="94660"/>
  </p:normalViewPr>
  <p:slideViewPr>
    <p:cSldViewPr snapToGrid="0">
      <p:cViewPr>
        <p:scale>
          <a:sx n="76" d="100"/>
          <a:sy n="76" d="100"/>
        </p:scale>
        <p:origin x="-132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13074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8" y="1"/>
            <a:ext cx="3013074" cy="4619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300"/>
            </a:lvl1pPr>
          </a:lstStyle>
          <a:p>
            <a:fld id="{DC1B747C-A178-45E6-9137-CD0509E2C9A1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7288"/>
            <a:ext cx="3013074" cy="46196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8" y="8777288"/>
            <a:ext cx="3013074" cy="46196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300"/>
            </a:lvl1pPr>
          </a:lstStyle>
          <a:p>
            <a:fld id="{D90FE961-F86A-4F9A-B5B9-B2B65C02E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4065" cy="461432"/>
          </a:xfrm>
          <a:prstGeom prst="rect">
            <a:avLst/>
          </a:prstGeom>
        </p:spPr>
        <p:txBody>
          <a:bodyPr vert="horz" lIns="87521" tIns="43760" rIns="87521" bIns="43760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267" y="0"/>
            <a:ext cx="3014065" cy="461432"/>
          </a:xfrm>
          <a:prstGeom prst="rect">
            <a:avLst/>
          </a:prstGeom>
        </p:spPr>
        <p:txBody>
          <a:bodyPr vert="horz" lIns="87521" tIns="43760" rIns="87521" bIns="43760" rtlCol="0"/>
          <a:lstStyle>
            <a:lvl1pPr algn="r">
              <a:defRPr sz="1100"/>
            </a:lvl1pPr>
          </a:lstStyle>
          <a:p>
            <a:fld id="{230CD501-DC27-4AF1-9AE3-8BAC16267501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21" tIns="43760" rIns="87521" bIns="437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787" y="4389705"/>
            <a:ext cx="5563267" cy="4157461"/>
          </a:xfrm>
          <a:prstGeom prst="rect">
            <a:avLst/>
          </a:prstGeom>
        </p:spPr>
        <p:txBody>
          <a:bodyPr vert="horz" lIns="87521" tIns="43760" rIns="87521" bIns="4376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7881"/>
            <a:ext cx="3014065" cy="461432"/>
          </a:xfrm>
          <a:prstGeom prst="rect">
            <a:avLst/>
          </a:prstGeom>
        </p:spPr>
        <p:txBody>
          <a:bodyPr vert="horz" lIns="87521" tIns="43760" rIns="87521" bIns="43760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267" y="8777881"/>
            <a:ext cx="3014065" cy="461432"/>
          </a:xfrm>
          <a:prstGeom prst="rect">
            <a:avLst/>
          </a:prstGeom>
        </p:spPr>
        <p:txBody>
          <a:bodyPr vert="horz" lIns="87521" tIns="43760" rIns="87521" bIns="43760" rtlCol="0" anchor="b"/>
          <a:lstStyle>
            <a:lvl1pPr algn="r">
              <a:defRPr sz="1100"/>
            </a:lvl1pPr>
          </a:lstStyle>
          <a:p>
            <a:fld id="{94CFE4EC-D30F-4C01-964D-5B3B63FFF2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9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FE4EC-D30F-4C01-964D-5B3B63FFF24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368"/>
            <a:ext cx="8229600" cy="4525963"/>
          </a:xfrm>
        </p:spPr>
        <p:txBody>
          <a:bodyPr>
            <a:normAutofit/>
          </a:bodyPr>
          <a:lstStyle>
            <a:lvl1pPr marL="0" indent="0">
              <a:spcBef>
                <a:spcPts val="400"/>
              </a:spcBef>
              <a:spcAft>
                <a:spcPts val="400"/>
              </a:spcAft>
              <a:buNone/>
              <a:tabLst>
                <a:tab pos="461963" algn="l"/>
                <a:tab pos="914400" algn="l"/>
              </a:tabLst>
              <a:defRPr sz="1200"/>
            </a:lvl1pPr>
            <a:lvl2pPr marL="0" indent="0"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0EC6-07A1-4907-B588-D90ECCFA27F9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Powering the GeoWeb™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GaldosRGBPC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2834640" cy="749808"/>
          </a:xfrm>
          <a:prstGeom prst="rect">
            <a:avLst/>
          </a:prstGeom>
        </p:spPr>
      </p:pic>
      <p:pic>
        <p:nvPicPr>
          <p:cNvPr id="11" name="Picture 10" descr="marketing-package-tagline_small-blue.jpg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62800" y="6373368"/>
            <a:ext cx="1426845" cy="142875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457200" y="6455664"/>
            <a:ext cx="662940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0" y="5029200"/>
            <a:ext cx="6400800" cy="838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69200"/>
              </a:buClr>
              <a:buFont typeface="Wingdings" pitchFamily="2" charset="2"/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69200"/>
              </a:buClr>
              <a:buFont typeface="Wingdings" pitchFamily="2" charset="2"/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69200"/>
              </a:buClr>
              <a:buFont typeface="Wingdings" pitchFamily="2" charset="2"/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69200"/>
              </a:buClr>
              <a:buFont typeface="Wingdings" pitchFamily="2" charset="2"/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69200"/>
              </a:buClr>
              <a:buFont typeface="Wingdings" pitchFamily="2" charset="2"/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add extra text or proposal number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1997"/>
            <a:ext cx="7772400" cy="4526280"/>
          </a:xfrm>
        </p:spPr>
        <p:txBody>
          <a:bodyPr/>
          <a:lstStyle>
            <a:lvl1pPr marL="233363" indent="-233363">
              <a:spcBef>
                <a:spcPts val="400"/>
              </a:spcBef>
              <a:spcAft>
                <a:spcPts val="400"/>
              </a:spcAft>
              <a:defRPr sz="1200"/>
            </a:lvl1pPr>
            <a:lvl2pPr marL="457200" indent="-223838">
              <a:spcBef>
                <a:spcPts val="400"/>
              </a:spcBef>
              <a:spcAft>
                <a:spcPts val="400"/>
              </a:spcAft>
              <a:defRPr sz="1200"/>
            </a:lvl2pPr>
            <a:lvl3pPr marL="690563" indent="-233363">
              <a:spcBef>
                <a:spcPts val="400"/>
              </a:spcBef>
              <a:spcAft>
                <a:spcPts val="400"/>
              </a:spcAft>
              <a:defRPr sz="1100"/>
            </a:lvl3pPr>
            <a:lvl4pPr marL="914400" indent="-223838">
              <a:spcBef>
                <a:spcPts val="400"/>
              </a:spcBef>
              <a:spcAft>
                <a:spcPts val="400"/>
              </a:spcAft>
              <a:defRPr sz="1050"/>
            </a:lvl4pPr>
            <a:lvl5pPr marL="1147763" indent="-233363">
              <a:spcBef>
                <a:spcPts val="400"/>
              </a:spcBef>
              <a:spcAft>
                <a:spcPts val="400"/>
              </a:spcAft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632A-ACB1-43E2-9DC0-07BF47207CEE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Powering the GeoWeb™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874" y="1274524"/>
            <a:ext cx="7772400" cy="4525963"/>
          </a:xfrm>
        </p:spPr>
        <p:txBody>
          <a:bodyPr/>
          <a:lstStyle>
            <a:lvl1pPr marL="233363" indent="-233363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defRPr sz="1200"/>
            </a:lvl1pPr>
            <a:lvl2pPr marL="460375" indent="-228600">
              <a:spcBef>
                <a:spcPts val="400"/>
              </a:spcBef>
              <a:spcAft>
                <a:spcPts val="400"/>
              </a:spcAft>
              <a:buFont typeface="+mj-lt"/>
              <a:buAutoNum type="alphaLcPeriod"/>
              <a:defRPr sz="1200"/>
            </a:lvl2pPr>
            <a:lvl3pPr marL="690563" indent="-233363">
              <a:spcBef>
                <a:spcPts val="400"/>
              </a:spcBef>
              <a:spcAft>
                <a:spcPts val="400"/>
              </a:spcAft>
              <a:buFont typeface="+mj-lt"/>
              <a:buAutoNum type="romanUcPeriod"/>
              <a:defRPr sz="1100"/>
            </a:lvl3pPr>
            <a:lvl4pPr marL="974725" indent="-285750">
              <a:spcBef>
                <a:spcPts val="400"/>
              </a:spcBef>
              <a:spcAft>
                <a:spcPts val="400"/>
              </a:spcAft>
              <a:buFont typeface="+mj-lt"/>
              <a:buAutoNum type="romanLcPeriod"/>
              <a:defRPr sz="1050"/>
            </a:lvl4pPr>
            <a:lvl5pPr marL="1147763" indent="-233363">
              <a:buFont typeface="+mj-lt"/>
              <a:buAutoNum type="romanUcPeriod"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4D72-E948-464D-8936-8B61C2355DAC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8762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5F2F-7098-4944-8366-9F354DC4525C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62206"/>
            <a:ext cx="4038600" cy="4525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2206"/>
            <a:ext cx="4038600" cy="4525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E471-5FD6-400D-A258-B4B66BA9081A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437"/>
            <a:ext cx="4040188" cy="369887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524"/>
            <a:ext cx="4040188" cy="4144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09437"/>
            <a:ext cx="4041775" cy="369887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5524"/>
            <a:ext cx="4041775" cy="41449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F9DC9-8321-4DAB-9008-F4717F0E2E3B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CCDE-AFCC-408B-97AD-EAAD75D43106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3657600" cy="93345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3657600" cy="8382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0" y="914400"/>
            <a:ext cx="3886200" cy="5257800"/>
          </a:xfrm>
        </p:spPr>
        <p:txBody>
          <a:bodyPr/>
          <a:lstStyle>
            <a:lvl1pPr marL="233363" indent="-233363">
              <a:spcBef>
                <a:spcPts val="1800"/>
              </a:spcBef>
              <a:spcAft>
                <a:spcPts val="300"/>
              </a:spcAft>
              <a:buFont typeface="+mj-lt"/>
              <a:buAutoNum type="arabicPeriod"/>
              <a:defRPr sz="1200"/>
            </a:lvl1pPr>
            <a:lvl2pPr marL="460375" indent="-2286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  <a:defRPr sz="1100"/>
            </a:lvl2pPr>
            <a:lvl3pPr marL="690563" indent="-233363">
              <a:spcBef>
                <a:spcPts val="300"/>
              </a:spcBef>
              <a:spcAft>
                <a:spcPts val="200"/>
              </a:spcAft>
              <a:buFont typeface="+mj-lt"/>
              <a:buAutoNum type="romanUcPeriod"/>
              <a:defRPr sz="1100"/>
            </a:lvl3pPr>
            <a:lvl4pPr marL="974725" indent="-285750">
              <a:spcBef>
                <a:spcPts val="200"/>
              </a:spcBef>
              <a:spcAft>
                <a:spcPts val="200"/>
              </a:spcAft>
              <a:buFont typeface="+mj-lt"/>
              <a:buAutoNum type="romanLcPeriod"/>
              <a:defRPr sz="1050"/>
            </a:lvl4pPr>
            <a:lvl5pPr marL="1147763" indent="-233363">
              <a:buFont typeface="+mj-lt"/>
              <a:buAutoNum type="romanUcPeriod"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DFC1-D9C7-4586-A9E1-F70FE72B07B0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3657600" cy="93345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0" y="914400"/>
            <a:ext cx="3886200" cy="5257800"/>
          </a:xfrm>
        </p:spPr>
        <p:txBody>
          <a:bodyPr/>
          <a:lstStyle>
            <a:lvl1pPr marL="233363" indent="-233363">
              <a:spcBef>
                <a:spcPts val="1800"/>
              </a:spcBef>
              <a:spcAft>
                <a:spcPts val="300"/>
              </a:spcAft>
              <a:buFont typeface="+mj-lt"/>
              <a:buAutoNum type="arabicPeriod"/>
              <a:defRPr sz="1200"/>
            </a:lvl1pPr>
            <a:lvl2pPr marL="460375" indent="-2286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  <a:defRPr sz="1100"/>
            </a:lvl2pPr>
            <a:lvl3pPr marL="690563" indent="-233363">
              <a:spcBef>
                <a:spcPts val="300"/>
              </a:spcBef>
              <a:spcAft>
                <a:spcPts val="200"/>
              </a:spcAft>
              <a:buFont typeface="+mj-lt"/>
              <a:buAutoNum type="romanUcPeriod"/>
              <a:defRPr sz="1100"/>
            </a:lvl3pPr>
            <a:lvl4pPr marL="974725" indent="-285750">
              <a:spcBef>
                <a:spcPts val="200"/>
              </a:spcBef>
              <a:spcAft>
                <a:spcPts val="200"/>
              </a:spcAft>
              <a:buFont typeface="+mj-lt"/>
              <a:buAutoNum type="romanLcPeriod"/>
              <a:defRPr sz="1050"/>
            </a:lvl4pPr>
            <a:lvl5pPr marL="1147763" indent="-233363">
              <a:buFont typeface="+mj-lt"/>
              <a:buAutoNum type="romanUcPeriod"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067F8-FB3F-4FE7-8FDB-12B1C963C105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463040" y="6455664"/>
            <a:ext cx="7223760" cy="0"/>
          </a:xfrm>
          <a:prstGeom prst="line">
            <a:avLst/>
          </a:prstGeom>
          <a:ln w="31750" cmpd="sng">
            <a:solidFill>
              <a:srgbClr val="C6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aldoslogo-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248400"/>
            <a:ext cx="914400" cy="24384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0" y="914400"/>
            <a:ext cx="3886200" cy="5257800"/>
          </a:xfrm>
        </p:spPr>
        <p:txBody>
          <a:bodyPr/>
          <a:lstStyle>
            <a:lvl1pPr marL="233363" indent="-233363">
              <a:spcBef>
                <a:spcPts val="1800"/>
              </a:spcBef>
              <a:spcAft>
                <a:spcPts val="300"/>
              </a:spcAft>
              <a:buFont typeface="+mj-lt"/>
              <a:buAutoNum type="arabicPeriod"/>
              <a:defRPr sz="1200"/>
            </a:lvl1pPr>
            <a:lvl2pPr marL="460375" indent="-228600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  <a:defRPr sz="1100"/>
            </a:lvl2pPr>
            <a:lvl3pPr marL="690563" indent="-233363">
              <a:spcBef>
                <a:spcPts val="300"/>
              </a:spcBef>
              <a:spcAft>
                <a:spcPts val="200"/>
              </a:spcAft>
              <a:buFont typeface="+mj-lt"/>
              <a:buAutoNum type="romanUcPeriod"/>
              <a:defRPr sz="1100"/>
            </a:lvl3pPr>
            <a:lvl4pPr marL="974725" indent="-285750">
              <a:spcBef>
                <a:spcPts val="200"/>
              </a:spcBef>
              <a:spcAft>
                <a:spcPts val="200"/>
              </a:spcAft>
              <a:buFont typeface="+mj-lt"/>
              <a:buAutoNum type="romanLcPeriod"/>
              <a:defRPr sz="1050"/>
            </a:lvl4pPr>
            <a:lvl5pPr marL="1147763" indent="-233363">
              <a:buFont typeface="+mj-lt"/>
              <a:buAutoNum type="romanUcPeriod"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8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09B6692E-E9E5-4396-952A-32DBB0957586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904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A1692122-0640-457F-8FA7-652CB9D72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7" r:id="rId3"/>
    <p:sldLayoutId id="2147483654" r:id="rId4"/>
    <p:sldLayoutId id="2147483652" r:id="rId5"/>
    <p:sldLayoutId id="2147483653" r:id="rId6"/>
    <p:sldLayoutId id="2147483658" r:id="rId7"/>
    <p:sldLayoutId id="2147483660" r:id="rId8"/>
    <p:sldLayoutId id="2147483659" r:id="rId9"/>
    <p:sldLayoutId id="2147483649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rgbClr val="003366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ts val="400"/>
        </a:spcBef>
        <a:spcAft>
          <a:spcPts val="400"/>
        </a:spcAft>
        <a:buClr>
          <a:srgbClr val="C69200"/>
        </a:buClr>
        <a:buFont typeface="Wingdings" pitchFamily="2" charset="2"/>
        <a:buChar char="v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914400" rtl="0" eaLnBrk="1" latinLnBrk="0" hangingPunct="1">
        <a:spcBef>
          <a:spcPts val="400"/>
        </a:spcBef>
        <a:spcAft>
          <a:spcPts val="400"/>
        </a:spcAft>
        <a:buClr>
          <a:srgbClr val="003366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90563" indent="-233363" algn="l" defTabSz="914400" rtl="0" eaLnBrk="1" latinLnBrk="0" hangingPunct="1">
        <a:spcBef>
          <a:spcPts val="400"/>
        </a:spcBef>
        <a:spcAft>
          <a:spcPts val="400"/>
        </a:spcAft>
        <a:buClr>
          <a:srgbClr val="003366"/>
        </a:buClr>
        <a:buFont typeface="Calibri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914400" rtl="0" eaLnBrk="1" latinLnBrk="0" hangingPunct="1">
        <a:spcBef>
          <a:spcPts val="400"/>
        </a:spcBef>
        <a:spcAft>
          <a:spcPts val="400"/>
        </a:spcAft>
        <a:buFont typeface="Arial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147763" indent="-233363" algn="l" defTabSz="914400" rtl="0" eaLnBrk="1" latinLnBrk="0" hangingPunct="1">
        <a:spcBef>
          <a:spcPts val="400"/>
        </a:spcBef>
        <a:spcAft>
          <a:spcPts val="400"/>
        </a:spcAft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18" Type="http://schemas.openxmlformats.org/officeDocument/2006/relationships/image" Target="../media/image18.jpeg"/><Relationship Id="rId26" Type="http://schemas.openxmlformats.org/officeDocument/2006/relationships/image" Target="../media/image26.png"/><Relationship Id="rId3" Type="http://schemas.openxmlformats.org/officeDocument/2006/relationships/image" Target="../media/image5.png"/><Relationship Id="rId21" Type="http://schemas.openxmlformats.org/officeDocument/2006/relationships/image" Target="../media/image21.pn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hyperlink" Target="http://www.fig.net/images/catalunya_logo_300.jpg" TargetMode="External"/><Relationship Id="rId25" Type="http://schemas.openxmlformats.org/officeDocument/2006/relationships/image" Target="../media/image25.png"/><Relationship Id="rId2" Type="http://schemas.openxmlformats.org/officeDocument/2006/relationships/image" Target="../media/image4.png"/><Relationship Id="rId16" Type="http://schemas.openxmlformats.org/officeDocument/2006/relationships/image" Target="../media/image17.jpe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24" Type="http://schemas.openxmlformats.org/officeDocument/2006/relationships/image" Target="../media/image24.png"/><Relationship Id="rId5" Type="http://schemas.openxmlformats.org/officeDocument/2006/relationships/image" Target="../media/image7.png"/><Relationship Id="rId15" Type="http://schemas.openxmlformats.org/officeDocument/2006/relationships/image" Target="../media/image16.jpe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2.png"/><Relationship Id="rId19" Type="http://schemas.openxmlformats.org/officeDocument/2006/relationships/image" Target="../media/image19.png"/><Relationship Id="rId31" Type="http://schemas.openxmlformats.org/officeDocument/2006/relationships/image" Target="../media/image31.gif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hyperlink" Target="http://www.maip.com/media/images/Google%20Logo.jpg" TargetMode="External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794304"/>
            <a:ext cx="7772400" cy="1470025"/>
          </a:xfrm>
        </p:spPr>
        <p:txBody>
          <a:bodyPr/>
          <a:lstStyle/>
          <a:p>
            <a:r>
              <a:rPr lang="en-US" dirty="0" smtClean="0"/>
              <a:t>Galdos Technology Overview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57200" y="6583680"/>
            <a:ext cx="18288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700">
                <a:solidFill>
                  <a:schemeClr val="tx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Galdos Systems Inc. All Rights Reserved.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93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48"/>
    </mc:Choice>
    <mc:Fallback xmlns="">
      <p:transition spd="slow" advTm="41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</a:t>
            </a:r>
            <a:r>
              <a:rPr lang="en-CA" dirty="0" err="1" smtClean="0"/>
              <a:t>Galdos</a:t>
            </a:r>
            <a:r>
              <a:rPr lang="en-CA" dirty="0" smtClean="0"/>
              <a:t> Customers</a:t>
            </a:r>
            <a:endParaRPr lang="en-CA" dirty="0"/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5257800" y="6477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2CEC6CB-FDC2-4660-9F97-38B32CE954E0}" type="slidenum">
              <a:rPr lang="en-US" sz="900">
                <a:solidFill>
                  <a:schemeClr val="bg1"/>
                </a:solidFill>
                <a:latin typeface="Verdana" pitchFamily="34" charset="0"/>
              </a:rPr>
              <a:pPr algn="r" eaLnBrk="1" hangingPunct="1"/>
              <a:t>2</a:t>
            </a:fld>
            <a:endParaRPr lang="en-US" sz="9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Date Placeholder 4"/>
          <p:cNvSpPr txBox="1">
            <a:spLocks noGrp="1"/>
          </p:cNvSpPr>
          <p:nvPr/>
        </p:nvSpPr>
        <p:spPr bwMode="auto">
          <a:xfrm>
            <a:off x="5867400" y="6477000"/>
            <a:ext cx="1676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3642188-226A-431B-B086-51881CC9110B}" type="datetime4">
              <a:rPr lang="en-US" sz="900">
                <a:solidFill>
                  <a:schemeClr val="bg1"/>
                </a:solidFill>
                <a:latin typeface="Verdana" pitchFamily="34" charset="0"/>
              </a:rPr>
              <a:pPr algn="r" eaLnBrk="1" hangingPunct="1"/>
              <a:t>August 26, 2014</a:t>
            </a:fld>
            <a:endParaRPr lang="en-US" sz="9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Footer Placeholder 5"/>
          <p:cNvSpPr txBox="1">
            <a:spLocks noGrp="1"/>
          </p:cNvSpPr>
          <p:nvPr/>
        </p:nvSpPr>
        <p:spPr bwMode="auto">
          <a:xfrm>
            <a:off x="685800" y="6477000"/>
            <a:ext cx="4572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>
                <a:solidFill>
                  <a:schemeClr val="bg1"/>
                </a:solidFill>
                <a:latin typeface="Verdana" pitchFamily="34" charset="0"/>
              </a:rPr>
              <a:t>Powering the Geo-Web</a:t>
            </a:r>
          </a:p>
        </p:txBody>
      </p:sp>
      <p:pic>
        <p:nvPicPr>
          <p:cNvPr id="10" name="Picture 3" descr="FA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000" y="2649819"/>
            <a:ext cx="260826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US Cens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00600"/>
            <a:ext cx="250825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ukhologosi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0"/>
            <a:ext cx="1390650" cy="11668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lizardtech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863" y="1984148"/>
            <a:ext cx="1676400" cy="44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OGC_Logo_Border_Blue_3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68" y="2129477"/>
            <a:ext cx="1098550" cy="521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 descr="shel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1482725"/>
            <a:ext cx="137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ORN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90868"/>
            <a:ext cx="1341438" cy="73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1" descr="UK MOD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00400"/>
            <a:ext cx="12858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90800"/>
            <a:ext cx="295116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http://www.vitesse.ca/images/for_page_content/NATO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52800"/>
            <a:ext cx="267335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6" descr="http://www.citymayors.com/report-pics/rijadh_log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52800"/>
            <a:ext cx="1428750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8" descr="http://www.geosig.com/images/geo_canada_logo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800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0" descr="http://tbn0.google.com/images?q=tbn:xXCVUIMSGI3KvM:http://www.maip.com/media/images/Google%2520Logo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049" y="5389995"/>
            <a:ext cx="2514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 descr="http://www.sdcgrp.com/SDCWeb/images/SpacebelLogo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65" y="4038600"/>
            <a:ext cx="17510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4" descr="http://tbn0.google.com/images?q=tbn:a3Vlo6-WxkxmDM:http://www.fig.net/images/catalunya_logo_300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80793"/>
            <a:ext cx="16668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6" descr="http://www.sovereign-publications.com/images/offshore-technology/OGP-logo.gi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4762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57" y="5410200"/>
            <a:ext cx="1905000" cy="76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073" y="1794259"/>
            <a:ext cx="954958" cy="66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34937"/>
            <a:ext cx="1140030" cy="73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740" y="1238647"/>
            <a:ext cx="1696064" cy="57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3200400"/>
            <a:ext cx="2124075" cy="838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368" y="5002596"/>
            <a:ext cx="7620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081" y="1247813"/>
            <a:ext cx="121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116" y="3638387"/>
            <a:ext cx="909638" cy="681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0" y="4708237"/>
            <a:ext cx="587520" cy="79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02" y="2678545"/>
            <a:ext cx="591415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 descr="Ordnance Survey logo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23" y="1305934"/>
            <a:ext cx="14668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B59F-AFB6-43F8-94BD-014AD5518DE9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CA" smtClean="0"/>
              <a:t>Powering the GeoWeb™</a:t>
            </a:r>
            <a:endParaRPr lang="en-US" dirty="0" smtClean="0"/>
          </a:p>
        </p:txBody>
      </p:sp>
      <p:pic>
        <p:nvPicPr>
          <p:cNvPr id="39" name="Picture 2" descr="http://www.best-masters.com/logo_ecole/253.gif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585" y="787530"/>
            <a:ext cx="645178" cy="779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76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743">
        <p14:doors dir="vert"/>
      </p:transition>
    </mc:Choice>
    <mc:Fallback xmlns="">
      <p:transition spd="slow" advTm="474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013" y="616282"/>
            <a:ext cx="7772400" cy="258762"/>
          </a:xfrm>
        </p:spPr>
        <p:txBody>
          <a:bodyPr/>
          <a:lstStyle/>
          <a:p>
            <a:r>
              <a:rPr lang="en-CA" dirty="0" smtClean="0"/>
              <a:t>What do we do? </a:t>
            </a:r>
            <a:br>
              <a:rPr lang="en-CA" dirty="0" smtClean="0"/>
            </a:br>
            <a:r>
              <a:rPr lang="en-CA" i="1" u="sng" dirty="0" smtClean="0"/>
              <a:t>Accelerate</a:t>
            </a:r>
            <a:r>
              <a:rPr lang="en-CA" dirty="0" smtClean="0"/>
              <a:t> your web service solutions! – </a:t>
            </a:r>
            <a:r>
              <a:rPr lang="en-CA" dirty="0" err="1" smtClean="0"/>
              <a:t>INdicio</a:t>
            </a:r>
            <a:r>
              <a:rPr lang="en-CA" dirty="0" smtClean="0"/>
              <a:t>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07" y="1251949"/>
            <a:ext cx="7772400" cy="452628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SOA web service </a:t>
            </a:r>
            <a:r>
              <a:rPr lang="en-CA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 of the box 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– XML – GML – JSON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need fast information model development !</a:t>
            </a:r>
          </a:p>
          <a:p>
            <a:pPr lvl="1"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Taxonomies – Associations – Collections – first class things!</a:t>
            </a:r>
          </a:p>
          <a:p>
            <a:pPr lvl="1"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– don’t need a GIS. Spatial queries &amp; transactions.</a:t>
            </a:r>
          </a:p>
          <a:p>
            <a:pPr lvl="1"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Graphical modeling tool (No SQL translation – </a:t>
            </a:r>
            <a:r>
              <a:rPr lang="en-CA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devs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or users!)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Need Automated notification? – </a:t>
            </a:r>
            <a:r>
              <a:rPr lang="en-CA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Need Life cycle status management? 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CA" sz="7200" b="1" dirty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be cloud deployable 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CA" sz="7200" b="1" dirty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Need an application level audit trail - 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CA" sz="7200" b="1" dirty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Wide area pub-sub data synchronization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CA" sz="7200" b="1" dirty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OAISIS XACML Security</a:t>
            </a:r>
            <a:r>
              <a:rPr lang="en-CA" sz="7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CA" sz="7200" b="1" dirty="0">
                <a:latin typeface="Arial" panose="020B0604020202020204" pitchFamily="34" charset="0"/>
                <a:cs typeface="Arial" panose="020B0604020202020204" pitchFamily="34" charset="0"/>
              </a:rPr>
              <a:t>configurable out of the box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Need mobile device support ? Libraries for iOS, Android, HTML5/</a:t>
            </a:r>
            <a:r>
              <a:rPr lang="en-CA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Javascript</a:t>
            </a:r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CA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Want a SWIM registry and much </a:t>
            </a:r>
            <a:r>
              <a:rPr lang="en-CA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n-CA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store? – talk to Galdos</a:t>
            </a:r>
          </a:p>
          <a:p>
            <a:r>
              <a:rPr lang="en-CA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Compile support for AIXM, WXXM, FXXM from the schema</a:t>
            </a:r>
          </a:p>
          <a:p>
            <a:endParaRPr lang="en-CA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632A-ACB1-43E2-9DC0-07BF47207CEE}" type="datetime4">
              <a:rPr lang="en-US" smtClean="0"/>
              <a:pPr/>
              <a:t>August 26,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Powering the GeoWeb™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2122-0640-457F-8FA7-652CB9D72797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090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93"/>
    </mc:Choice>
    <mc:Fallback xmlns="">
      <p:transition spd="slow" advTm="681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Questions 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56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93"/>
    </mc:Choice>
    <mc:Fallback xmlns="">
      <p:transition spd="slow" advTm="24493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5.4|4.2|3.7|4.8|4.6|3.4|3.4|4|3.8|5.3|4.7|5.2"/>
</p:tagLst>
</file>

<file path=ppt/theme/theme1.xml><?xml version="1.0" encoding="utf-8"?>
<a:theme xmlns:a="http://schemas.openxmlformats.org/drawingml/2006/main" name="Office Theme">
  <a:themeElements>
    <a:clrScheme name="Galdos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3366"/>
      </a:accent1>
      <a:accent2>
        <a:srgbClr val="C69200"/>
      </a:accent2>
      <a:accent3>
        <a:srgbClr val="336999"/>
      </a:accent3>
      <a:accent4>
        <a:srgbClr val="FFCC33"/>
      </a:accent4>
      <a:accent5>
        <a:srgbClr val="6699CC"/>
      </a:accent5>
      <a:accent6>
        <a:srgbClr val="99CCFF"/>
      </a:accent6>
      <a:hlink>
        <a:srgbClr val="336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Bef>
            <a:spcPts val="400"/>
          </a:spcBef>
          <a:spcAft>
            <a:spcPts val="400"/>
          </a:spcAft>
          <a:defRPr sz="12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6651</TotalTime>
  <Words>204</Words>
  <Application>Microsoft Office PowerPoint</Application>
  <PresentationFormat>Letter Paper (8.5x11 in)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Galdos Technology Overview  </vt:lpstr>
      <vt:lpstr>Some Galdos Customers</vt:lpstr>
      <vt:lpstr>What do we do?  Accelerate your web service solutions! – INdicio!</vt:lpstr>
      <vt:lpstr>Questions ?</vt:lpstr>
    </vt:vector>
  </TitlesOfParts>
  <Company>Galdos Systems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spatch</dc:creator>
  <cp:lastModifiedBy>Plater, Debra CTR (FAA)</cp:lastModifiedBy>
  <cp:revision>462</cp:revision>
  <cp:lastPrinted>2012-07-10T20:03:43Z</cp:lastPrinted>
  <dcterms:created xsi:type="dcterms:W3CDTF">2012-06-27T18:36:33Z</dcterms:created>
  <dcterms:modified xsi:type="dcterms:W3CDTF">2014-08-26T18:33:43Z</dcterms:modified>
</cp:coreProperties>
</file>