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0" r:id="rId4"/>
    <p:sldId id="281" r:id="rId5"/>
    <p:sldId id="278" r:id="rId6"/>
    <p:sldId id="271" r:id="rId7"/>
    <p:sldId id="272" r:id="rId8"/>
    <p:sldId id="282" r:id="rId9"/>
    <p:sldId id="283" r:id="rId10"/>
    <p:sldId id="284" r:id="rId11"/>
    <p:sldId id="275" r:id="rId12"/>
    <p:sldId id="279" r:id="rId13"/>
    <p:sldId id="264" r:id="rId14"/>
    <p:sldId id="277" r:id="rId15"/>
    <p:sldId id="267" r:id="rId16"/>
    <p:sldId id="259" r:id="rId17"/>
    <p:sldId id="260" r:id="rId18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8" autoAdjust="0"/>
  </p:normalViewPr>
  <p:slideViewPr>
    <p:cSldViewPr>
      <p:cViewPr varScale="1">
        <p:scale>
          <a:sx n="71" d="100"/>
          <a:sy n="71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87E34-F013-4F1F-B7D0-7AC8E6BD5F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5CF755-48B2-4A26-BC78-D7AC83E46C66}">
      <dgm:prSet phldrT="[Text]"/>
      <dgm:spPr/>
      <dgm:t>
        <a:bodyPr/>
        <a:lstStyle/>
        <a:p>
          <a:r>
            <a:rPr lang="en-US" b="1" dirty="0" smtClean="0"/>
            <a:t>IWXXM</a:t>
          </a:r>
          <a:endParaRPr lang="en-US" b="1" dirty="0"/>
        </a:p>
      </dgm:t>
    </dgm:pt>
    <dgm:pt modelId="{C19D0DBD-A471-438A-9682-BACD19DF9893}" type="parTrans" cxnId="{7213C33C-C07E-4715-96DB-3CA35AC8D89D}">
      <dgm:prSet/>
      <dgm:spPr/>
      <dgm:t>
        <a:bodyPr/>
        <a:lstStyle/>
        <a:p>
          <a:endParaRPr lang="en-US" b="1"/>
        </a:p>
      </dgm:t>
    </dgm:pt>
    <dgm:pt modelId="{34CA9CA6-86C0-4860-A787-A08EB7BDF79A}" type="sibTrans" cxnId="{7213C33C-C07E-4715-96DB-3CA35AC8D89D}">
      <dgm:prSet/>
      <dgm:spPr/>
      <dgm:t>
        <a:bodyPr/>
        <a:lstStyle/>
        <a:p>
          <a:endParaRPr lang="en-US" b="1"/>
        </a:p>
      </dgm:t>
    </dgm:pt>
    <dgm:pt modelId="{AC673600-09BB-4912-937D-13A7700F9E81}">
      <dgm:prSet phldrT="[Text]"/>
      <dgm:spPr/>
      <dgm:t>
        <a:bodyPr/>
        <a:lstStyle/>
        <a:p>
          <a:r>
            <a:rPr lang="en-US" b="1" dirty="0" smtClean="0"/>
            <a:t>WXXM</a:t>
          </a:r>
          <a:endParaRPr lang="en-US" b="1" dirty="0"/>
        </a:p>
      </dgm:t>
    </dgm:pt>
    <dgm:pt modelId="{C44AE57C-E128-4516-AA17-8FCE1ABF36BF}" type="parTrans" cxnId="{EE270135-ED1E-4B53-BBF0-DB68C834BE1B}">
      <dgm:prSet/>
      <dgm:spPr/>
      <dgm:t>
        <a:bodyPr/>
        <a:lstStyle/>
        <a:p>
          <a:endParaRPr lang="en-US" b="1"/>
        </a:p>
      </dgm:t>
    </dgm:pt>
    <dgm:pt modelId="{0A7B34D2-C6EE-430F-A2B6-D14B68C83202}" type="sibTrans" cxnId="{EE270135-ED1E-4B53-BBF0-DB68C834BE1B}">
      <dgm:prSet/>
      <dgm:spPr/>
      <dgm:t>
        <a:bodyPr/>
        <a:lstStyle/>
        <a:p>
          <a:endParaRPr lang="en-US" b="1"/>
        </a:p>
      </dgm:t>
    </dgm:pt>
    <dgm:pt modelId="{E0231712-BD6F-4D93-896A-2E3CDE283486}">
      <dgm:prSet phldrT="[Text]"/>
      <dgm:spPr/>
      <dgm:t>
        <a:bodyPr/>
        <a:lstStyle/>
        <a:p>
          <a:r>
            <a:rPr lang="en-US" b="1" dirty="0" smtClean="0"/>
            <a:t>Managed by ICAO and WMO (international meteorological authorities)</a:t>
          </a:r>
          <a:endParaRPr lang="en-US" b="1" dirty="0"/>
        </a:p>
      </dgm:t>
    </dgm:pt>
    <dgm:pt modelId="{8B56A46D-2674-4ACC-AF46-9809202F1A86}" type="parTrans" cxnId="{70FE967A-B7FA-4BFA-8124-E510D22F8955}">
      <dgm:prSet/>
      <dgm:spPr/>
      <dgm:t>
        <a:bodyPr/>
        <a:lstStyle/>
        <a:p>
          <a:endParaRPr lang="en-US" b="1"/>
        </a:p>
      </dgm:t>
    </dgm:pt>
    <dgm:pt modelId="{AE0C8D78-D461-4033-8243-7CD598DC3ACC}" type="sibTrans" cxnId="{70FE967A-B7FA-4BFA-8124-E510D22F8955}">
      <dgm:prSet/>
      <dgm:spPr/>
      <dgm:t>
        <a:bodyPr/>
        <a:lstStyle/>
        <a:p>
          <a:endParaRPr lang="en-US" b="1"/>
        </a:p>
      </dgm:t>
    </dgm:pt>
    <dgm:pt modelId="{A8DDCA18-87BB-42BF-8A85-04994E80043A}">
      <dgm:prSet phldrT="[Text]"/>
      <dgm:spPr/>
      <dgm:t>
        <a:bodyPr/>
        <a:lstStyle/>
        <a:p>
          <a:r>
            <a:rPr lang="en-US" b="1" dirty="0" smtClean="0"/>
            <a:t>Represents internationally-agreed meteorological products from ICAO Annex 3 / WMO No. 49 (currently METAR, SPECI, TAF, SIGMET)</a:t>
          </a:r>
          <a:endParaRPr lang="en-US" b="1" dirty="0"/>
        </a:p>
      </dgm:t>
    </dgm:pt>
    <dgm:pt modelId="{EA5DA2FA-7BA4-472E-8C7E-0026CA9BBB42}" type="parTrans" cxnId="{379EC51D-AB63-4B56-85F7-22A2BF7AB4FE}">
      <dgm:prSet/>
      <dgm:spPr/>
      <dgm:t>
        <a:bodyPr/>
        <a:lstStyle/>
        <a:p>
          <a:endParaRPr lang="en-US" b="1"/>
        </a:p>
      </dgm:t>
    </dgm:pt>
    <dgm:pt modelId="{8B245A73-865D-482E-BF67-2B7E5D7F5295}" type="sibTrans" cxnId="{379EC51D-AB63-4B56-85F7-22A2BF7AB4FE}">
      <dgm:prSet/>
      <dgm:spPr/>
      <dgm:t>
        <a:bodyPr/>
        <a:lstStyle/>
        <a:p>
          <a:endParaRPr lang="en-US" b="1"/>
        </a:p>
      </dgm:t>
    </dgm:pt>
    <dgm:pt modelId="{6ED24622-5360-42A1-9C81-FCBE12204FD4}">
      <dgm:prSet phldrT="[Text]"/>
      <dgm:spPr/>
      <dgm:t>
        <a:bodyPr/>
        <a:lstStyle/>
        <a:p>
          <a:r>
            <a:rPr lang="en-US" b="1" dirty="0" smtClean="0"/>
            <a:t>Managed by FAA, Eurocontrol, and other partners</a:t>
          </a:r>
          <a:endParaRPr lang="en-US" b="1" dirty="0"/>
        </a:p>
      </dgm:t>
    </dgm:pt>
    <dgm:pt modelId="{4864D1B1-6E2F-4CE3-9550-224D9B0F0970}" type="parTrans" cxnId="{1C98499D-A136-44EC-9527-22656689448E}">
      <dgm:prSet/>
      <dgm:spPr/>
      <dgm:t>
        <a:bodyPr/>
        <a:lstStyle/>
        <a:p>
          <a:endParaRPr lang="en-US" b="1"/>
        </a:p>
      </dgm:t>
    </dgm:pt>
    <dgm:pt modelId="{FBC3F278-CFA5-4697-ACC8-F3D37E88EF55}" type="sibTrans" cxnId="{1C98499D-A136-44EC-9527-22656689448E}">
      <dgm:prSet/>
      <dgm:spPr/>
      <dgm:t>
        <a:bodyPr/>
        <a:lstStyle/>
        <a:p>
          <a:endParaRPr lang="en-US" b="1"/>
        </a:p>
      </dgm:t>
    </dgm:pt>
    <dgm:pt modelId="{5CBD18D4-44F2-4784-87A2-A2ABF9A755BA}">
      <dgm:prSet phldrT="[Text]"/>
      <dgm:spPr/>
      <dgm:t>
        <a:bodyPr/>
        <a:lstStyle/>
        <a:p>
          <a:r>
            <a:rPr lang="en-US" b="1" dirty="0" smtClean="0"/>
            <a:t>Represents aviation-related meteorological products beyond ICAO and WMO requirements</a:t>
          </a:r>
          <a:endParaRPr lang="en-US" b="1" dirty="0"/>
        </a:p>
      </dgm:t>
    </dgm:pt>
    <dgm:pt modelId="{A8DC8310-DD70-4FB4-87FC-E5DE6048BAF0}" type="parTrans" cxnId="{AF923549-347A-476A-B6D0-97B758EBECE9}">
      <dgm:prSet/>
      <dgm:spPr/>
      <dgm:t>
        <a:bodyPr/>
        <a:lstStyle/>
        <a:p>
          <a:endParaRPr lang="en-US" b="1"/>
        </a:p>
      </dgm:t>
    </dgm:pt>
    <dgm:pt modelId="{A6C9ED1C-A0F8-4F5F-A991-5F558D85460D}" type="sibTrans" cxnId="{AF923549-347A-476A-B6D0-97B758EBECE9}">
      <dgm:prSet/>
      <dgm:spPr/>
      <dgm:t>
        <a:bodyPr/>
        <a:lstStyle/>
        <a:p>
          <a:endParaRPr lang="en-US" b="1"/>
        </a:p>
      </dgm:t>
    </dgm:pt>
    <dgm:pt modelId="{DF0356F0-773D-417F-B2CA-AE03D6A406D6}">
      <dgm:prSet phldrT="[Text]"/>
      <dgm:spPr/>
      <dgm:t>
        <a:bodyPr/>
        <a:lstStyle/>
        <a:p>
          <a:r>
            <a:rPr lang="en-US" b="1" dirty="0" smtClean="0"/>
            <a:t>Intended to be used in “next-generation” aviation systems in concert with other aviation models – AIXM, FIXM, etc.</a:t>
          </a:r>
          <a:endParaRPr lang="en-US" b="1" dirty="0"/>
        </a:p>
      </dgm:t>
    </dgm:pt>
    <dgm:pt modelId="{17067F54-7AC4-4DE5-A6E6-DFFE7075C7B8}" type="parTrans" cxnId="{3D4EB816-DA82-40EF-B004-F1650471946D}">
      <dgm:prSet/>
      <dgm:spPr/>
      <dgm:t>
        <a:bodyPr/>
        <a:lstStyle/>
        <a:p>
          <a:endParaRPr lang="en-US" b="1"/>
        </a:p>
      </dgm:t>
    </dgm:pt>
    <dgm:pt modelId="{C92D053A-D872-4D84-AD1A-724B6E7007E5}" type="sibTrans" cxnId="{3D4EB816-DA82-40EF-B004-F1650471946D}">
      <dgm:prSet/>
      <dgm:spPr/>
      <dgm:t>
        <a:bodyPr/>
        <a:lstStyle/>
        <a:p>
          <a:endParaRPr lang="en-US" b="1"/>
        </a:p>
      </dgm:t>
    </dgm:pt>
    <dgm:pt modelId="{4A60397E-3353-4FBF-9C06-34B6CCB0FB08}" type="pres">
      <dgm:prSet presAssocID="{27187E34-F013-4F1F-B7D0-7AC8E6BD5F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52F32A-E5E9-4D8D-AD9A-085164240540}" type="pres">
      <dgm:prSet presAssocID="{3E5CF755-48B2-4A26-BC78-D7AC83E46C6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09F7A-500F-4FA9-8F1A-7EAD20358918}" type="pres">
      <dgm:prSet presAssocID="{3E5CF755-48B2-4A26-BC78-D7AC83E46C6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6A071-7A7C-48A5-8404-C60BD1E0C9C4}" type="pres">
      <dgm:prSet presAssocID="{AC673600-09BB-4912-937D-13A7700F9E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77C0F-8524-4EEF-A1CA-B35342AAEE19}" type="pres">
      <dgm:prSet presAssocID="{AC673600-09BB-4912-937D-13A7700F9E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98499D-A136-44EC-9527-22656689448E}" srcId="{AC673600-09BB-4912-937D-13A7700F9E81}" destId="{6ED24622-5360-42A1-9C81-FCBE12204FD4}" srcOrd="0" destOrd="0" parTransId="{4864D1B1-6E2F-4CE3-9550-224D9B0F0970}" sibTransId="{FBC3F278-CFA5-4697-ACC8-F3D37E88EF55}"/>
    <dgm:cxn modelId="{AF923549-347A-476A-B6D0-97B758EBECE9}" srcId="{AC673600-09BB-4912-937D-13A7700F9E81}" destId="{5CBD18D4-44F2-4784-87A2-A2ABF9A755BA}" srcOrd="1" destOrd="0" parTransId="{A8DC8310-DD70-4FB4-87FC-E5DE6048BAF0}" sibTransId="{A6C9ED1C-A0F8-4F5F-A991-5F558D85460D}"/>
    <dgm:cxn modelId="{A0BE3B05-BD9E-4F86-9F96-04B6A937ABB6}" type="presOf" srcId="{3E5CF755-48B2-4A26-BC78-D7AC83E46C66}" destId="{0A52F32A-E5E9-4D8D-AD9A-085164240540}" srcOrd="0" destOrd="0" presId="urn:microsoft.com/office/officeart/2005/8/layout/vList2"/>
    <dgm:cxn modelId="{027256B7-4501-459B-9533-CBCDF0EECDCF}" type="presOf" srcId="{27187E34-F013-4F1F-B7D0-7AC8E6BD5F18}" destId="{4A60397E-3353-4FBF-9C06-34B6CCB0FB08}" srcOrd="0" destOrd="0" presId="urn:microsoft.com/office/officeart/2005/8/layout/vList2"/>
    <dgm:cxn modelId="{146E5CB9-C795-4B66-8D9F-75EE30D35892}" type="presOf" srcId="{5CBD18D4-44F2-4784-87A2-A2ABF9A755BA}" destId="{38F77C0F-8524-4EEF-A1CA-B35342AAEE19}" srcOrd="0" destOrd="1" presId="urn:microsoft.com/office/officeart/2005/8/layout/vList2"/>
    <dgm:cxn modelId="{EE270135-ED1E-4B53-BBF0-DB68C834BE1B}" srcId="{27187E34-F013-4F1F-B7D0-7AC8E6BD5F18}" destId="{AC673600-09BB-4912-937D-13A7700F9E81}" srcOrd="1" destOrd="0" parTransId="{C44AE57C-E128-4516-AA17-8FCE1ABF36BF}" sibTransId="{0A7B34D2-C6EE-430F-A2B6-D14B68C83202}"/>
    <dgm:cxn modelId="{385F2423-1429-4F4A-AC6E-AAE9F6878555}" type="presOf" srcId="{AC673600-09BB-4912-937D-13A7700F9E81}" destId="{4536A071-7A7C-48A5-8404-C60BD1E0C9C4}" srcOrd="0" destOrd="0" presId="urn:microsoft.com/office/officeart/2005/8/layout/vList2"/>
    <dgm:cxn modelId="{98FF8712-EF44-4FBD-8B42-FF17E4CB30B2}" type="presOf" srcId="{A8DDCA18-87BB-42BF-8A85-04994E80043A}" destId="{B6209F7A-500F-4FA9-8F1A-7EAD20358918}" srcOrd="0" destOrd="1" presId="urn:microsoft.com/office/officeart/2005/8/layout/vList2"/>
    <dgm:cxn modelId="{622058AA-7404-4E12-B469-4D055343990D}" type="presOf" srcId="{E0231712-BD6F-4D93-896A-2E3CDE283486}" destId="{B6209F7A-500F-4FA9-8F1A-7EAD20358918}" srcOrd="0" destOrd="0" presId="urn:microsoft.com/office/officeart/2005/8/layout/vList2"/>
    <dgm:cxn modelId="{4FAC0CD1-C1A2-438A-AEBE-455F0E32DF60}" type="presOf" srcId="{DF0356F0-773D-417F-B2CA-AE03D6A406D6}" destId="{38F77C0F-8524-4EEF-A1CA-B35342AAEE19}" srcOrd="0" destOrd="2" presId="urn:microsoft.com/office/officeart/2005/8/layout/vList2"/>
    <dgm:cxn modelId="{70FE967A-B7FA-4BFA-8124-E510D22F8955}" srcId="{3E5CF755-48B2-4A26-BC78-D7AC83E46C66}" destId="{E0231712-BD6F-4D93-896A-2E3CDE283486}" srcOrd="0" destOrd="0" parTransId="{8B56A46D-2674-4ACC-AF46-9809202F1A86}" sibTransId="{AE0C8D78-D461-4033-8243-7CD598DC3ACC}"/>
    <dgm:cxn modelId="{5BE66E3E-9E0A-4690-A455-2A0475C9B9EE}" type="presOf" srcId="{6ED24622-5360-42A1-9C81-FCBE12204FD4}" destId="{38F77C0F-8524-4EEF-A1CA-B35342AAEE19}" srcOrd="0" destOrd="0" presId="urn:microsoft.com/office/officeart/2005/8/layout/vList2"/>
    <dgm:cxn modelId="{3D4EB816-DA82-40EF-B004-F1650471946D}" srcId="{AC673600-09BB-4912-937D-13A7700F9E81}" destId="{DF0356F0-773D-417F-B2CA-AE03D6A406D6}" srcOrd="2" destOrd="0" parTransId="{17067F54-7AC4-4DE5-A6E6-DFFE7075C7B8}" sibTransId="{C92D053A-D872-4D84-AD1A-724B6E7007E5}"/>
    <dgm:cxn modelId="{7213C33C-C07E-4715-96DB-3CA35AC8D89D}" srcId="{27187E34-F013-4F1F-B7D0-7AC8E6BD5F18}" destId="{3E5CF755-48B2-4A26-BC78-D7AC83E46C66}" srcOrd="0" destOrd="0" parTransId="{C19D0DBD-A471-438A-9682-BACD19DF9893}" sibTransId="{34CA9CA6-86C0-4860-A787-A08EB7BDF79A}"/>
    <dgm:cxn modelId="{379EC51D-AB63-4B56-85F7-22A2BF7AB4FE}" srcId="{3E5CF755-48B2-4A26-BC78-D7AC83E46C66}" destId="{A8DDCA18-87BB-42BF-8A85-04994E80043A}" srcOrd="1" destOrd="0" parTransId="{EA5DA2FA-7BA4-472E-8C7E-0026CA9BBB42}" sibTransId="{8B245A73-865D-482E-BF67-2B7E5D7F5295}"/>
    <dgm:cxn modelId="{16EF2B4D-8EF9-48FC-8811-27166C6AAF3F}" type="presParOf" srcId="{4A60397E-3353-4FBF-9C06-34B6CCB0FB08}" destId="{0A52F32A-E5E9-4D8D-AD9A-085164240540}" srcOrd="0" destOrd="0" presId="urn:microsoft.com/office/officeart/2005/8/layout/vList2"/>
    <dgm:cxn modelId="{233FD6F9-7C4F-4C51-A41D-C6253093FE2A}" type="presParOf" srcId="{4A60397E-3353-4FBF-9C06-34B6CCB0FB08}" destId="{B6209F7A-500F-4FA9-8F1A-7EAD20358918}" srcOrd="1" destOrd="0" presId="urn:microsoft.com/office/officeart/2005/8/layout/vList2"/>
    <dgm:cxn modelId="{6453F71D-5A53-4D91-81E4-2E083B3C39C2}" type="presParOf" srcId="{4A60397E-3353-4FBF-9C06-34B6CCB0FB08}" destId="{4536A071-7A7C-48A5-8404-C60BD1E0C9C4}" srcOrd="2" destOrd="0" presId="urn:microsoft.com/office/officeart/2005/8/layout/vList2"/>
    <dgm:cxn modelId="{033461B3-500C-410D-8099-3A30E1B39E1F}" type="presParOf" srcId="{4A60397E-3353-4FBF-9C06-34B6CCB0FB08}" destId="{38F77C0F-8524-4EEF-A1CA-B35342AAEE1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1D950-DC7F-4D15-AAFD-75640528B5DF}" type="doc">
      <dgm:prSet loTypeId="urn:microsoft.com/office/officeart/2005/8/layout/p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566A45E-3DAD-4C1F-839A-1B45712F01B0}">
      <dgm:prSet phldrT="[Text]" custT="1"/>
      <dgm:spPr/>
      <dgm:t>
        <a:bodyPr/>
        <a:lstStyle/>
        <a:p>
          <a:pPr algn="ctr"/>
          <a:r>
            <a:rPr lang="en-US" sz="1800" dirty="0" smtClean="0"/>
            <a:t>“What is done”</a:t>
          </a:r>
        </a:p>
      </dgm:t>
    </dgm:pt>
    <dgm:pt modelId="{EC59D2DF-A1B8-42C5-AC6E-FD7980829A3C}" type="parTrans" cxnId="{009A6361-3964-485B-9785-2BDE01CCFE2C}">
      <dgm:prSet/>
      <dgm:spPr/>
      <dgm:t>
        <a:bodyPr/>
        <a:lstStyle/>
        <a:p>
          <a:endParaRPr lang="en-US" sz="2000"/>
        </a:p>
      </dgm:t>
    </dgm:pt>
    <dgm:pt modelId="{B8BB2306-710E-408E-AC56-359AE5DB5259}" type="sibTrans" cxnId="{009A6361-3964-485B-9785-2BDE01CCFE2C}">
      <dgm:prSet/>
      <dgm:spPr/>
      <dgm:t>
        <a:bodyPr/>
        <a:lstStyle/>
        <a:p>
          <a:endParaRPr lang="en-US" sz="2000"/>
        </a:p>
      </dgm:t>
    </dgm:pt>
    <dgm:pt modelId="{F90908C9-71DD-4059-97C0-DE33677E0674}">
      <dgm:prSet phldrT="[Text]" custT="1"/>
      <dgm:spPr/>
      <dgm:t>
        <a:bodyPr/>
        <a:lstStyle/>
        <a:p>
          <a:pPr algn="ctr"/>
          <a:r>
            <a:rPr lang="en-US" sz="1800" dirty="0" smtClean="0"/>
            <a:t>“How it is done”</a:t>
          </a:r>
          <a:endParaRPr lang="en-US" sz="1800" dirty="0"/>
        </a:p>
      </dgm:t>
    </dgm:pt>
    <dgm:pt modelId="{DB8A3327-C6FB-4D70-996C-19B2A3DB8CFC}" type="parTrans" cxnId="{83FA089F-5DED-4A14-B865-62B98B50A89F}">
      <dgm:prSet/>
      <dgm:spPr/>
      <dgm:t>
        <a:bodyPr/>
        <a:lstStyle/>
        <a:p>
          <a:endParaRPr lang="en-US" sz="2000"/>
        </a:p>
      </dgm:t>
    </dgm:pt>
    <dgm:pt modelId="{742BF30A-2E21-4148-AC44-30235D59F603}" type="sibTrans" cxnId="{83FA089F-5DED-4A14-B865-62B98B50A89F}">
      <dgm:prSet/>
      <dgm:spPr/>
      <dgm:t>
        <a:bodyPr/>
        <a:lstStyle/>
        <a:p>
          <a:endParaRPr lang="en-US" sz="2000"/>
        </a:p>
      </dgm:t>
    </dgm:pt>
    <dgm:pt modelId="{F1D08966-BE71-49D9-B7FB-B22DCCE1B248}">
      <dgm:prSet phldrT="[Text]" custT="1"/>
      <dgm:spPr/>
      <dgm:t>
        <a:bodyPr/>
        <a:lstStyle/>
        <a:p>
          <a:pPr algn="ctr"/>
          <a:r>
            <a:rPr lang="en-US" sz="1400" dirty="0" smtClean="0"/>
            <a:t>Identify requirements</a:t>
          </a:r>
          <a:endParaRPr lang="en-US" sz="1400" dirty="0"/>
        </a:p>
      </dgm:t>
    </dgm:pt>
    <dgm:pt modelId="{E9F9CA7E-734F-40F4-82E8-108DA08FD3A8}" type="parTrans" cxnId="{FE52423A-E6ED-4064-8A24-520DB94791D8}">
      <dgm:prSet/>
      <dgm:spPr/>
      <dgm:t>
        <a:bodyPr/>
        <a:lstStyle/>
        <a:p>
          <a:endParaRPr lang="en-US" sz="2000"/>
        </a:p>
      </dgm:t>
    </dgm:pt>
    <dgm:pt modelId="{2E4073F8-EF0F-4476-9A33-8AF548A101F3}" type="sibTrans" cxnId="{FE52423A-E6ED-4064-8A24-520DB94791D8}">
      <dgm:prSet/>
      <dgm:spPr/>
      <dgm:t>
        <a:bodyPr/>
        <a:lstStyle/>
        <a:p>
          <a:endParaRPr lang="en-US" sz="2000"/>
        </a:p>
      </dgm:t>
    </dgm:pt>
    <dgm:pt modelId="{EF030AA2-183F-4691-8DA5-36E581BDA80C}">
      <dgm:prSet phldrT="[Text]" custT="1"/>
      <dgm:spPr/>
      <dgm:t>
        <a:bodyPr/>
        <a:lstStyle/>
        <a:p>
          <a:pPr algn="ctr"/>
          <a:r>
            <a:rPr lang="en-US" sz="1400" dirty="0" smtClean="0"/>
            <a:t>Technical Work</a:t>
          </a:r>
          <a:endParaRPr lang="en-US" sz="1400" dirty="0"/>
        </a:p>
      </dgm:t>
    </dgm:pt>
    <dgm:pt modelId="{01F49771-88B1-4CBD-A274-9B33CAB82CBE}" type="parTrans" cxnId="{E2179F64-A7A8-4373-A330-5A5A46078B33}">
      <dgm:prSet/>
      <dgm:spPr/>
      <dgm:t>
        <a:bodyPr/>
        <a:lstStyle/>
        <a:p>
          <a:endParaRPr lang="en-US" sz="2000"/>
        </a:p>
      </dgm:t>
    </dgm:pt>
    <dgm:pt modelId="{E3ED0534-CD17-431D-86FD-AD844F06446E}" type="sibTrans" cxnId="{E2179F64-A7A8-4373-A330-5A5A46078B33}">
      <dgm:prSet/>
      <dgm:spPr/>
      <dgm:t>
        <a:bodyPr/>
        <a:lstStyle/>
        <a:p>
          <a:endParaRPr lang="en-US" sz="2000"/>
        </a:p>
      </dgm:t>
    </dgm:pt>
    <dgm:pt modelId="{C1B0DACD-85EE-423A-ACDE-BE5194B3DA46}">
      <dgm:prSet phldrT="[Text]" custT="1"/>
      <dgm:spPr/>
      <dgm:t>
        <a:bodyPr/>
        <a:lstStyle/>
        <a:p>
          <a:pPr algn="ctr"/>
          <a:r>
            <a:rPr lang="en-US" sz="1400" dirty="0" smtClean="0"/>
            <a:t>Infrastructure</a:t>
          </a:r>
          <a:endParaRPr lang="en-US" sz="1400" dirty="0"/>
        </a:p>
      </dgm:t>
    </dgm:pt>
    <dgm:pt modelId="{37A3FE3D-7370-496E-B562-300455F69B6C}" type="parTrans" cxnId="{BDE723C5-3169-4CDD-AA1D-3F93B09D8CA2}">
      <dgm:prSet/>
      <dgm:spPr/>
      <dgm:t>
        <a:bodyPr/>
        <a:lstStyle/>
        <a:p>
          <a:endParaRPr lang="en-US" sz="2000"/>
        </a:p>
      </dgm:t>
    </dgm:pt>
    <dgm:pt modelId="{C299EEF4-F0B6-4F49-B7EF-68975CE0238A}" type="sibTrans" cxnId="{BDE723C5-3169-4CDD-AA1D-3F93B09D8CA2}">
      <dgm:prSet/>
      <dgm:spPr/>
      <dgm:t>
        <a:bodyPr/>
        <a:lstStyle/>
        <a:p>
          <a:endParaRPr lang="en-US" sz="2000"/>
        </a:p>
      </dgm:t>
    </dgm:pt>
    <dgm:pt modelId="{F6D80760-CCE4-4C39-83D5-C21C4A759553}" type="pres">
      <dgm:prSet presAssocID="{8EF1D950-DC7F-4D15-AAFD-75640528B5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789BD1-0CAB-47DE-B47F-4D912439A633}" type="pres">
      <dgm:prSet presAssocID="{6566A45E-3DAD-4C1F-839A-1B45712F01B0}" presName="compNode" presStyleCnt="0"/>
      <dgm:spPr/>
    </dgm:pt>
    <dgm:pt modelId="{EEB9EEA6-7488-4B8D-9278-3FEE343FC60D}" type="pres">
      <dgm:prSet presAssocID="{6566A45E-3DAD-4C1F-839A-1B45712F01B0}" presName="pictRect" presStyleLbl="node1" presStyleIdx="0" presStyleCnt="2" custScaleX="710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A8C8E61-5ECB-4177-922D-ADD47878C1E6}" type="pres">
      <dgm:prSet presAssocID="{6566A45E-3DAD-4C1F-839A-1B45712F01B0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6EA89-4C75-4152-A0D6-CC4EF82A2F6B}" type="pres">
      <dgm:prSet presAssocID="{B8BB2306-710E-408E-AC56-359AE5DB525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CC36E89-B762-489F-BB47-C7E9DE563420}" type="pres">
      <dgm:prSet presAssocID="{F90908C9-71DD-4059-97C0-DE33677E0674}" presName="compNode" presStyleCnt="0"/>
      <dgm:spPr/>
    </dgm:pt>
    <dgm:pt modelId="{C7C939B6-989E-4141-BE6A-59F8936E2D10}" type="pres">
      <dgm:prSet presAssocID="{F90908C9-71DD-4059-97C0-DE33677E0674}" presName="pictRect" presStyleLbl="node1" presStyleIdx="1" presStyleCnt="2" custScaleX="710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C0D45F3-C3AF-461C-94DB-BE1AEB9A2029}" type="pres">
      <dgm:prSet presAssocID="{F90908C9-71DD-4059-97C0-DE33677E0674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393888-3FAC-4F62-96B5-3931DC402699}" type="presOf" srcId="{EF030AA2-183F-4691-8DA5-36E581BDA80C}" destId="{5C0D45F3-C3AF-461C-94DB-BE1AEB9A2029}" srcOrd="0" destOrd="1" presId="urn:microsoft.com/office/officeart/2005/8/layout/pList1"/>
    <dgm:cxn modelId="{009A6361-3964-485B-9785-2BDE01CCFE2C}" srcId="{8EF1D950-DC7F-4D15-AAFD-75640528B5DF}" destId="{6566A45E-3DAD-4C1F-839A-1B45712F01B0}" srcOrd="0" destOrd="0" parTransId="{EC59D2DF-A1B8-42C5-AC6E-FD7980829A3C}" sibTransId="{B8BB2306-710E-408E-AC56-359AE5DB5259}"/>
    <dgm:cxn modelId="{049DA876-0012-40B1-A0B2-2CE9AC5C9533}" type="presOf" srcId="{C1B0DACD-85EE-423A-ACDE-BE5194B3DA46}" destId="{5C0D45F3-C3AF-461C-94DB-BE1AEB9A2029}" srcOrd="0" destOrd="2" presId="urn:microsoft.com/office/officeart/2005/8/layout/pList1"/>
    <dgm:cxn modelId="{BDE723C5-3169-4CDD-AA1D-3F93B09D8CA2}" srcId="{F90908C9-71DD-4059-97C0-DE33677E0674}" destId="{C1B0DACD-85EE-423A-ACDE-BE5194B3DA46}" srcOrd="1" destOrd="0" parTransId="{37A3FE3D-7370-496E-B562-300455F69B6C}" sibTransId="{C299EEF4-F0B6-4F49-B7EF-68975CE0238A}"/>
    <dgm:cxn modelId="{C681E65C-341E-442E-BE56-B8D2E5DC8250}" type="presOf" srcId="{B8BB2306-710E-408E-AC56-359AE5DB5259}" destId="{4C26EA89-4C75-4152-A0D6-CC4EF82A2F6B}" srcOrd="0" destOrd="0" presId="urn:microsoft.com/office/officeart/2005/8/layout/pList1"/>
    <dgm:cxn modelId="{44C2A39A-147D-486F-876B-A8AAF55E826A}" type="presOf" srcId="{8EF1D950-DC7F-4D15-AAFD-75640528B5DF}" destId="{F6D80760-CCE4-4C39-83D5-C21C4A759553}" srcOrd="0" destOrd="0" presId="urn:microsoft.com/office/officeart/2005/8/layout/pList1"/>
    <dgm:cxn modelId="{8E42D560-330C-479E-92FC-22973A940837}" type="presOf" srcId="{6566A45E-3DAD-4C1F-839A-1B45712F01B0}" destId="{4A8C8E61-5ECB-4177-922D-ADD47878C1E6}" srcOrd="0" destOrd="0" presId="urn:microsoft.com/office/officeart/2005/8/layout/pList1"/>
    <dgm:cxn modelId="{FE52423A-E6ED-4064-8A24-520DB94791D8}" srcId="{6566A45E-3DAD-4C1F-839A-1B45712F01B0}" destId="{F1D08966-BE71-49D9-B7FB-B22DCCE1B248}" srcOrd="0" destOrd="0" parTransId="{E9F9CA7E-734F-40F4-82E8-108DA08FD3A8}" sibTransId="{2E4073F8-EF0F-4476-9A33-8AF548A101F3}"/>
    <dgm:cxn modelId="{E6B6C696-2B45-4AE5-B8FC-A578932587DE}" type="presOf" srcId="{F90908C9-71DD-4059-97C0-DE33677E0674}" destId="{5C0D45F3-C3AF-461C-94DB-BE1AEB9A2029}" srcOrd="0" destOrd="0" presId="urn:microsoft.com/office/officeart/2005/8/layout/pList1"/>
    <dgm:cxn modelId="{31D948B3-2F94-4177-A782-E22FA06096B6}" type="presOf" srcId="{F1D08966-BE71-49D9-B7FB-B22DCCE1B248}" destId="{4A8C8E61-5ECB-4177-922D-ADD47878C1E6}" srcOrd="0" destOrd="1" presId="urn:microsoft.com/office/officeart/2005/8/layout/pList1"/>
    <dgm:cxn modelId="{E2179F64-A7A8-4373-A330-5A5A46078B33}" srcId="{F90908C9-71DD-4059-97C0-DE33677E0674}" destId="{EF030AA2-183F-4691-8DA5-36E581BDA80C}" srcOrd="0" destOrd="0" parTransId="{01F49771-88B1-4CBD-A274-9B33CAB82CBE}" sibTransId="{E3ED0534-CD17-431D-86FD-AD844F06446E}"/>
    <dgm:cxn modelId="{83FA089F-5DED-4A14-B865-62B98B50A89F}" srcId="{8EF1D950-DC7F-4D15-AAFD-75640528B5DF}" destId="{F90908C9-71DD-4059-97C0-DE33677E0674}" srcOrd="1" destOrd="0" parTransId="{DB8A3327-C6FB-4D70-996C-19B2A3DB8CFC}" sibTransId="{742BF30A-2E21-4148-AC44-30235D59F603}"/>
    <dgm:cxn modelId="{0CE9D90A-33F0-4B23-B6C0-642377086421}" type="presParOf" srcId="{F6D80760-CCE4-4C39-83D5-C21C4A759553}" destId="{5A789BD1-0CAB-47DE-B47F-4D912439A633}" srcOrd="0" destOrd="0" presId="urn:microsoft.com/office/officeart/2005/8/layout/pList1"/>
    <dgm:cxn modelId="{F71A2F97-7ECD-4BEF-AF7D-2F948948A2B7}" type="presParOf" srcId="{5A789BD1-0CAB-47DE-B47F-4D912439A633}" destId="{EEB9EEA6-7488-4B8D-9278-3FEE343FC60D}" srcOrd="0" destOrd="0" presId="urn:microsoft.com/office/officeart/2005/8/layout/pList1"/>
    <dgm:cxn modelId="{93295920-8334-480D-92AC-22A38C13F46E}" type="presParOf" srcId="{5A789BD1-0CAB-47DE-B47F-4D912439A633}" destId="{4A8C8E61-5ECB-4177-922D-ADD47878C1E6}" srcOrd="1" destOrd="0" presId="urn:microsoft.com/office/officeart/2005/8/layout/pList1"/>
    <dgm:cxn modelId="{6B78EC7E-6944-44B0-BBCF-841DEECE35EB}" type="presParOf" srcId="{F6D80760-CCE4-4C39-83D5-C21C4A759553}" destId="{4C26EA89-4C75-4152-A0D6-CC4EF82A2F6B}" srcOrd="1" destOrd="0" presId="urn:microsoft.com/office/officeart/2005/8/layout/pList1"/>
    <dgm:cxn modelId="{B26AB6F1-E244-46D1-BAA8-88DB54A86DAA}" type="presParOf" srcId="{F6D80760-CCE4-4C39-83D5-C21C4A759553}" destId="{1CC36E89-B762-489F-BB47-C7E9DE563420}" srcOrd="2" destOrd="0" presId="urn:microsoft.com/office/officeart/2005/8/layout/pList1"/>
    <dgm:cxn modelId="{B46C28BF-DE42-4A6B-982C-351CC9975623}" type="presParOf" srcId="{1CC36E89-B762-489F-BB47-C7E9DE563420}" destId="{C7C939B6-989E-4141-BE6A-59F8936E2D10}" srcOrd="0" destOrd="0" presId="urn:microsoft.com/office/officeart/2005/8/layout/pList1"/>
    <dgm:cxn modelId="{36E38F5E-B70B-4968-B35A-6E4933326A13}" type="presParOf" srcId="{1CC36E89-B762-489F-BB47-C7E9DE563420}" destId="{5C0D45F3-C3AF-461C-94DB-BE1AEB9A202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2F32A-E5E9-4D8D-AD9A-085164240540}">
      <dsp:nvSpPr>
        <dsp:cNvPr id="0" name=""/>
        <dsp:cNvSpPr/>
      </dsp:nvSpPr>
      <dsp:spPr>
        <a:xfrm>
          <a:off x="0" y="197234"/>
          <a:ext cx="67818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IWXXM</a:t>
          </a:r>
          <a:endParaRPr lang="en-US" sz="2200" b="1" kern="1200" dirty="0"/>
        </a:p>
      </dsp:txBody>
      <dsp:txXfrm>
        <a:off x="25759" y="222993"/>
        <a:ext cx="6730282" cy="476152"/>
      </dsp:txXfrm>
    </dsp:sp>
    <dsp:sp modelId="{B6209F7A-500F-4FA9-8F1A-7EAD20358918}">
      <dsp:nvSpPr>
        <dsp:cNvPr id="0" name=""/>
        <dsp:cNvSpPr/>
      </dsp:nvSpPr>
      <dsp:spPr>
        <a:xfrm>
          <a:off x="0" y="724904"/>
          <a:ext cx="6781800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32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1" kern="1200" dirty="0" smtClean="0"/>
            <a:t>Managed by ICAO and WMO (international meteorological authorities)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1" kern="1200" dirty="0" smtClean="0"/>
            <a:t>Represents internationally-agreed meteorological products from ICAO Annex 3 / WMO No. 49 (currently METAR, SPECI, TAF, SIGMET)</a:t>
          </a:r>
          <a:endParaRPr lang="en-US" sz="1700" b="1" kern="1200" dirty="0"/>
        </a:p>
      </dsp:txBody>
      <dsp:txXfrm>
        <a:off x="0" y="724904"/>
        <a:ext cx="6781800" cy="1070190"/>
      </dsp:txXfrm>
    </dsp:sp>
    <dsp:sp modelId="{4536A071-7A7C-48A5-8404-C60BD1E0C9C4}">
      <dsp:nvSpPr>
        <dsp:cNvPr id="0" name=""/>
        <dsp:cNvSpPr/>
      </dsp:nvSpPr>
      <dsp:spPr>
        <a:xfrm>
          <a:off x="0" y="1795095"/>
          <a:ext cx="67818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WXXM</a:t>
          </a:r>
          <a:endParaRPr lang="en-US" sz="2200" b="1" kern="1200" dirty="0"/>
        </a:p>
      </dsp:txBody>
      <dsp:txXfrm>
        <a:off x="25759" y="1820854"/>
        <a:ext cx="6730282" cy="476152"/>
      </dsp:txXfrm>
    </dsp:sp>
    <dsp:sp modelId="{38F77C0F-8524-4EEF-A1CA-B35342AAEE19}">
      <dsp:nvSpPr>
        <dsp:cNvPr id="0" name=""/>
        <dsp:cNvSpPr/>
      </dsp:nvSpPr>
      <dsp:spPr>
        <a:xfrm>
          <a:off x="0" y="2322765"/>
          <a:ext cx="678180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32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1" kern="1200" dirty="0" smtClean="0"/>
            <a:t>Managed by FAA, Eurocontrol, and other partners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1" kern="1200" dirty="0" smtClean="0"/>
            <a:t>Represents aviation-related meteorological products beyond ICAO and WMO requirements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b="1" kern="1200" dirty="0" smtClean="0"/>
            <a:t>Intended to be used in “next-generation” aviation systems in concert with other aviation models – AIXM, FIXM, etc.</a:t>
          </a:r>
          <a:endParaRPr lang="en-US" sz="1700" b="1" kern="1200" dirty="0"/>
        </a:p>
      </dsp:txBody>
      <dsp:txXfrm>
        <a:off x="0" y="2322765"/>
        <a:ext cx="6781800" cy="1366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9EEA6-7488-4B8D-9278-3FEE343FC60D}">
      <dsp:nvSpPr>
        <dsp:cNvPr id="0" name=""/>
        <dsp:cNvSpPr/>
      </dsp:nvSpPr>
      <dsp:spPr>
        <a:xfrm>
          <a:off x="400255" y="253881"/>
          <a:ext cx="1959102" cy="189880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C8E61-5ECB-4177-922D-ADD47878C1E6}">
      <dsp:nvSpPr>
        <dsp:cNvPr id="0" name=""/>
        <dsp:cNvSpPr/>
      </dsp:nvSpPr>
      <dsp:spPr>
        <a:xfrm>
          <a:off x="1864" y="2152685"/>
          <a:ext cx="2755883" cy="1022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“What is done”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Identify requirements</a:t>
          </a:r>
          <a:endParaRPr lang="en-US" sz="1400" kern="1200" dirty="0"/>
        </a:p>
      </dsp:txBody>
      <dsp:txXfrm>
        <a:off x="1864" y="2152685"/>
        <a:ext cx="2755883" cy="1022432"/>
      </dsp:txXfrm>
    </dsp:sp>
    <dsp:sp modelId="{C7C939B6-989E-4141-BE6A-59F8936E2D10}">
      <dsp:nvSpPr>
        <dsp:cNvPr id="0" name=""/>
        <dsp:cNvSpPr/>
      </dsp:nvSpPr>
      <dsp:spPr>
        <a:xfrm>
          <a:off x="3431856" y="253881"/>
          <a:ext cx="1959074" cy="189880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D45F3-C3AF-461C-94DB-BE1AEB9A2029}">
      <dsp:nvSpPr>
        <dsp:cNvPr id="0" name=""/>
        <dsp:cNvSpPr/>
      </dsp:nvSpPr>
      <dsp:spPr>
        <a:xfrm>
          <a:off x="3033452" y="2152685"/>
          <a:ext cx="2755883" cy="1022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“How it is done”</a:t>
          </a:r>
          <a:endParaRPr lang="en-US" sz="18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Technical Work</a:t>
          </a:r>
          <a:endParaRPr lang="en-U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Infrastructure</a:t>
          </a:r>
          <a:endParaRPr lang="en-US" sz="1400" kern="1200" dirty="0"/>
        </a:p>
      </dsp:txBody>
      <dsp:txXfrm>
        <a:off x="3033452" y="2152685"/>
        <a:ext cx="2755883" cy="1022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506" cy="461013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6979" y="0"/>
            <a:ext cx="3035506" cy="461013"/>
          </a:xfrm>
          <a:prstGeom prst="rect">
            <a:avLst/>
          </a:prstGeom>
        </p:spPr>
        <p:txBody>
          <a:bodyPr vert="horz" lIns="90078" tIns="45039" rIns="90078" bIns="45039" rtlCol="0"/>
          <a:lstStyle>
            <a:lvl1pPr algn="r">
              <a:defRPr sz="1200"/>
            </a:lvl1pPr>
          </a:lstStyle>
          <a:p>
            <a:fld id="{C9E9391E-1F72-48BB-9790-B231885A4453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800"/>
            <a:ext cx="3035506" cy="461013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6979" y="8760800"/>
            <a:ext cx="3035506" cy="461013"/>
          </a:xfrm>
          <a:prstGeom prst="rect">
            <a:avLst/>
          </a:prstGeom>
        </p:spPr>
        <p:txBody>
          <a:bodyPr vert="horz" lIns="90078" tIns="45039" rIns="90078" bIns="45039" rtlCol="0" anchor="b"/>
          <a:lstStyle>
            <a:lvl1pPr algn="r">
              <a:defRPr sz="1200"/>
            </a:lvl1pPr>
          </a:lstStyle>
          <a:p>
            <a:fld id="{BB0F39D9-CE03-4B87-8554-4D60E882B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5088" cy="462770"/>
          </a:xfrm>
          <a:prstGeom prst="rect">
            <a:avLst/>
          </a:prstGeom>
        </p:spPr>
        <p:txBody>
          <a:bodyPr vert="horz" lIns="92717" tIns="46359" rIns="92717" bIns="463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2" y="0"/>
            <a:ext cx="3035088" cy="462770"/>
          </a:xfrm>
          <a:prstGeom prst="rect">
            <a:avLst/>
          </a:prstGeom>
        </p:spPr>
        <p:txBody>
          <a:bodyPr vert="horz" lIns="92717" tIns="46359" rIns="92717" bIns="46359" rtlCol="0"/>
          <a:lstStyle>
            <a:lvl1pPr algn="r">
              <a:defRPr sz="1200"/>
            </a:lvl1pPr>
          </a:lstStyle>
          <a:p>
            <a:fld id="{BCDFD958-7CC5-4C37-A57B-7BA15D7DCA2E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17" tIns="46359" rIns="92717" bIns="463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38748"/>
            <a:ext cx="5603240" cy="3631705"/>
          </a:xfrm>
          <a:prstGeom prst="rect">
            <a:avLst/>
          </a:prstGeom>
        </p:spPr>
        <p:txBody>
          <a:bodyPr vert="horz" lIns="92717" tIns="46359" rIns="92717" bIns="463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60607"/>
            <a:ext cx="3035088" cy="462769"/>
          </a:xfrm>
          <a:prstGeom prst="rect">
            <a:avLst/>
          </a:prstGeom>
        </p:spPr>
        <p:txBody>
          <a:bodyPr vert="horz" lIns="92717" tIns="46359" rIns="92717" bIns="463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2" y="8760607"/>
            <a:ext cx="3035088" cy="462769"/>
          </a:xfrm>
          <a:prstGeom prst="rect">
            <a:avLst/>
          </a:prstGeom>
        </p:spPr>
        <p:txBody>
          <a:bodyPr vert="horz" lIns="92717" tIns="46359" rIns="92717" bIns="46359" rtlCol="0" anchor="b"/>
          <a:lstStyle>
            <a:lvl1pPr algn="r">
              <a:defRPr sz="1200"/>
            </a:lvl1pPr>
          </a:lstStyle>
          <a:p>
            <a:fld id="{6E94FA38-49D5-4292-8CC1-12334646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4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FA38-49D5-4292-8CC1-12334646FC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0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FA38-49D5-4292-8CC1-12334646F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2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9492" indent="-28826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063" indent="-2306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4288" indent="-2306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5516" indent="-2306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6740" indent="-230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7966" indent="-230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9190" indent="-230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0416" indent="-230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823622-F300-437E-8DB3-464F195933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36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FA38-49D5-4292-8CC1-12334646FC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E93A-1AD7-483A-98A2-C06EACC5AE6A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F27D-9BC8-49FB-B8FD-589501113129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6C4B-17A5-414A-8C9E-1C05B263BB1C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8E41-23BB-43DF-9C58-4F9573A0BCFE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5668" y="63619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3DA3-E803-41FD-B602-563C3007BAB5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669C-51E5-4123-80D7-D3AE75B631A4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4C22-28EE-464C-9981-CB2397233199}" type="datetime1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871A-B6B7-4E26-A331-33FD8F42D41A}" type="datetime1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892A4-1669-4C2D-8FC7-90C962443BE3}" type="datetime1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268F-96CA-43BF-9563-87B734DAA4E3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7B95-E01A-40BB-A69D-4214BDD7CE33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11F4-0C90-4B7C-B795-37D98A7B3578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5668" y="63619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xxm.aero/" TargetMode="External"/><Relationship Id="rId2" Type="http://schemas.openxmlformats.org/officeDocument/2006/relationships/hyperlink" Target="mailto:alfred.moosakhanian@fa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ucar.edu/display/NNEWD/WXX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2782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5F2B5"/>
                </a:solidFill>
              </a:rPr>
              <a:t>Status Report WXXM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ALFRED MOOSAKHANIAN, FAA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26,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ICAO Annex 3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40000" y="1066800"/>
            <a:ext cx="8299200" cy="4724400"/>
            <a:chOff x="540000" y="1066800"/>
            <a:chExt cx="8299200" cy="4724400"/>
          </a:xfrm>
        </p:grpSpPr>
        <p:pic>
          <p:nvPicPr>
            <p:cNvPr id="5" name="Picture 4" descr="icao-annex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0" y="1066800"/>
              <a:ext cx="3642820" cy="472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5" name="Group 14"/>
            <p:cNvGrpSpPr/>
            <p:nvPr/>
          </p:nvGrpSpPr>
          <p:grpSpPr>
            <a:xfrm>
              <a:off x="2895600" y="1361182"/>
              <a:ext cx="5943600" cy="4277618"/>
              <a:chOff x="2895600" y="1361182"/>
              <a:chExt cx="5943600" cy="4277618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657600" y="4561582"/>
                <a:ext cx="5181600" cy="107721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391400" y="4038600"/>
                <a:ext cx="941070" cy="941070"/>
                <a:chOff x="5276849" y="1097915"/>
                <a:chExt cx="941070" cy="941070"/>
              </a:xfrm>
            </p:grpSpPr>
            <p:sp>
              <p:nvSpPr>
                <p:cNvPr id="13" name="Down Arrow 12"/>
                <p:cNvSpPr/>
                <p:nvPr/>
              </p:nvSpPr>
              <p:spPr>
                <a:xfrm>
                  <a:off x="5276849" y="1097915"/>
                  <a:ext cx="941070" cy="941070"/>
                </a:xfrm>
                <a:prstGeom prst="downArrow">
                  <a:avLst>
                    <a:gd name="adj1" fmla="val 55000"/>
                    <a:gd name="adj2" fmla="val 45000"/>
                  </a:avLst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4" name="Down Arrow 4"/>
                <p:cNvSpPr/>
                <p:nvPr/>
              </p:nvSpPr>
              <p:spPr>
                <a:xfrm>
                  <a:off x="5488590" y="1097915"/>
                  <a:ext cx="517588" cy="70815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600" kern="1200"/>
                </a:p>
              </p:txBody>
            </p:sp>
          </p:grpSp>
          <p:sp>
            <p:nvSpPr>
              <p:cNvPr id="7" name="Rounded Rectangle 6"/>
              <p:cNvSpPr/>
              <p:nvPr/>
            </p:nvSpPr>
            <p:spPr>
              <a:xfrm>
                <a:off x="3200400" y="2971800"/>
                <a:ext cx="5181600" cy="1077218"/>
              </a:xfrm>
              <a:prstGeom prst="roundRect">
                <a:avLst/>
              </a:prstGeom>
              <a:solidFill>
                <a:srgbClr val="7293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7059930" y="2438400"/>
                <a:ext cx="941070" cy="941070"/>
                <a:chOff x="5276849" y="1097915"/>
                <a:chExt cx="941070" cy="941070"/>
              </a:xfrm>
            </p:grpSpPr>
            <p:sp>
              <p:nvSpPr>
                <p:cNvPr id="10" name="Down Arrow 9"/>
                <p:cNvSpPr/>
                <p:nvPr/>
              </p:nvSpPr>
              <p:spPr>
                <a:xfrm>
                  <a:off x="5276849" y="1097915"/>
                  <a:ext cx="941070" cy="941070"/>
                </a:xfrm>
                <a:prstGeom prst="downArrow">
                  <a:avLst>
                    <a:gd name="adj1" fmla="val 55000"/>
                    <a:gd name="adj2" fmla="val 45000"/>
                  </a:avLst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Down Arrow 4"/>
                <p:cNvSpPr/>
                <p:nvPr/>
              </p:nvSpPr>
              <p:spPr>
                <a:xfrm>
                  <a:off x="5488590" y="1097915"/>
                  <a:ext cx="517588" cy="70815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600" kern="1200"/>
                </a:p>
              </p:txBody>
            </p:sp>
          </p:grpSp>
          <p:sp>
            <p:nvSpPr>
              <p:cNvPr id="6" name="Rounded Rectangle 5"/>
              <p:cNvSpPr/>
              <p:nvPr/>
            </p:nvSpPr>
            <p:spPr>
              <a:xfrm>
                <a:off x="2895600" y="1361182"/>
                <a:ext cx="5181600" cy="10772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48000" y="1361182"/>
              <a:ext cx="49203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>
                  <a:solidFill>
                    <a:schemeClr val="bg1"/>
                  </a:solidFill>
                </a:rPr>
                <a:t>Amendment 76 – </a:t>
              </a:r>
              <a:r>
                <a:rPr lang="en-US" sz="1900" b="1" dirty="0"/>
                <a:t>Nov 2013</a:t>
              </a:r>
              <a:endParaRPr lang="en-US" sz="1900" dirty="0"/>
            </a:p>
            <a:p>
              <a:r>
                <a:rPr lang="en-US" sz="1500" dirty="0">
                  <a:solidFill>
                    <a:schemeClr val="bg1"/>
                  </a:solidFill>
                </a:rPr>
                <a:t>…under </a:t>
              </a:r>
              <a:r>
                <a:rPr lang="en-US" sz="1500" i="1" dirty="0">
                  <a:solidFill>
                    <a:schemeClr val="bg1"/>
                  </a:solidFill>
                </a:rPr>
                <a:t>bilateral agreements </a:t>
              </a:r>
              <a:r>
                <a:rPr lang="en-US" sz="1500" dirty="0">
                  <a:solidFill>
                    <a:schemeClr val="bg1"/>
                  </a:solidFill>
                </a:rPr>
                <a:t>between </a:t>
              </a:r>
              <a:r>
                <a:rPr lang="en-US" sz="1500" i="1" dirty="0">
                  <a:solidFill>
                    <a:schemeClr val="bg1"/>
                  </a:solidFill>
                </a:rPr>
                <a:t>States in a position to do so</a:t>
              </a:r>
              <a:r>
                <a:rPr lang="en-US" sz="1500" dirty="0">
                  <a:solidFill>
                    <a:schemeClr val="bg1"/>
                  </a:solidFill>
                </a:rPr>
                <a:t>, states</a:t>
              </a:r>
              <a:r>
                <a:rPr lang="en-US" sz="1500" i="1" dirty="0">
                  <a:solidFill>
                    <a:schemeClr val="bg1"/>
                  </a:solidFill>
                </a:rPr>
                <a:t> </a:t>
              </a:r>
              <a:r>
                <a:rPr lang="en-US" sz="1500" b="1" dirty="0"/>
                <a:t>may</a:t>
              </a:r>
              <a:r>
                <a:rPr lang="en-US" sz="1500" b="1" dirty="0">
                  <a:solidFill>
                    <a:schemeClr val="bg1"/>
                  </a:solidFill>
                </a:rPr>
                <a:t> </a:t>
              </a:r>
              <a:r>
                <a:rPr lang="en-US" sz="1500" dirty="0">
                  <a:solidFill>
                    <a:schemeClr val="bg1"/>
                  </a:solidFill>
                </a:rPr>
                <a:t>exchange METAR, SPECI, SIGMET and TAF in a digital form (XML/GML) in addition to TAC forms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9000" y="2915216"/>
              <a:ext cx="4572000" cy="11233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sz="1900" dirty="0">
                  <a:solidFill>
                    <a:schemeClr val="bg1"/>
                  </a:solidFill>
                </a:rPr>
                <a:t>Amendment 77 – </a:t>
              </a:r>
              <a:r>
                <a:rPr lang="en-US" sz="1900" b="1" dirty="0"/>
                <a:t>Nov 2016</a:t>
              </a:r>
            </a:p>
            <a:p>
              <a:pPr lvl="1"/>
              <a:endParaRPr lang="en-US" dirty="0">
                <a:solidFill>
                  <a:schemeClr val="bg1"/>
                </a:solidFill>
              </a:endParaRPr>
            </a:p>
            <a:p>
              <a:pPr lvl="1"/>
              <a:r>
                <a:rPr lang="en-US" sz="1500" dirty="0">
                  <a:solidFill>
                    <a:schemeClr val="bg1"/>
                  </a:solidFill>
                  <a:cs typeface="Calibri"/>
                </a:rPr>
                <a:t>METAR, SPECI, SIGMET and TAF </a:t>
              </a:r>
              <a:r>
                <a:rPr lang="en-US" sz="1500" b="1" dirty="0">
                  <a:cs typeface="Calibri"/>
                </a:rPr>
                <a:t>should</a:t>
              </a:r>
              <a:r>
                <a:rPr lang="en-US" sz="1500" dirty="0">
                  <a:solidFill>
                    <a:schemeClr val="bg1"/>
                  </a:solidFill>
                  <a:cs typeface="Calibri"/>
                </a:rPr>
                <a:t> be exchanged in a digital </a:t>
              </a:r>
              <a:r>
                <a:rPr lang="en-US" sz="1500" dirty="0" smtClean="0">
                  <a:solidFill>
                    <a:schemeClr val="bg1"/>
                  </a:solidFill>
                  <a:cs typeface="Calibri"/>
                </a:rPr>
                <a:t>form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62400" y="4515416"/>
              <a:ext cx="4572000" cy="11233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sz="1900" dirty="0">
                  <a:solidFill>
                    <a:schemeClr val="bg1"/>
                  </a:solidFill>
                </a:rPr>
                <a:t>Amendment 78 – </a:t>
              </a:r>
              <a:r>
                <a:rPr lang="en-US" sz="1900" b="1" dirty="0"/>
                <a:t>Nov 2019</a:t>
              </a:r>
            </a:p>
            <a:p>
              <a:pPr lvl="1"/>
              <a:endParaRPr lang="en-US" dirty="0">
                <a:solidFill>
                  <a:schemeClr val="bg1"/>
                </a:solidFill>
              </a:endParaRPr>
            </a:p>
            <a:p>
              <a:pPr lvl="1"/>
              <a:r>
                <a:rPr lang="en-US" sz="1500" dirty="0">
                  <a:solidFill>
                    <a:schemeClr val="bg1"/>
                  </a:solidFill>
                  <a:cs typeface="Calibri"/>
                </a:rPr>
                <a:t>METAR, SPECI, SIGMET and TAF </a:t>
              </a:r>
              <a:r>
                <a:rPr lang="en-US" sz="1500" b="1" dirty="0">
                  <a:cs typeface="Calibri"/>
                </a:rPr>
                <a:t>shall</a:t>
              </a:r>
              <a:r>
                <a:rPr lang="en-US" sz="1500" dirty="0">
                  <a:cs typeface="Calibri"/>
                </a:rPr>
                <a:t> </a:t>
              </a:r>
              <a:r>
                <a:rPr lang="en-US" sz="1500" dirty="0">
                  <a:solidFill>
                    <a:schemeClr val="bg1"/>
                  </a:solidFill>
                  <a:cs typeface="Calibri"/>
                </a:rPr>
                <a:t>be exchanged in a digital </a:t>
              </a:r>
              <a:r>
                <a:rPr lang="en-US" sz="1500" dirty="0" smtClean="0">
                  <a:solidFill>
                    <a:schemeClr val="bg1"/>
                  </a:solidFill>
                  <a:cs typeface="Calibri"/>
                </a:rPr>
                <a:t>form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59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15962"/>
          </a:xfrm>
        </p:spPr>
        <p:txBody>
          <a:bodyPr/>
          <a:lstStyle/>
          <a:p>
            <a:r>
              <a:rPr lang="en-US" b="1" dirty="0" smtClean="0"/>
              <a:t>ICAO MET Divisional Meeting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 smtClean="0"/>
              <a:t>ICAO hosted in July 2014</a:t>
            </a:r>
            <a:endParaRPr lang="en-US" b="1" dirty="0"/>
          </a:p>
          <a:p>
            <a:r>
              <a:rPr lang="en-US" b="1" dirty="0"/>
              <a:t>Representations from 95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States </a:t>
            </a:r>
            <a:r>
              <a:rPr lang="en-US" b="1" dirty="0"/>
              <a:t>and 7 International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Organizations</a:t>
            </a:r>
          </a:p>
          <a:p>
            <a:pPr>
              <a:spcBef>
                <a:spcPts val="2400"/>
              </a:spcBef>
            </a:pPr>
            <a:r>
              <a:rPr lang="en-US" b="1" dirty="0" smtClean="0"/>
              <a:t>Wide-ranging discussions on many topics including WXXM/IWXXM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19099"/>
            <a:ext cx="3200400" cy="13289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715962"/>
          </a:xfrm>
        </p:spPr>
        <p:txBody>
          <a:bodyPr>
            <a:noAutofit/>
          </a:bodyPr>
          <a:lstStyle/>
          <a:p>
            <a:r>
              <a:rPr lang="en-US" b="1" dirty="0"/>
              <a:t>Key </a:t>
            </a:r>
            <a:r>
              <a:rPr lang="en-US" b="1" dirty="0" smtClean="0"/>
              <a:t>Related ICAO </a:t>
            </a:r>
            <a:r>
              <a:rPr lang="en-US" b="1" dirty="0"/>
              <a:t>MET </a:t>
            </a:r>
            <a:r>
              <a:rPr lang="en-US" b="1" dirty="0" err="1" smtClean="0"/>
              <a:t>Div</a:t>
            </a:r>
            <a:r>
              <a:rPr lang="en-US" b="1" dirty="0" smtClean="0"/>
              <a:t> </a:t>
            </a:r>
            <a:r>
              <a:rPr lang="en-US" b="1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936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</a:pPr>
            <a:r>
              <a:rPr lang="en-US" sz="2800" b="1" dirty="0"/>
              <a:t>Migration of weather (MET) into SWIM needs to consider all stakeholders</a:t>
            </a:r>
          </a:p>
          <a:p>
            <a:pPr marL="857250" lvl="1"/>
            <a:r>
              <a:rPr lang="en-US" sz="2400" dirty="0"/>
              <a:t>Shifting from product centric to data centric exchange</a:t>
            </a:r>
          </a:p>
          <a:p>
            <a:pPr marL="857250" lvl="1"/>
            <a:r>
              <a:rPr lang="en-US" sz="2400" dirty="0"/>
              <a:t>Increased automation (machine to machine) applications</a:t>
            </a:r>
          </a:p>
          <a:p>
            <a:pPr marL="285750" indent="-285750">
              <a:spcBef>
                <a:spcPts val="600"/>
              </a:spcBef>
            </a:pPr>
            <a:r>
              <a:rPr lang="en-US" sz="2800" b="1" dirty="0"/>
              <a:t>IWXXM development and </a:t>
            </a:r>
            <a:r>
              <a:rPr lang="en-US" sz="2800" b="1" dirty="0" smtClean="0"/>
              <a:t>implementation</a:t>
            </a:r>
            <a:endParaRPr lang="en-US" sz="2800" b="1" dirty="0"/>
          </a:p>
          <a:p>
            <a:pPr marL="857250" lvl="1"/>
            <a:r>
              <a:rPr lang="en-US" sz="2400" dirty="0"/>
              <a:t>Do in close relation with other data domains (AIXM and FIXM)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Governance is a prerequisite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Status:  WXXM / IWXXM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514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WXXM</a:t>
            </a:r>
          </a:p>
          <a:p>
            <a:pPr lvl="1"/>
            <a:r>
              <a:rPr lang="en-US" sz="2400" dirty="0" smtClean="0"/>
              <a:t>WXXM 2 to be released December 2014</a:t>
            </a:r>
          </a:p>
          <a:p>
            <a:pPr lvl="1"/>
            <a:r>
              <a:rPr lang="en-US" sz="2400" dirty="0" smtClean="0"/>
              <a:t>Being released as a major update to WXXM 1.1</a:t>
            </a:r>
          </a:p>
          <a:p>
            <a:pPr lvl="2"/>
            <a:r>
              <a:rPr lang="en-US" sz="2000" dirty="0"/>
              <a:t>U</a:t>
            </a:r>
            <a:r>
              <a:rPr lang="en-US" sz="2000" dirty="0" smtClean="0"/>
              <a:t>tilizes design, modeling </a:t>
            </a:r>
            <a:r>
              <a:rPr lang="en-US" sz="2000" dirty="0"/>
              <a:t>approaches and concepts from </a:t>
            </a:r>
            <a:r>
              <a:rPr lang="en-US" sz="2000" dirty="0" smtClean="0"/>
              <a:t>IWXXM</a:t>
            </a:r>
          </a:p>
          <a:p>
            <a:pPr lvl="2"/>
            <a:r>
              <a:rPr lang="en-US" sz="2000" dirty="0" smtClean="0"/>
              <a:t>Additional ICAO Annex 3 products (e.g., AIRMET, </a:t>
            </a:r>
            <a:r>
              <a:rPr lang="en-US" sz="2000" dirty="0" err="1" smtClean="0"/>
              <a:t>SigWx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Use of GML standard units and measures</a:t>
            </a:r>
            <a:endParaRPr lang="en-US" sz="2000" dirty="0"/>
          </a:p>
          <a:p>
            <a:r>
              <a:rPr lang="en-US" sz="2800" b="1" dirty="0" smtClean="0"/>
              <a:t>IWXXM</a:t>
            </a:r>
          </a:p>
          <a:p>
            <a:pPr lvl="1"/>
            <a:r>
              <a:rPr lang="en-US" sz="2400" dirty="0" smtClean="0"/>
              <a:t>ICAO and WMO jointly released IWXXM V 1.0 in 2013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WMO No. 306</a:t>
            </a:r>
            <a:r>
              <a:rPr lang="en-US" sz="2400" dirty="0"/>
              <a:t> Manual on Codes </a:t>
            </a:r>
            <a:r>
              <a:rPr lang="en-US" sz="2400" dirty="0" err="1" smtClean="0">
                <a:solidFill>
                  <a:schemeClr val="tx2"/>
                </a:solidFill>
              </a:rPr>
              <a:t>Vol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I.3</a:t>
            </a:r>
            <a:r>
              <a:rPr lang="en-US" sz="2400" dirty="0"/>
              <a:t> </a:t>
            </a:r>
            <a:r>
              <a:rPr lang="en-US" sz="2000" dirty="0"/>
              <a:t>(Newly drafted) </a:t>
            </a:r>
          </a:p>
          <a:p>
            <a:pPr lvl="2"/>
            <a:r>
              <a:rPr lang="en-US" sz="2000" dirty="0"/>
              <a:t>Provides technical guidance on Model Driven Code Forms (XML) </a:t>
            </a:r>
          </a:p>
          <a:p>
            <a:pPr lvl="2"/>
            <a:r>
              <a:rPr lang="en-US" sz="2000" dirty="0"/>
              <a:t>Distributed for approval by WMO Commission of Basic Systems (CBS) at September 2014 meeting in Paraguay</a:t>
            </a:r>
          </a:p>
          <a:p>
            <a:pPr lvl="1"/>
            <a:r>
              <a:rPr lang="en-US" sz="2400" dirty="0"/>
              <a:t>Resulting changes will be released as IWXXM 1.1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Bi-lateral prototyping activities (essential to assessing whether requirements are being met)</a:t>
            </a:r>
          </a:p>
          <a:p>
            <a:r>
              <a:rPr lang="en-US" b="1" dirty="0" smtClean="0"/>
              <a:t>Assess the utility of “open content” models and their viability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400" dirty="0"/>
              <a:t>Note:  </a:t>
            </a:r>
            <a:r>
              <a:rPr lang="en-US" sz="2400" dirty="0" smtClean="0"/>
              <a:t>Details </a:t>
            </a:r>
            <a:r>
              <a:rPr lang="en-US" sz="2400" dirty="0"/>
              <a:t>on WXXM / IWXXM during Break Out Sessions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WXXM / IWXXM development and planned implementation are progressing</a:t>
            </a:r>
          </a:p>
          <a:p>
            <a:pPr lvl="1"/>
            <a:r>
              <a:rPr lang="en-US" sz="2400" dirty="0" smtClean="0"/>
              <a:t>ICAO Annex 3 maps progressive XML implementation</a:t>
            </a:r>
          </a:p>
          <a:p>
            <a:pPr lvl="1"/>
            <a:r>
              <a:rPr lang="en-US" sz="2400" dirty="0" smtClean="0"/>
              <a:t>WMO 306 to include technical guidance on model driven codes (XML)</a:t>
            </a:r>
          </a:p>
          <a:p>
            <a:r>
              <a:rPr lang="en-US" sz="2800" b="1" dirty="0" smtClean="0"/>
              <a:t>ICAO MET Community support to the ICAO GANP and the transition to data centric exchange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/>
              <a:t>Contact Information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279" y="1219200"/>
            <a:ext cx="82296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smtClean="0"/>
              <a:t>Alfred </a:t>
            </a:r>
            <a:r>
              <a:rPr lang="en-US" sz="2800" b="1" dirty="0" err="1" smtClean="0"/>
              <a:t>Moosakhanian</a:t>
            </a:r>
            <a:r>
              <a:rPr lang="en-US" sz="2800" b="1" dirty="0" smtClean="0"/>
              <a:t>, FAA</a:t>
            </a:r>
          </a:p>
          <a:p>
            <a:pPr marL="365760" indent="0" algn="ctr">
              <a:buNone/>
            </a:pPr>
            <a:r>
              <a:rPr lang="en-US" sz="2800" dirty="0">
                <a:hlinkClick r:id="rId2"/>
              </a:rPr>
              <a:t>a</a:t>
            </a:r>
            <a:r>
              <a:rPr lang="en-US" sz="2800" dirty="0" smtClean="0">
                <a:hlinkClick r:id="rId2"/>
              </a:rPr>
              <a:t>lfred.moosakhanian@faa.gov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b="1" dirty="0" smtClean="0"/>
              <a:t>More Information:</a:t>
            </a:r>
          </a:p>
          <a:p>
            <a:pPr marL="365760" indent="0" algn="ctr">
              <a:buNone/>
            </a:pPr>
            <a:r>
              <a:rPr lang="en-US" sz="2800" dirty="0" smtClean="0">
                <a:hlinkClick r:id="rId3"/>
              </a:rPr>
              <a:t>http://www.wxxm.aero</a:t>
            </a:r>
            <a:endParaRPr lang="en-US" sz="2800" dirty="0" smtClean="0"/>
          </a:p>
          <a:p>
            <a:pPr marL="365760" indent="0" algn="ctr">
              <a:buNone/>
            </a:pPr>
            <a:r>
              <a:rPr lang="en-US" sz="2800" dirty="0" smtClean="0">
                <a:hlinkClick r:id="rId4"/>
              </a:rPr>
              <a:t>https://wiki.ucar.edu/display/NNEWD/WXXM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334161"/>
            <a:ext cx="548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Questions?</a:t>
            </a:r>
            <a:endParaRPr lang="en-US" sz="4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44562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International Development Effort</a:t>
            </a:r>
          </a:p>
          <a:p>
            <a:r>
              <a:rPr lang="en-US" sz="2800" b="1" dirty="0" err="1" smtClean="0"/>
              <a:t>NextGen</a:t>
            </a:r>
            <a:r>
              <a:rPr lang="en-US" sz="2800" b="1" dirty="0" smtClean="0"/>
              <a:t> Weather CONOPS</a:t>
            </a:r>
          </a:p>
          <a:p>
            <a:r>
              <a:rPr lang="en-US" sz="2800" b="1" dirty="0" smtClean="0"/>
              <a:t>ICAO </a:t>
            </a:r>
          </a:p>
          <a:p>
            <a:pPr lvl="1"/>
            <a:r>
              <a:rPr lang="en-US" sz="2400" b="1" dirty="0" smtClean="0"/>
              <a:t>Roles and Model Packages</a:t>
            </a:r>
          </a:p>
          <a:p>
            <a:pPr lvl="1"/>
            <a:r>
              <a:rPr lang="en-US" sz="2400" b="1" dirty="0" smtClean="0"/>
              <a:t>Annex 3 Timelines </a:t>
            </a:r>
          </a:p>
          <a:p>
            <a:pPr lvl="1"/>
            <a:r>
              <a:rPr lang="en-US" sz="2400" b="1" dirty="0" smtClean="0"/>
              <a:t>GANP Support</a:t>
            </a:r>
          </a:p>
          <a:p>
            <a:pPr lvl="1"/>
            <a:r>
              <a:rPr lang="en-US" sz="2400" b="1" dirty="0" smtClean="0"/>
              <a:t>Met Divisional</a:t>
            </a:r>
            <a:endParaRPr lang="en-US" sz="2400" b="1" dirty="0"/>
          </a:p>
          <a:p>
            <a:r>
              <a:rPr lang="en-US" sz="2800" b="1" dirty="0" smtClean="0"/>
              <a:t>WXXM</a:t>
            </a:r>
            <a:r>
              <a:rPr lang="en-US" sz="3200" b="1" dirty="0" smtClean="0"/>
              <a:t> and IWXXM Status</a:t>
            </a:r>
          </a:p>
          <a:p>
            <a:r>
              <a:rPr lang="en-US" sz="3200" b="1" dirty="0" smtClean="0"/>
              <a:t>Future Work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562600" cy="715962"/>
          </a:xfrm>
        </p:spPr>
        <p:txBody>
          <a:bodyPr>
            <a:noAutofit/>
          </a:bodyPr>
          <a:lstStyle/>
          <a:p>
            <a:r>
              <a:rPr lang="en-US" b="1" dirty="0" smtClean="0"/>
              <a:t>International Development Effort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1292242"/>
              </p:ext>
            </p:extLst>
          </p:nvPr>
        </p:nvGraphicFramePr>
        <p:xfrm>
          <a:off x="1219200" y="1066800"/>
          <a:ext cx="6781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9285" y="4800600"/>
            <a:ext cx="674550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Both models </a:t>
            </a:r>
            <a:r>
              <a:rPr lang="en-US" b="1" dirty="0"/>
              <a:t>meet different requirements </a:t>
            </a:r>
            <a:r>
              <a:rPr lang="en-US" b="1" dirty="0" smtClean="0"/>
              <a:t>but are technically similar: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UML and XML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GML 3.2.1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use of the Observations and Measurements model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8"/>
          <p:cNvGrpSpPr>
            <a:grpSpLocks/>
          </p:cNvGrpSpPr>
          <p:nvPr/>
        </p:nvGrpSpPr>
        <p:grpSpPr bwMode="auto">
          <a:xfrm>
            <a:off x="10144" y="5562600"/>
            <a:ext cx="9120628" cy="577796"/>
            <a:chOff x="-46686" y="4838226"/>
            <a:chExt cx="9121560" cy="503371"/>
          </a:xfrm>
        </p:grpSpPr>
        <p:sp>
          <p:nvSpPr>
            <p:cNvPr id="90" name="Pentagon 89"/>
            <p:cNvSpPr/>
            <p:nvPr/>
          </p:nvSpPr>
          <p:spPr bwMode="auto">
            <a:xfrm>
              <a:off x="-46686" y="4930117"/>
              <a:ext cx="9121560" cy="411480"/>
            </a:xfrm>
            <a:prstGeom prst="homePlate">
              <a:avLst/>
            </a:prstGeom>
            <a:gradFill flip="none" rotWithShape="1">
              <a:gsLst>
                <a:gs pos="60000">
                  <a:srgbClr val="92D050"/>
                </a:gs>
                <a:gs pos="55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24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88" name="TextBox 96"/>
            <p:cNvSpPr txBox="1">
              <a:spLocks noChangeArrowheads="1"/>
            </p:cNvSpPr>
            <p:nvPr/>
          </p:nvSpPr>
          <p:spPr bwMode="auto">
            <a:xfrm>
              <a:off x="5245176" y="4976182"/>
              <a:ext cx="942982" cy="2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Contract </a:t>
              </a:r>
              <a:r>
                <a:rPr lang="en-US" sz="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Awards</a:t>
              </a:r>
              <a:endParaRPr lang="en-US" sz="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en-US" sz="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/2014</a:t>
              </a:r>
              <a:endParaRPr lang="en-US" sz="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9" name="Oval 97"/>
            <p:cNvSpPr>
              <a:spLocks noChangeArrowheads="1"/>
            </p:cNvSpPr>
            <p:nvPr/>
          </p:nvSpPr>
          <p:spPr bwMode="auto">
            <a:xfrm>
              <a:off x="5210218" y="4838226"/>
              <a:ext cx="144463" cy="144462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090" name="TextBox 98"/>
            <p:cNvSpPr txBox="1">
              <a:spLocks noChangeArrowheads="1"/>
            </p:cNvSpPr>
            <p:nvPr/>
          </p:nvSpPr>
          <p:spPr bwMode="auto">
            <a:xfrm>
              <a:off x="7794321" y="5005839"/>
              <a:ext cx="1257202" cy="2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Key Site </a:t>
              </a:r>
              <a:r>
                <a:rPr lang="en-US" sz="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IOCs</a:t>
              </a:r>
              <a:endParaRPr lang="en-US" sz="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2017</a:t>
              </a:r>
            </a:p>
          </p:txBody>
        </p:sp>
        <p:sp>
          <p:nvSpPr>
            <p:cNvPr id="3091" name="Oval 99"/>
            <p:cNvSpPr>
              <a:spLocks noChangeArrowheads="1"/>
            </p:cNvSpPr>
            <p:nvPr/>
          </p:nvSpPr>
          <p:spPr bwMode="auto">
            <a:xfrm>
              <a:off x="8356250" y="4869844"/>
              <a:ext cx="144462" cy="144462"/>
            </a:xfrm>
            <a:prstGeom prst="ellipse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092" name="TextBox 115"/>
            <p:cNvSpPr txBox="1">
              <a:spLocks noChangeArrowheads="1"/>
            </p:cNvSpPr>
            <p:nvPr/>
          </p:nvSpPr>
          <p:spPr bwMode="auto">
            <a:xfrm>
              <a:off x="4189128" y="4976907"/>
              <a:ext cx="1215521" cy="2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 Investment </a:t>
              </a:r>
            </a:p>
            <a:p>
              <a:pPr algn="ctr" eaLnBrk="1" hangingPunct="1"/>
              <a:r>
                <a:rPr lang="en-US" sz="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Decisions </a:t>
              </a:r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FIDs) 9/2014</a:t>
              </a:r>
              <a:endParaRPr lang="en-US" sz="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3" name="TextBox 119"/>
            <p:cNvSpPr txBox="1">
              <a:spLocks noChangeArrowheads="1"/>
            </p:cNvSpPr>
            <p:nvPr/>
          </p:nvSpPr>
          <p:spPr bwMode="auto">
            <a:xfrm>
              <a:off x="2137465" y="4994963"/>
              <a:ext cx="1901677" cy="2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Screening </a:t>
              </a:r>
              <a:r>
                <a:rPr lang="en-US" sz="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Information Requests </a:t>
              </a:r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SIRs)</a:t>
              </a:r>
              <a:endParaRPr lang="en-US" sz="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sz="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Release  </a:t>
              </a:r>
              <a:r>
                <a:rPr lang="en-US" sz="8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1/2014</a:t>
              </a:r>
              <a:endParaRPr lang="en-US" sz="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5" name="TextBox 95"/>
            <p:cNvSpPr txBox="1">
              <a:spLocks noChangeArrowheads="1"/>
            </p:cNvSpPr>
            <p:nvPr/>
          </p:nvSpPr>
          <p:spPr bwMode="auto">
            <a:xfrm>
              <a:off x="-35449" y="4989729"/>
              <a:ext cx="561429" cy="29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CSS-Wx</a:t>
              </a:r>
              <a:endPara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/>
              <a:r>
                <a:rPr lang="en-US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NWP</a:t>
              </a:r>
              <a:endPara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75" name="Title 160"/>
          <p:cNvSpPr>
            <a:spLocks noGrp="1"/>
          </p:cNvSpPr>
          <p:nvPr>
            <p:ph type="title"/>
          </p:nvPr>
        </p:nvSpPr>
        <p:spPr>
          <a:xfrm>
            <a:off x="457200" y="-23454"/>
            <a:ext cx="8229600" cy="88992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cs typeface="Times New Roman" pitchFamily="18" charset="0"/>
              </a:rPr>
              <a:t>NextGen Weather CONOPS</a:t>
            </a:r>
            <a:endParaRPr lang="en-US" sz="2800" b="1" dirty="0" smtClean="0">
              <a:cs typeface="Times New Roman" pitchFamily="18" charset="0"/>
            </a:endParaRPr>
          </a:p>
        </p:txBody>
      </p:sp>
      <p:pic>
        <p:nvPicPr>
          <p:cNvPr id="3076" name="Picture 3" descr="C:\Documents and Settings\michelle ctr belmont\Local Settings\Temporary Internet Files\Content.IE5\8A6J8UMS\MC9004421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65" y="5559333"/>
            <a:ext cx="21113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17"/>
          <p:cNvSpPr txBox="1">
            <a:spLocks noChangeArrowheads="1"/>
          </p:cNvSpPr>
          <p:nvPr/>
        </p:nvSpPr>
        <p:spPr bwMode="auto">
          <a:xfrm>
            <a:off x="799026" y="5642468"/>
            <a:ext cx="1112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sz="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sz="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</a:t>
            </a:r>
            <a:endParaRPr lang="en-US" sz="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</a:t>
            </a:r>
            <a:r>
              <a:rPr lang="en-US" sz="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IIDs) 2013</a:t>
            </a:r>
            <a:endParaRPr lang="en-US" sz="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3" descr="C:\Documents and Settings\michelle ctr belmont\Local Settings\Temporary Internet Files\Content.IE5\8A6J8UMS\MC90044213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52" y="5551650"/>
            <a:ext cx="212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75"/>
          <p:cNvSpPr>
            <a:spLocks noChangeArrowheads="1"/>
          </p:cNvSpPr>
          <p:nvPr/>
        </p:nvSpPr>
        <p:spPr bwMode="auto">
          <a:xfrm>
            <a:off x="288264" y="866355"/>
            <a:ext cx="3756560" cy="134344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As-Is Weather</a:t>
            </a:r>
          </a:p>
          <a:p>
            <a:pPr marL="112713" lvl="3" indent="-112713">
              <a:lnSpc>
                <a:spcPct val="90000"/>
              </a:lnSpc>
              <a:spcAft>
                <a:spcPts val="300"/>
              </a:spcAft>
              <a:buFont typeface="Arial" charset="0"/>
              <a:buChar char="•"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Aviation Weather information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is limited by inconsistencies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across domains, unique data types,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and fixed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time, space resolution, range, and latencies</a:t>
            </a:r>
          </a:p>
          <a:p>
            <a:pPr marL="112713" lvl="3" indent="-112713">
              <a:lnSpc>
                <a:spcPct val="90000"/>
              </a:lnSpc>
              <a:spcAft>
                <a:spcPts val="300"/>
              </a:spcAft>
              <a:buFont typeface="Arial" charset="0"/>
              <a:buChar char="•"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User must mentally process multiple information sources to assess the potential impact to their operations </a:t>
            </a:r>
          </a:p>
        </p:txBody>
      </p:sp>
      <p:sp>
        <p:nvSpPr>
          <p:cNvPr id="3084" name="Rectangle 76"/>
          <p:cNvSpPr>
            <a:spLocks noChangeArrowheads="1"/>
          </p:cNvSpPr>
          <p:nvPr/>
        </p:nvSpPr>
        <p:spPr bwMode="auto">
          <a:xfrm>
            <a:off x="5281315" y="827883"/>
            <a:ext cx="3636962" cy="1381917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To Be Weather</a:t>
            </a:r>
          </a:p>
          <a:p>
            <a:pPr marL="112713" lvl="3" indent="-112713">
              <a:lnSpc>
                <a:spcPct val="90000"/>
              </a:lnSpc>
              <a:spcAft>
                <a:spcPts val="300"/>
              </a:spcAft>
              <a:buFont typeface="Arial" charset="0"/>
              <a:buChar char="•"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Consistent weather information across domains and externally by the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implementation of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 common weather exchange model (i.e.,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WXXM)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112713" lvl="1" indent="-112713">
              <a:lnSpc>
                <a:spcPct val="90000"/>
              </a:lnSpc>
              <a:spcAft>
                <a:spcPts val="300"/>
              </a:spcAft>
              <a:buFontTx/>
              <a:buChar char="•"/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Improved aviation weather information</a:t>
            </a:r>
          </a:p>
          <a:p>
            <a:pPr marL="112713" lvl="1" indent="-112713">
              <a:lnSpc>
                <a:spcPct val="90000"/>
              </a:lnSpc>
              <a:spcAft>
                <a:spcPts val="300"/>
              </a:spcAft>
              <a:buFontTx/>
              <a:buChar char="•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avoidable air traffic delays and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maximized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available runway and airspace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usage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141422" y="1267968"/>
            <a:ext cx="978408" cy="484632"/>
          </a:xfrm>
          <a:prstGeom prst="rightArrow">
            <a:avLst/>
          </a:prstGeom>
          <a:solidFill>
            <a:srgbClr val="00808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97"/>
          <p:cNvSpPr>
            <a:spLocks noChangeArrowheads="1"/>
          </p:cNvSpPr>
          <p:nvPr/>
        </p:nvSpPr>
        <p:spPr bwMode="auto">
          <a:xfrm>
            <a:off x="5109649" y="5576690"/>
            <a:ext cx="144448" cy="165821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11213" y="2195948"/>
            <a:ext cx="7361237" cy="3366652"/>
            <a:chOff x="608013" y="990600"/>
            <a:chExt cx="7956550" cy="3711575"/>
          </a:xfrm>
        </p:grpSpPr>
        <p:sp>
          <p:nvSpPr>
            <p:cNvPr id="24" name="Isosceles Triangle 23"/>
            <p:cNvSpPr/>
            <p:nvPr/>
          </p:nvSpPr>
          <p:spPr bwMode="auto">
            <a:xfrm>
              <a:off x="696913" y="1200150"/>
              <a:ext cx="7762875" cy="35020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44638" y="1004888"/>
              <a:ext cx="6103937" cy="125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67"/>
            <a:stretch>
              <a:fillRect/>
            </a:stretch>
          </p:blipFill>
          <p:spPr bwMode="auto">
            <a:xfrm>
              <a:off x="608013" y="1200070"/>
              <a:ext cx="7956550" cy="1500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2044012" y="1361984"/>
              <a:ext cx="624590" cy="24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All-weather</a:t>
              </a:r>
            </a:p>
            <a:p>
              <a:r>
                <a:rPr lang="en-US" sz="1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Departures</a:t>
              </a:r>
              <a:endParaRPr 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4764045" y="990600"/>
              <a:ext cx="1420663" cy="12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Reduce Weather Impact</a:t>
              </a:r>
              <a:endParaRPr 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5893326" y="1361984"/>
              <a:ext cx="1028900" cy="24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All-weather Approaches</a:t>
              </a:r>
              <a:endParaRPr lang="en-US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838691" y="1005320"/>
              <a:ext cx="1494554" cy="12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100" b="1" dirty="0">
                  <a:latin typeface="Times New Roman" pitchFamily="18" charset="0"/>
                  <a:cs typeface="Times New Roman" pitchFamily="18" charset="0"/>
                </a:rPr>
                <a:t>Efficient, Flexible Routing</a:t>
              </a:r>
            </a:p>
          </p:txBody>
        </p:sp>
        <p:pic>
          <p:nvPicPr>
            <p:cNvPr id="31" name="Can 34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440" y="2864504"/>
              <a:ext cx="6920678" cy="32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 rot="16200000">
              <a:off x="5275653" y="535208"/>
              <a:ext cx="156253" cy="496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1700" b="1" dirty="0"/>
            </a:p>
          </p:txBody>
        </p:sp>
        <p:cxnSp>
          <p:nvCxnSpPr>
            <p:cNvPr id="33" name="Straight Connector 462"/>
            <p:cNvCxnSpPr>
              <a:cxnSpLocks noChangeShapeType="1"/>
              <a:stCxn id="32" idx="0"/>
            </p:cNvCxnSpPr>
            <p:nvPr/>
          </p:nvCxnSpPr>
          <p:spPr bwMode="auto">
            <a:xfrm flipV="1">
              <a:off x="2868613" y="3019425"/>
              <a:ext cx="3729037" cy="0"/>
            </a:xfrm>
            <a:prstGeom prst="line">
              <a:avLst/>
            </a:prstGeom>
            <a:solidFill>
              <a:schemeClr val="accent5"/>
            </a:solidFill>
            <a:ln w="50800" algn="ctr">
              <a:solidFill>
                <a:srgbClr val="7F7F7F"/>
              </a:solidFill>
              <a:round/>
              <a:headEnd/>
              <a:tailEnd/>
            </a:ln>
            <a:extLst/>
          </p:spPr>
        </p:cxnSp>
        <p:sp>
          <p:nvSpPr>
            <p:cNvPr id="34" name="Rectangle 442"/>
            <p:cNvSpPr>
              <a:spLocks noChangeArrowheads="1"/>
            </p:cNvSpPr>
            <p:nvPr/>
          </p:nvSpPr>
          <p:spPr bwMode="auto">
            <a:xfrm>
              <a:off x="806450" y="3565525"/>
              <a:ext cx="760413" cy="3254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External Users</a:t>
              </a:r>
            </a:p>
          </p:txBody>
        </p:sp>
        <p:cxnSp>
          <p:nvCxnSpPr>
            <p:cNvPr id="35" name="Straight Connector 486"/>
            <p:cNvCxnSpPr>
              <a:cxnSpLocks noChangeShapeType="1"/>
            </p:cNvCxnSpPr>
            <p:nvPr/>
          </p:nvCxnSpPr>
          <p:spPr bwMode="auto">
            <a:xfrm flipV="1">
              <a:off x="2882900" y="3024188"/>
              <a:ext cx="0" cy="188912"/>
            </a:xfrm>
            <a:prstGeom prst="line">
              <a:avLst/>
            </a:prstGeom>
            <a:solidFill>
              <a:schemeClr val="accent5"/>
            </a:solidFill>
            <a:ln w="38100" algn="ctr">
              <a:solidFill>
                <a:srgbClr val="7F7F7F"/>
              </a:solidFill>
              <a:round/>
              <a:headEnd type="triangle" w="med" len="med"/>
              <a:tailEnd/>
            </a:ln>
            <a:extLst/>
          </p:spPr>
        </p:cxnSp>
        <p:sp>
          <p:nvSpPr>
            <p:cNvPr id="36" name="TextBox 491"/>
            <p:cNvSpPr txBox="1">
              <a:spLocks noChangeArrowheads="1"/>
            </p:cNvSpPr>
            <p:nvPr/>
          </p:nvSpPr>
          <p:spPr bwMode="auto">
            <a:xfrm>
              <a:off x="1483554" y="2901383"/>
              <a:ext cx="882512" cy="197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FTI / SWIM</a:t>
              </a:r>
            </a:p>
          </p:txBody>
        </p:sp>
        <p:cxnSp>
          <p:nvCxnSpPr>
            <p:cNvPr id="37" name="AutoShape 25"/>
            <p:cNvCxnSpPr>
              <a:cxnSpLocks noChangeShapeType="1"/>
              <a:endCxn id="43" idx="3"/>
            </p:cNvCxnSpPr>
            <p:nvPr/>
          </p:nvCxnSpPr>
          <p:spPr bwMode="auto">
            <a:xfrm rot="5400000">
              <a:off x="2289176" y="3848100"/>
              <a:ext cx="558800" cy="155575"/>
            </a:xfrm>
            <a:prstGeom prst="bentConnector2">
              <a:avLst/>
            </a:prstGeom>
            <a:solidFill>
              <a:schemeClr val="accent5"/>
            </a:solidFill>
            <a:ln w="9525">
              <a:solidFill>
                <a:srgbClr val="00B0F0"/>
              </a:solidFill>
              <a:miter lim="800000"/>
              <a:headEnd type="triangle" w="med" len="med"/>
              <a:tailEnd type="none" w="med" len="med"/>
            </a:ln>
            <a:extLst/>
          </p:spPr>
        </p:cxnSp>
        <p:cxnSp>
          <p:nvCxnSpPr>
            <p:cNvPr id="38" name="Straight Connector 473"/>
            <p:cNvCxnSpPr>
              <a:cxnSpLocks noChangeShapeType="1"/>
            </p:cNvCxnSpPr>
            <p:nvPr/>
          </p:nvCxnSpPr>
          <p:spPr bwMode="auto">
            <a:xfrm>
              <a:off x="5110163" y="2854325"/>
              <a:ext cx="3175" cy="168275"/>
            </a:xfrm>
            <a:prstGeom prst="line">
              <a:avLst/>
            </a:prstGeom>
            <a:solidFill>
              <a:schemeClr val="accent5"/>
            </a:solidFill>
            <a:ln w="38100" algn="ctr">
              <a:solidFill>
                <a:srgbClr val="7F7F7F"/>
              </a:solidFill>
              <a:round/>
              <a:headEnd type="triangle" w="med" len="med"/>
              <a:tailEnd/>
            </a:ln>
            <a:extLst/>
          </p:spPr>
        </p:cxnSp>
        <p:cxnSp>
          <p:nvCxnSpPr>
            <p:cNvPr id="39" name="Straight Connector 486"/>
            <p:cNvCxnSpPr>
              <a:cxnSpLocks noChangeShapeType="1"/>
            </p:cNvCxnSpPr>
            <p:nvPr/>
          </p:nvCxnSpPr>
          <p:spPr bwMode="auto">
            <a:xfrm flipV="1">
              <a:off x="3233738" y="2840038"/>
              <a:ext cx="0" cy="166687"/>
            </a:xfrm>
            <a:prstGeom prst="line">
              <a:avLst/>
            </a:prstGeom>
            <a:solidFill>
              <a:schemeClr val="accent5"/>
            </a:solidFill>
            <a:ln w="38100" algn="ctr">
              <a:solidFill>
                <a:srgbClr val="7F7F7F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40" name="Straight Connector 473"/>
            <p:cNvCxnSpPr>
              <a:cxnSpLocks noChangeShapeType="1"/>
            </p:cNvCxnSpPr>
            <p:nvPr/>
          </p:nvCxnSpPr>
          <p:spPr bwMode="auto">
            <a:xfrm flipV="1">
              <a:off x="4511675" y="3014663"/>
              <a:ext cx="0" cy="196850"/>
            </a:xfrm>
            <a:prstGeom prst="line">
              <a:avLst/>
            </a:prstGeom>
            <a:solidFill>
              <a:schemeClr val="accent5"/>
            </a:solidFill>
            <a:ln w="38100" algn="ctr">
              <a:solidFill>
                <a:srgbClr val="7F7F7F"/>
              </a:solidFill>
              <a:round/>
              <a:headEnd/>
              <a:tailEnd type="triangle" w="med" len="med"/>
            </a:ln>
            <a:extLst/>
          </p:spPr>
        </p:cxnSp>
        <p:sp>
          <p:nvSpPr>
            <p:cNvPr id="41" name="Rectangle 442"/>
            <p:cNvSpPr>
              <a:spLocks noChangeArrowheads="1"/>
            </p:cNvSpPr>
            <p:nvPr/>
          </p:nvSpPr>
          <p:spPr bwMode="auto">
            <a:xfrm>
              <a:off x="2571750" y="3219450"/>
              <a:ext cx="1154113" cy="427038"/>
            </a:xfrm>
            <a:prstGeom prst="rect">
              <a:avLst/>
            </a:prstGeom>
            <a:solidFill>
              <a:schemeClr val="accent5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NAS Enterprise Security Gateway (NESG)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42" name="AutoShape 28"/>
            <p:cNvCxnSpPr>
              <a:cxnSpLocks noChangeShapeType="1"/>
              <a:stCxn id="41" idx="1"/>
              <a:endCxn id="34" idx="0"/>
            </p:cNvCxnSpPr>
            <p:nvPr/>
          </p:nvCxnSpPr>
          <p:spPr bwMode="auto">
            <a:xfrm rot="10800000" flipV="1">
              <a:off x="1185863" y="3432175"/>
              <a:ext cx="1385887" cy="133350"/>
            </a:xfrm>
            <a:prstGeom prst="bentConnector2">
              <a:avLst/>
            </a:prstGeom>
            <a:solidFill>
              <a:schemeClr val="accent5"/>
            </a:solidFill>
            <a:ln w="9525">
              <a:solidFill>
                <a:srgbClr val="00B0F0"/>
              </a:solidFill>
              <a:miter lim="800000"/>
              <a:headEnd/>
              <a:tailEnd type="triangle" w="med" len="med"/>
            </a:ln>
            <a:extLst/>
          </p:spPr>
        </p:cxnSp>
        <p:pic>
          <p:nvPicPr>
            <p:cNvPr id="43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640" y="3858636"/>
              <a:ext cx="500508" cy="69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2"/>
            <p:cNvGrpSpPr>
              <a:grpSpLocks/>
            </p:cNvGrpSpPr>
            <p:nvPr/>
          </p:nvGrpSpPr>
          <p:grpSpPr bwMode="auto">
            <a:xfrm>
              <a:off x="5537198" y="3994150"/>
              <a:ext cx="565150" cy="530225"/>
              <a:chOff x="3503940" y="1372041"/>
              <a:chExt cx="787824" cy="886367"/>
            </a:xfrm>
          </p:grpSpPr>
          <p:pic>
            <p:nvPicPr>
              <p:cNvPr id="75" name="Picture 41"/>
              <p:cNvPicPr>
                <a:picLocks noChangeAspect="1" noChangeArrowheads="1"/>
              </p:cNvPicPr>
              <p:nvPr/>
            </p:nvPicPr>
            <p:blipFill>
              <a:blip r:embed="rId7"/>
              <a:srcRect t="212" b="2118"/>
              <a:stretch>
                <a:fillRect/>
              </a:stretch>
            </p:blipFill>
            <p:spPr bwMode="auto">
              <a:xfrm>
                <a:off x="3503940" y="1372041"/>
                <a:ext cx="787824" cy="88636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Rectangle 43"/>
              <p:cNvSpPr>
                <a:spLocks noChangeArrowheads="1"/>
              </p:cNvSpPr>
              <p:nvPr/>
            </p:nvSpPr>
            <p:spPr bwMode="auto">
              <a:xfrm>
                <a:off x="3668456" y="1435957"/>
                <a:ext cx="473402" cy="680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ASOS</a:t>
                </a:r>
              </a:p>
              <a:p>
                <a:pPr eaLnBrk="0" hangingPunct="0"/>
                <a:r>
                  <a:rPr lang="en-US" altLang="en-US" sz="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AWOS</a:t>
                </a:r>
              </a:p>
              <a:p>
                <a:pPr eaLnBrk="0" hangingPunct="0"/>
                <a:r>
                  <a:rPr lang="en-US" altLang="en-US" sz="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AWSS</a:t>
                </a:r>
                <a:endParaRPr lang="en-US" altLang="en-US" sz="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5" name="Picture 66" descr="dsr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099" y="2322714"/>
              <a:ext cx="1065149" cy="53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2"/>
            <p:cNvSpPr txBox="1">
              <a:spLocks noChangeArrowheads="1"/>
            </p:cNvSpPr>
            <p:nvPr/>
          </p:nvSpPr>
          <p:spPr bwMode="auto">
            <a:xfrm>
              <a:off x="3770223" y="2296707"/>
              <a:ext cx="1067937" cy="50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ERAM, ATOP, Micro-EARTS,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DOTS+, FDP2K</a:t>
              </a:r>
            </a:p>
          </p:txBody>
        </p:sp>
        <p:sp>
          <p:nvSpPr>
            <p:cNvPr id="47" name="TextBox 17"/>
            <p:cNvSpPr txBox="1">
              <a:spLocks noChangeArrowheads="1"/>
            </p:cNvSpPr>
            <p:nvPr/>
          </p:nvSpPr>
          <p:spPr bwMode="auto">
            <a:xfrm>
              <a:off x="1834886" y="4145986"/>
              <a:ext cx="804438" cy="37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Canadian</a:t>
              </a:r>
            </a:p>
            <a:p>
              <a:pPr algn="ctr" eaLnBrk="1" hangingPunct="1"/>
              <a:r>
                <a:rPr lang="en-US" sz="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radar</a:t>
              </a:r>
            </a:p>
          </p:txBody>
        </p:sp>
        <p:pic>
          <p:nvPicPr>
            <p:cNvPr id="48" name="Picture 6" descr="http://t1.gstatic.com/images?q=tbn:ANd9GcT3M_iy2ALe_53cr0j3odVwsQ8PEGPuPrPlFQzvoH8d4DGMEt5GlTQZcbPdD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10789"/>
            <a:stretch>
              <a:fillRect/>
            </a:stretch>
          </p:blipFill>
          <p:spPr bwMode="auto">
            <a:xfrm>
              <a:off x="2806625" y="2377629"/>
              <a:ext cx="910395" cy="439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2838691" y="2493120"/>
              <a:ext cx="883994" cy="23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TFMS, TBFM</a:t>
              </a:r>
              <a:endParaRPr lang="en-US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0" name="Picture 4" descr="E:\Build5.3_beta\Build5.3_beta\ciws\doc\hardware\images\newcluster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42" t="13943" r="26083" b="22311"/>
            <a:stretch>
              <a:fillRect/>
            </a:stretch>
          </p:blipFill>
          <p:spPr bwMode="auto">
            <a:xfrm>
              <a:off x="4143638" y="3192862"/>
              <a:ext cx="712423" cy="57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2"/>
            <p:cNvSpPr txBox="1">
              <a:spLocks noChangeArrowheads="1"/>
            </p:cNvSpPr>
            <p:nvPr/>
          </p:nvSpPr>
          <p:spPr bwMode="auto">
            <a:xfrm>
              <a:off x="4100724" y="3349512"/>
              <a:ext cx="821168" cy="28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CSS-Wx</a:t>
              </a:r>
            </a:p>
          </p:txBody>
        </p:sp>
        <p:pic>
          <p:nvPicPr>
            <p:cNvPr id="52" name="Picture 2" descr="ciws_topo"/>
            <p:cNvPicPr>
              <a:picLocks noChangeAspect="1" noChangeArrowheads="1"/>
            </p:cNvPicPr>
            <p:nvPr/>
          </p:nvPicPr>
          <p:blipFill>
            <a:blip r:embed="rId11"/>
            <a:srcRect l="22989" t="5910" b="6895"/>
            <a:stretch>
              <a:fillRect/>
            </a:stretch>
          </p:blipFill>
          <p:spPr bwMode="auto">
            <a:xfrm>
              <a:off x="2779713" y="3994150"/>
              <a:ext cx="776287" cy="436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7" descr="mm5_fine_nest"/>
            <p:cNvPicPr>
              <a:picLocks noChangeAspect="1" noChangeArrowheads="1"/>
            </p:cNvPicPr>
            <p:nvPr/>
          </p:nvPicPr>
          <p:blipFill>
            <a:blip r:embed="rId12"/>
            <a:srcRect l="5499" t="1419" r="6000" b="8517"/>
            <a:stretch>
              <a:fillRect/>
            </a:stretch>
          </p:blipFill>
          <p:spPr bwMode="auto">
            <a:xfrm>
              <a:off x="3167063" y="4211638"/>
              <a:ext cx="474662" cy="282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24"/>
            <p:cNvSpPr txBox="1">
              <a:spLocks noChangeArrowheads="1"/>
            </p:cNvSpPr>
            <p:nvPr/>
          </p:nvSpPr>
          <p:spPr bwMode="auto">
            <a:xfrm>
              <a:off x="2735522" y="3975260"/>
              <a:ext cx="804438" cy="37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NOAA Data Source</a:t>
              </a:r>
            </a:p>
          </p:txBody>
        </p:sp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294" y="3993375"/>
              <a:ext cx="487961" cy="52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4769622" y="4131512"/>
              <a:ext cx="538151" cy="27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altLang="en-US" sz="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ADAS</a:t>
              </a:r>
            </a:p>
            <a:p>
              <a:pPr algn="ctr" eaLnBrk="0" hangingPunct="0"/>
              <a:r>
                <a:rPr lang="en-US" altLang="en-US" sz="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WMSCR</a:t>
              </a:r>
              <a:endParaRPr lang="en-US" altLang="en-US" sz="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Picture 273"/>
            <p:cNvPicPr>
              <a:picLocks noChangeAspect="1" noChangeArrowheads="1"/>
            </p:cNvPicPr>
            <p:nvPr/>
          </p:nvPicPr>
          <p:blipFill>
            <a:blip r:embed="rId14"/>
            <a:srcRect l="22774" t="39169" r="23672" b="19272"/>
            <a:stretch>
              <a:fillRect/>
            </a:stretch>
          </p:blipFill>
          <p:spPr bwMode="auto">
            <a:xfrm>
              <a:off x="5197475" y="3219450"/>
              <a:ext cx="1060450" cy="544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2"/>
            <p:cNvSpPr txBox="1">
              <a:spLocks noChangeArrowheads="1"/>
            </p:cNvSpPr>
            <p:nvPr/>
          </p:nvSpPr>
          <p:spPr bwMode="auto">
            <a:xfrm>
              <a:off x="5328685" y="3389877"/>
              <a:ext cx="821169" cy="28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NWP</a:t>
              </a:r>
            </a:p>
          </p:txBody>
        </p:sp>
        <p:pic>
          <p:nvPicPr>
            <p:cNvPr id="59" name="Picture 3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601" y="2370835"/>
              <a:ext cx="605071" cy="47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Box 2"/>
            <p:cNvSpPr txBox="1">
              <a:spLocks noChangeArrowheads="1"/>
            </p:cNvSpPr>
            <p:nvPr/>
          </p:nvSpPr>
          <p:spPr bwMode="auto">
            <a:xfrm>
              <a:off x="4712461" y="2458020"/>
              <a:ext cx="821169" cy="23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IDS-R</a:t>
              </a:r>
              <a:endParaRPr lang="en-US" sz="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775075" y="3419475"/>
              <a:ext cx="306388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4846638" y="3432175"/>
              <a:ext cx="350837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AutoShape 25"/>
            <p:cNvCxnSpPr>
              <a:cxnSpLocks noChangeShapeType="1"/>
            </p:cNvCxnSpPr>
            <p:nvPr/>
          </p:nvCxnSpPr>
          <p:spPr bwMode="auto">
            <a:xfrm rot="5400000">
              <a:off x="4162426" y="3895725"/>
              <a:ext cx="474662" cy="223837"/>
            </a:xfrm>
            <a:prstGeom prst="bentConnector2">
              <a:avLst/>
            </a:prstGeom>
            <a:solidFill>
              <a:schemeClr val="accent5"/>
            </a:solidFill>
            <a:ln w="9525">
              <a:solidFill>
                <a:srgbClr val="00B0F0"/>
              </a:solidFill>
              <a:miter lim="800000"/>
              <a:headEnd type="triangle" w="med" len="med"/>
              <a:tailEnd type="none" w="med" len="med"/>
            </a:ln>
            <a:ex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5270500" y="4248150"/>
              <a:ext cx="279400" cy="0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 bwMode="auto">
            <a:xfrm flipH="1">
              <a:off x="3149600" y="3646488"/>
              <a:ext cx="3175" cy="361950"/>
            </a:xfrm>
            <a:prstGeom prst="straightConnector1">
              <a:avLst/>
            </a:prstGeom>
            <a:ln>
              <a:solidFill>
                <a:srgbClr val="00B0F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442"/>
            <p:cNvSpPr>
              <a:spLocks noChangeArrowheads="1"/>
            </p:cNvSpPr>
            <p:nvPr/>
          </p:nvSpPr>
          <p:spPr bwMode="auto">
            <a:xfrm>
              <a:off x="6319838" y="3314700"/>
              <a:ext cx="542925" cy="246063"/>
            </a:xfrm>
            <a:prstGeom prst="rect">
              <a:avLst/>
            </a:prstGeom>
            <a:solidFill>
              <a:schemeClr val="accent5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AIMM</a:t>
              </a:r>
            </a:p>
          </p:txBody>
        </p:sp>
        <p:cxnSp>
          <p:nvCxnSpPr>
            <p:cNvPr id="67" name="Straight Connector 486"/>
            <p:cNvCxnSpPr>
              <a:cxnSpLocks noChangeShapeType="1"/>
            </p:cNvCxnSpPr>
            <p:nvPr/>
          </p:nvCxnSpPr>
          <p:spPr bwMode="auto">
            <a:xfrm flipV="1">
              <a:off x="6591300" y="3005138"/>
              <a:ext cx="0" cy="166687"/>
            </a:xfrm>
            <a:prstGeom prst="line">
              <a:avLst/>
            </a:prstGeom>
            <a:solidFill>
              <a:schemeClr val="accent5"/>
            </a:solidFill>
            <a:ln w="38100" algn="ctr">
              <a:solidFill>
                <a:srgbClr val="7F7F7F"/>
              </a:solidFill>
              <a:round/>
              <a:headEnd/>
              <a:tailEnd type="triangle" w="med" len="med"/>
            </a:ln>
            <a:extLst/>
          </p:spPr>
        </p:cxnSp>
        <p:pic>
          <p:nvPicPr>
            <p:cNvPr id="68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686" y="3886942"/>
              <a:ext cx="500509" cy="69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Box 2"/>
            <p:cNvSpPr txBox="1">
              <a:spLocks noChangeArrowheads="1"/>
            </p:cNvSpPr>
            <p:nvPr/>
          </p:nvSpPr>
          <p:spPr bwMode="auto">
            <a:xfrm>
              <a:off x="3781937" y="4180200"/>
              <a:ext cx="745613" cy="37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NEXRAD</a:t>
              </a:r>
            </a:p>
            <a:p>
              <a:pPr algn="ctr" eaLnBrk="1" hangingPunct="1"/>
              <a:r>
                <a:rPr lang="en-US" sz="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TDWR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 flipV="1">
              <a:off x="4311650" y="2822575"/>
              <a:ext cx="0" cy="336550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AutoShape 25"/>
            <p:cNvCxnSpPr>
              <a:cxnSpLocks noChangeShapeType="1"/>
              <a:endCxn id="55" idx="1"/>
            </p:cNvCxnSpPr>
            <p:nvPr/>
          </p:nvCxnSpPr>
          <p:spPr bwMode="auto">
            <a:xfrm rot="16200000" flipH="1">
              <a:off x="4478338" y="3935413"/>
              <a:ext cx="487362" cy="157162"/>
            </a:xfrm>
            <a:prstGeom prst="bentConnector2">
              <a:avLst/>
            </a:prstGeom>
            <a:solidFill>
              <a:schemeClr val="accent5"/>
            </a:solidFill>
            <a:ln w="9525">
              <a:solidFill>
                <a:srgbClr val="00B0F0"/>
              </a:solidFill>
              <a:miter lim="800000"/>
              <a:headEnd type="triangle" w="med" len="med"/>
              <a:tailEnd type="none" w="med" len="med"/>
            </a:ln>
            <a:extLst/>
          </p:spPr>
        </p:cxnSp>
        <p:cxnSp>
          <p:nvCxnSpPr>
            <p:cNvPr id="72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6051550" y="3897313"/>
              <a:ext cx="560387" cy="293688"/>
            </a:xfrm>
            <a:prstGeom prst="bentConnector2">
              <a:avLst/>
            </a:prstGeom>
            <a:solidFill>
              <a:schemeClr val="accent5"/>
            </a:solidFill>
            <a:ln w="9525">
              <a:solidFill>
                <a:srgbClr val="00B0F0"/>
              </a:solidFill>
              <a:miter lim="800000"/>
              <a:headEnd type="triangle" w="med" len="med"/>
              <a:tailEnd type="none" w="med" len="med"/>
            </a:ln>
            <a:extLst/>
          </p:spPr>
        </p:cxnSp>
        <p:pic>
          <p:nvPicPr>
            <p:cNvPr id="73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419" y="3886942"/>
              <a:ext cx="500508" cy="69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2"/>
            <p:cNvSpPr txBox="1">
              <a:spLocks noChangeArrowheads="1"/>
            </p:cNvSpPr>
            <p:nvPr/>
          </p:nvSpPr>
          <p:spPr bwMode="auto">
            <a:xfrm>
              <a:off x="6385469" y="4156178"/>
              <a:ext cx="631561" cy="37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sz="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ASR-9 ASR-11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Key to ICAO GANP Support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907867" cy="37490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86200" y="1219200"/>
            <a:ext cx="4572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ICAO Global Air Navigation Plan (GANP) establishes  internationally agreed phased implementation of new technologies and capabilities through Aviation System Block Upgrades (ASBUs)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SWIM and Data Centric exchange are key implementers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Upgrades include using WXXM/IWXXM for weather information exchange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Current Capabilities :  ASBU 0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New Capabilities introduced by: 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2018:   ASBU 1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2023:   ASBU 2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2028 &amp; Beyond:   ASBU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Roles and Responsibilities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ICAO and WMO </a:t>
            </a:r>
            <a:r>
              <a:rPr lang="en-US" sz="2800" b="1" dirty="0" smtClean="0"/>
              <a:t>have joint responsibility for operational meteorological activities, including IWXXM and ICAO Annex 3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55262044"/>
              </p:ext>
            </p:extLst>
          </p:nvPr>
        </p:nvGraphicFramePr>
        <p:xfrm>
          <a:off x="1524000" y="2590800"/>
          <a:ext cx="5791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Model Packages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914400" y="1222177"/>
            <a:ext cx="1888624" cy="188862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914400" y="3660577"/>
            <a:ext cx="1888624" cy="1888624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7" name="Straight Connector 6"/>
          <p:cNvCxnSpPr/>
          <p:nvPr/>
        </p:nvCxnSpPr>
        <p:spPr>
          <a:xfrm>
            <a:off x="914400" y="3279577"/>
            <a:ext cx="7086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55891" y="2249270"/>
            <a:ext cx="5126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Simple Aviation Features</a:t>
            </a:r>
            <a:r>
              <a:rPr lang="en-US" sz="2000" dirty="0" smtClean="0">
                <a:latin typeface="Calibri"/>
                <a:cs typeface="Calibri"/>
              </a:rPr>
              <a:t> (</a:t>
            </a:r>
            <a:r>
              <a:rPr lang="en-US" sz="2000" dirty="0" smtClean="0">
                <a:solidFill>
                  <a:srgbClr val="558ED5"/>
                </a:solidFill>
                <a:latin typeface="Calibri"/>
                <a:cs typeface="Calibri"/>
              </a:rPr>
              <a:t>SAF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r>
              <a:rPr lang="en-US" sz="1800" b="0" dirty="0">
                <a:latin typeface="Calibri"/>
                <a:cs typeface="Calibri"/>
              </a:rPr>
              <a:t>Simplified features from the aviation domain, such as aerodrome and </a:t>
            </a:r>
            <a:r>
              <a:rPr lang="en-US" sz="1800" b="0" dirty="0" smtClean="0">
                <a:latin typeface="Calibri"/>
                <a:cs typeface="Calibri"/>
              </a:rPr>
              <a:t>runway (relationship to AIXM)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5891" y="1145977"/>
            <a:ext cx="51261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ICAO Weather Information Exchange Model</a:t>
            </a:r>
            <a:r>
              <a:rPr lang="en-US" sz="2000" dirty="0" smtClean="0">
                <a:latin typeface="Calibri"/>
                <a:cs typeface="Calibri"/>
              </a:rPr>
              <a:t> (</a:t>
            </a:r>
            <a:r>
              <a:rPr lang="en-US" sz="2000" dirty="0" smtClean="0">
                <a:solidFill>
                  <a:srgbClr val="558ED5"/>
                </a:solidFill>
                <a:latin typeface="Calibri"/>
                <a:cs typeface="Calibri"/>
              </a:rPr>
              <a:t>IWXXM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r>
              <a:rPr lang="en-US" sz="1800" b="0" dirty="0" smtClean="0">
                <a:latin typeface="Calibri"/>
                <a:cs typeface="Calibri"/>
              </a:rPr>
              <a:t>METAR, SPECI, TAF, and SIGMET representations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7309" y="3431977"/>
            <a:ext cx="51261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Meteorological Community Exchange Model</a:t>
            </a:r>
            <a:r>
              <a:rPr lang="en-US" sz="2000" dirty="0" smtClean="0">
                <a:latin typeface="Calibri"/>
                <a:cs typeface="Calibri"/>
              </a:rPr>
              <a:t> (</a:t>
            </a:r>
            <a:r>
              <a:rPr lang="en-US" sz="2000" dirty="0" smtClean="0">
                <a:solidFill>
                  <a:srgbClr val="558ED5"/>
                </a:solidFill>
                <a:latin typeface="Calibri"/>
                <a:cs typeface="Calibri"/>
              </a:rPr>
              <a:t>METCE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r>
              <a:rPr lang="en-US" sz="1800" b="0" dirty="0" smtClean="0">
                <a:latin typeface="Calibri"/>
                <a:cs typeface="Calibri"/>
              </a:rPr>
              <a:t>WMO logical data model, specifically Observations and Measurements (O&amp;M) specializations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4837093"/>
            <a:ext cx="5126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Observable Property Model</a:t>
            </a:r>
            <a:r>
              <a:rPr lang="en-US" sz="2000" dirty="0" smtClean="0">
                <a:latin typeface="Calibri"/>
                <a:cs typeface="Calibri"/>
              </a:rPr>
              <a:t> (</a:t>
            </a:r>
            <a:r>
              <a:rPr lang="en-US" sz="2000" dirty="0" smtClean="0">
                <a:solidFill>
                  <a:srgbClr val="558ED5"/>
                </a:solidFill>
                <a:latin typeface="Calibri"/>
                <a:cs typeface="Calibri"/>
              </a:rPr>
              <a:t>OPM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r>
              <a:rPr lang="en-US" sz="1800" b="0" dirty="0" smtClean="0">
                <a:latin typeface="Calibri"/>
                <a:cs typeface="Calibri"/>
              </a:rPr>
              <a:t>Qualifications and constraints on observed properties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ICAO Annex 3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40000" y="1066800"/>
            <a:ext cx="7580729" cy="4724400"/>
            <a:chOff x="540000" y="1066800"/>
            <a:chExt cx="7580729" cy="4724400"/>
          </a:xfrm>
        </p:grpSpPr>
        <p:pic>
          <p:nvPicPr>
            <p:cNvPr id="5" name="Picture 4" descr="icao-annex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0" y="1066800"/>
              <a:ext cx="3642820" cy="472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5" name="Group 14"/>
            <p:cNvGrpSpPr/>
            <p:nvPr/>
          </p:nvGrpSpPr>
          <p:grpSpPr>
            <a:xfrm>
              <a:off x="2895600" y="1361182"/>
              <a:ext cx="5225129" cy="3385573"/>
              <a:chOff x="2895600" y="1361182"/>
              <a:chExt cx="5225129" cy="3385573"/>
            </a:xfrm>
          </p:grpSpPr>
          <p:sp>
            <p:nvSpPr>
              <p:cNvPr id="14" name="Down Arrow 4"/>
              <p:cNvSpPr/>
              <p:nvPr/>
            </p:nvSpPr>
            <p:spPr>
              <a:xfrm>
                <a:off x="7603141" y="4038600"/>
                <a:ext cx="517588" cy="7081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/>
              </a:p>
            </p:txBody>
          </p:sp>
          <p:sp>
            <p:nvSpPr>
              <p:cNvPr id="11" name="Down Arrow 4"/>
              <p:cNvSpPr/>
              <p:nvPr/>
            </p:nvSpPr>
            <p:spPr>
              <a:xfrm>
                <a:off x="7271671" y="2438400"/>
                <a:ext cx="517588" cy="7081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895600" y="1361182"/>
                <a:ext cx="5181600" cy="10772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48000" y="1361182"/>
              <a:ext cx="49203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>
                  <a:solidFill>
                    <a:schemeClr val="bg1"/>
                  </a:solidFill>
                </a:rPr>
                <a:t>Amendment 76 – </a:t>
              </a:r>
              <a:r>
                <a:rPr lang="en-US" sz="1900" b="1" dirty="0"/>
                <a:t>Nov 2013</a:t>
              </a:r>
              <a:endParaRPr lang="en-US" sz="1900" dirty="0"/>
            </a:p>
            <a:p>
              <a:r>
                <a:rPr lang="en-US" sz="1500" dirty="0">
                  <a:solidFill>
                    <a:schemeClr val="bg1"/>
                  </a:solidFill>
                </a:rPr>
                <a:t>…under </a:t>
              </a:r>
              <a:r>
                <a:rPr lang="en-US" sz="1500" i="1" dirty="0">
                  <a:solidFill>
                    <a:schemeClr val="bg1"/>
                  </a:solidFill>
                </a:rPr>
                <a:t>bilateral agreements </a:t>
              </a:r>
              <a:r>
                <a:rPr lang="en-US" sz="1500" dirty="0">
                  <a:solidFill>
                    <a:schemeClr val="bg1"/>
                  </a:solidFill>
                </a:rPr>
                <a:t>between </a:t>
              </a:r>
              <a:r>
                <a:rPr lang="en-US" sz="1500" i="1" dirty="0">
                  <a:solidFill>
                    <a:schemeClr val="bg1"/>
                  </a:solidFill>
                </a:rPr>
                <a:t>States in a position to do so</a:t>
              </a:r>
              <a:r>
                <a:rPr lang="en-US" sz="1500" dirty="0">
                  <a:solidFill>
                    <a:schemeClr val="bg1"/>
                  </a:solidFill>
                </a:rPr>
                <a:t>, states</a:t>
              </a:r>
              <a:r>
                <a:rPr lang="en-US" sz="1500" i="1" dirty="0">
                  <a:solidFill>
                    <a:schemeClr val="bg1"/>
                  </a:solidFill>
                </a:rPr>
                <a:t> </a:t>
              </a:r>
              <a:r>
                <a:rPr lang="en-US" sz="1500" b="1" dirty="0"/>
                <a:t>may</a:t>
              </a:r>
              <a:r>
                <a:rPr lang="en-US" sz="1500" b="1" dirty="0">
                  <a:solidFill>
                    <a:schemeClr val="bg1"/>
                  </a:solidFill>
                </a:rPr>
                <a:t> </a:t>
              </a:r>
              <a:r>
                <a:rPr lang="en-US" sz="1500" dirty="0">
                  <a:solidFill>
                    <a:schemeClr val="bg1"/>
                  </a:solidFill>
                </a:rPr>
                <a:t>exchange METAR, SPECI, SIGMET and TAF in a digital form (XML/GML) in addition to TAC forms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1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ICAO Annex 3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40000" y="1066800"/>
            <a:ext cx="7842000" cy="4724400"/>
            <a:chOff x="540000" y="1066800"/>
            <a:chExt cx="7842000" cy="4724400"/>
          </a:xfrm>
        </p:grpSpPr>
        <p:pic>
          <p:nvPicPr>
            <p:cNvPr id="5" name="Picture 4" descr="icao-annex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0" y="1066800"/>
              <a:ext cx="3642820" cy="472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5" name="Group 14"/>
            <p:cNvGrpSpPr/>
            <p:nvPr/>
          </p:nvGrpSpPr>
          <p:grpSpPr>
            <a:xfrm>
              <a:off x="2895600" y="1361182"/>
              <a:ext cx="5486400" cy="3385573"/>
              <a:chOff x="2895600" y="1361182"/>
              <a:chExt cx="5486400" cy="3385573"/>
            </a:xfrm>
          </p:grpSpPr>
          <p:sp>
            <p:nvSpPr>
              <p:cNvPr id="14" name="Down Arrow 4"/>
              <p:cNvSpPr/>
              <p:nvPr/>
            </p:nvSpPr>
            <p:spPr>
              <a:xfrm>
                <a:off x="7603141" y="4038600"/>
                <a:ext cx="517588" cy="7081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200400" y="2971800"/>
                <a:ext cx="5181600" cy="1077218"/>
              </a:xfrm>
              <a:prstGeom prst="roundRect">
                <a:avLst/>
              </a:prstGeom>
              <a:solidFill>
                <a:srgbClr val="7293C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7059930" y="2438400"/>
                <a:ext cx="941070" cy="941070"/>
                <a:chOff x="5276849" y="1097915"/>
                <a:chExt cx="941070" cy="941070"/>
              </a:xfrm>
            </p:grpSpPr>
            <p:sp>
              <p:nvSpPr>
                <p:cNvPr id="10" name="Down Arrow 9"/>
                <p:cNvSpPr/>
                <p:nvPr/>
              </p:nvSpPr>
              <p:spPr>
                <a:xfrm>
                  <a:off x="5276849" y="1097915"/>
                  <a:ext cx="941070" cy="941070"/>
                </a:xfrm>
                <a:prstGeom prst="downArrow">
                  <a:avLst>
                    <a:gd name="adj1" fmla="val 55000"/>
                    <a:gd name="adj2" fmla="val 45000"/>
                  </a:avLst>
                </a:prstGeom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Down Arrow 4"/>
                <p:cNvSpPr/>
                <p:nvPr/>
              </p:nvSpPr>
              <p:spPr>
                <a:xfrm>
                  <a:off x="5488590" y="1097915"/>
                  <a:ext cx="517588" cy="70815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600" kern="1200"/>
                </a:p>
              </p:txBody>
            </p:sp>
          </p:grpSp>
          <p:sp>
            <p:nvSpPr>
              <p:cNvPr id="6" name="Rounded Rectangle 5"/>
              <p:cNvSpPr/>
              <p:nvPr/>
            </p:nvSpPr>
            <p:spPr>
              <a:xfrm>
                <a:off x="2895600" y="1361182"/>
                <a:ext cx="5181600" cy="10772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48000" y="1361182"/>
              <a:ext cx="49203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>
                  <a:solidFill>
                    <a:schemeClr val="bg1"/>
                  </a:solidFill>
                </a:rPr>
                <a:t>Amendment 76 – </a:t>
              </a:r>
              <a:r>
                <a:rPr lang="en-US" sz="1900" b="1" dirty="0"/>
                <a:t>Nov 2013</a:t>
              </a:r>
              <a:endParaRPr lang="en-US" sz="1900" dirty="0"/>
            </a:p>
            <a:p>
              <a:r>
                <a:rPr lang="en-US" sz="1500" dirty="0">
                  <a:solidFill>
                    <a:schemeClr val="bg1"/>
                  </a:solidFill>
                </a:rPr>
                <a:t>…under </a:t>
              </a:r>
              <a:r>
                <a:rPr lang="en-US" sz="1500" i="1" dirty="0">
                  <a:solidFill>
                    <a:schemeClr val="bg1"/>
                  </a:solidFill>
                </a:rPr>
                <a:t>bilateral agreements </a:t>
              </a:r>
              <a:r>
                <a:rPr lang="en-US" sz="1500" dirty="0">
                  <a:solidFill>
                    <a:schemeClr val="bg1"/>
                  </a:solidFill>
                </a:rPr>
                <a:t>between </a:t>
              </a:r>
              <a:r>
                <a:rPr lang="en-US" sz="1500" i="1" dirty="0">
                  <a:solidFill>
                    <a:schemeClr val="bg1"/>
                  </a:solidFill>
                </a:rPr>
                <a:t>States in a position to do so</a:t>
              </a:r>
              <a:r>
                <a:rPr lang="en-US" sz="1500" dirty="0">
                  <a:solidFill>
                    <a:schemeClr val="bg1"/>
                  </a:solidFill>
                </a:rPr>
                <a:t>, states</a:t>
              </a:r>
              <a:r>
                <a:rPr lang="en-US" sz="1500" i="1" dirty="0">
                  <a:solidFill>
                    <a:schemeClr val="bg1"/>
                  </a:solidFill>
                </a:rPr>
                <a:t> </a:t>
              </a:r>
              <a:r>
                <a:rPr lang="en-US" sz="1500" b="1" dirty="0"/>
                <a:t>may</a:t>
              </a:r>
              <a:r>
                <a:rPr lang="en-US" sz="1500" b="1" dirty="0">
                  <a:solidFill>
                    <a:schemeClr val="bg1"/>
                  </a:solidFill>
                </a:rPr>
                <a:t> </a:t>
              </a:r>
              <a:r>
                <a:rPr lang="en-US" sz="1500" dirty="0">
                  <a:solidFill>
                    <a:schemeClr val="bg1"/>
                  </a:solidFill>
                </a:rPr>
                <a:t>exchange METAR, SPECI, SIGMET and TAF in a digital form (XML/GML) in addition to TAC forms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9000" y="2915216"/>
              <a:ext cx="4572000" cy="11233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sz="1900" dirty="0">
                  <a:solidFill>
                    <a:schemeClr val="bg1"/>
                  </a:solidFill>
                </a:rPr>
                <a:t>Amendment 77 – </a:t>
              </a:r>
              <a:r>
                <a:rPr lang="en-US" sz="1900" b="1" dirty="0"/>
                <a:t>Nov 2016</a:t>
              </a:r>
            </a:p>
            <a:p>
              <a:pPr lvl="1"/>
              <a:endParaRPr lang="en-US" dirty="0">
                <a:solidFill>
                  <a:schemeClr val="bg1"/>
                </a:solidFill>
              </a:endParaRPr>
            </a:p>
            <a:p>
              <a:pPr lvl="1"/>
              <a:r>
                <a:rPr lang="en-US" sz="1500" dirty="0">
                  <a:solidFill>
                    <a:schemeClr val="bg1"/>
                  </a:solidFill>
                  <a:cs typeface="Calibri"/>
                </a:rPr>
                <a:t>METAR, SPECI, SIGMET and TAF </a:t>
              </a:r>
              <a:r>
                <a:rPr lang="en-US" sz="1500" b="1" dirty="0">
                  <a:cs typeface="Calibri"/>
                </a:rPr>
                <a:t>should</a:t>
              </a:r>
              <a:r>
                <a:rPr lang="en-US" sz="1500" dirty="0">
                  <a:solidFill>
                    <a:schemeClr val="bg1"/>
                  </a:solidFill>
                  <a:cs typeface="Calibri"/>
                </a:rPr>
                <a:t> be exchanged in a digital form”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38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979</Words>
  <Application>Microsoft Office PowerPoint</Application>
  <PresentationFormat>On-screen Show (4:3)</PresentationFormat>
  <Paragraphs>185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Overview</vt:lpstr>
      <vt:lpstr>International Development Effort</vt:lpstr>
      <vt:lpstr>NextGen Weather CONOPS</vt:lpstr>
      <vt:lpstr>Key to ICAO GANP Support</vt:lpstr>
      <vt:lpstr>Roles and Responsibilities</vt:lpstr>
      <vt:lpstr>Model Packages</vt:lpstr>
      <vt:lpstr>ICAO Annex 3</vt:lpstr>
      <vt:lpstr>ICAO Annex 3</vt:lpstr>
      <vt:lpstr>ICAO Annex 3</vt:lpstr>
      <vt:lpstr>ICAO MET Divisional Meeting</vt:lpstr>
      <vt:lpstr>Key Related ICAO MET Div Topics</vt:lpstr>
      <vt:lpstr>Status:  WXXM / IWXXM</vt:lpstr>
      <vt:lpstr>Future Work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73</cp:revision>
  <cp:lastPrinted>2014-08-22T14:43:45Z</cp:lastPrinted>
  <dcterms:created xsi:type="dcterms:W3CDTF">2012-06-25T19:22:03Z</dcterms:created>
  <dcterms:modified xsi:type="dcterms:W3CDTF">2014-08-26T12:41:11Z</dcterms:modified>
</cp:coreProperties>
</file>