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5" r:id="rId15"/>
    <p:sldId id="274" r:id="rId16"/>
    <p:sldId id="276" r:id="rId17"/>
    <p:sldId id="280" r:id="rId18"/>
    <p:sldId id="282" r:id="rId19"/>
    <p:sldId id="283" r:id="rId20"/>
    <p:sldId id="284" r:id="rId21"/>
    <p:sldId id="281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89232-8B9C-4042-8262-FC75DB3E548C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0F70E1-3103-4043-B60D-DE03366493C7}">
      <dgm:prSet phldrT="[Text]"/>
      <dgm:spPr/>
      <dgm:t>
        <a:bodyPr/>
        <a:lstStyle/>
        <a:p>
          <a:r>
            <a:rPr lang="en-US" dirty="0" smtClean="0"/>
            <a:t>Need to protect investments</a:t>
          </a:r>
          <a:endParaRPr lang="en-GB" dirty="0"/>
        </a:p>
      </dgm:t>
    </dgm:pt>
    <dgm:pt modelId="{81029A12-3614-4451-8B9E-1D3DCC816616}" type="parTrans" cxnId="{DADA9CE3-FEF9-4A8B-9A69-73F21205F59E}">
      <dgm:prSet/>
      <dgm:spPr/>
      <dgm:t>
        <a:bodyPr/>
        <a:lstStyle/>
        <a:p>
          <a:endParaRPr lang="en-GB"/>
        </a:p>
      </dgm:t>
    </dgm:pt>
    <dgm:pt modelId="{0EBFCF36-B035-4EB8-B851-F275CB1531A0}" type="sibTrans" cxnId="{DADA9CE3-FEF9-4A8B-9A69-73F21205F59E}">
      <dgm:prSet/>
      <dgm:spPr/>
      <dgm:t>
        <a:bodyPr/>
        <a:lstStyle/>
        <a:p>
          <a:endParaRPr lang="en-GB"/>
        </a:p>
      </dgm:t>
    </dgm:pt>
    <dgm:pt modelId="{11579A5E-E8F6-43BF-BD67-EC26A1B6FF06}">
      <dgm:prSet phldrT="[Text]"/>
      <dgm:spPr/>
      <dgm:t>
        <a:bodyPr/>
        <a:lstStyle/>
        <a:p>
          <a:r>
            <a:rPr lang="en-US" dirty="0" smtClean="0"/>
            <a:t>Desire to progress</a:t>
          </a:r>
          <a:endParaRPr lang="en-GB" dirty="0"/>
        </a:p>
      </dgm:t>
    </dgm:pt>
    <dgm:pt modelId="{71F212F2-07E3-4E8E-B7A9-AFEB13E9C1E8}" type="parTrans" cxnId="{107B9E43-231B-492F-B4CC-72475D735FFC}">
      <dgm:prSet/>
      <dgm:spPr/>
      <dgm:t>
        <a:bodyPr/>
        <a:lstStyle/>
        <a:p>
          <a:endParaRPr lang="en-GB"/>
        </a:p>
      </dgm:t>
    </dgm:pt>
    <dgm:pt modelId="{56954426-0030-414A-9AFB-D2BC05ECF2F8}" type="sibTrans" cxnId="{107B9E43-231B-492F-B4CC-72475D735FFC}">
      <dgm:prSet/>
      <dgm:spPr/>
      <dgm:t>
        <a:bodyPr/>
        <a:lstStyle/>
        <a:p>
          <a:endParaRPr lang="en-GB"/>
        </a:p>
      </dgm:t>
    </dgm:pt>
    <dgm:pt modelId="{FBD11EFF-4B64-44B2-AB9E-6EDBC62B60B6}" type="pres">
      <dgm:prSet presAssocID="{BFC89232-8B9C-4042-8262-FC75DB3E548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88F87D4-B177-4E22-A293-0FA87D456AB0}" type="pres">
      <dgm:prSet presAssocID="{BFC89232-8B9C-4042-8262-FC75DB3E548C}" presName="divider" presStyleLbl="fgShp" presStyleIdx="0" presStyleCnt="1"/>
      <dgm:spPr/>
    </dgm:pt>
    <dgm:pt modelId="{4D6A4BDE-788A-4D37-92FB-361D94877186}" type="pres">
      <dgm:prSet presAssocID="{F80F70E1-3103-4043-B60D-DE03366493C7}" presName="downArrow" presStyleLbl="node1" presStyleIdx="0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CDF130C9-EE76-481E-9FA9-46846AF109EE}" type="pres">
      <dgm:prSet presAssocID="{F80F70E1-3103-4043-B60D-DE03366493C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98E5CE-39DA-4791-A3BA-84F33A291146}" type="pres">
      <dgm:prSet presAssocID="{11579A5E-E8F6-43BF-BD67-EC26A1B6FF06}" presName="upArrow" presStyleLbl="node1" presStyleIdx="1" presStyleCnt="2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42F80C6B-22D9-4ED5-BAEB-02333F518299}" type="pres">
      <dgm:prSet presAssocID="{11579A5E-E8F6-43BF-BD67-EC26A1B6FF0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ADA9CE3-FEF9-4A8B-9A69-73F21205F59E}" srcId="{BFC89232-8B9C-4042-8262-FC75DB3E548C}" destId="{F80F70E1-3103-4043-B60D-DE03366493C7}" srcOrd="0" destOrd="0" parTransId="{81029A12-3614-4451-8B9E-1D3DCC816616}" sibTransId="{0EBFCF36-B035-4EB8-B851-F275CB1531A0}"/>
    <dgm:cxn modelId="{473936C9-EDAD-4793-85CA-67C190DF2C7A}" type="presOf" srcId="{BFC89232-8B9C-4042-8262-FC75DB3E548C}" destId="{FBD11EFF-4B64-44B2-AB9E-6EDBC62B60B6}" srcOrd="0" destOrd="0" presId="urn:microsoft.com/office/officeart/2005/8/layout/arrow3"/>
    <dgm:cxn modelId="{107B9E43-231B-492F-B4CC-72475D735FFC}" srcId="{BFC89232-8B9C-4042-8262-FC75DB3E548C}" destId="{11579A5E-E8F6-43BF-BD67-EC26A1B6FF06}" srcOrd="1" destOrd="0" parTransId="{71F212F2-07E3-4E8E-B7A9-AFEB13E9C1E8}" sibTransId="{56954426-0030-414A-9AFB-D2BC05ECF2F8}"/>
    <dgm:cxn modelId="{AD0A30C6-5AAB-4B01-BC53-9811D70CDBF3}" type="presOf" srcId="{11579A5E-E8F6-43BF-BD67-EC26A1B6FF06}" destId="{42F80C6B-22D9-4ED5-BAEB-02333F518299}" srcOrd="0" destOrd="0" presId="urn:microsoft.com/office/officeart/2005/8/layout/arrow3"/>
    <dgm:cxn modelId="{74B8A069-1EAB-4258-B195-23E2A142CAB1}" type="presOf" srcId="{F80F70E1-3103-4043-B60D-DE03366493C7}" destId="{CDF130C9-EE76-481E-9FA9-46846AF109EE}" srcOrd="0" destOrd="0" presId="urn:microsoft.com/office/officeart/2005/8/layout/arrow3"/>
    <dgm:cxn modelId="{5CD96F86-F2E8-4C72-91A7-77044F9175FA}" type="presParOf" srcId="{FBD11EFF-4B64-44B2-AB9E-6EDBC62B60B6}" destId="{388F87D4-B177-4E22-A293-0FA87D456AB0}" srcOrd="0" destOrd="0" presId="urn:microsoft.com/office/officeart/2005/8/layout/arrow3"/>
    <dgm:cxn modelId="{1B61B87E-5F28-4A35-BF02-287828BBFD68}" type="presParOf" srcId="{FBD11EFF-4B64-44B2-AB9E-6EDBC62B60B6}" destId="{4D6A4BDE-788A-4D37-92FB-361D94877186}" srcOrd="1" destOrd="0" presId="urn:microsoft.com/office/officeart/2005/8/layout/arrow3"/>
    <dgm:cxn modelId="{6BEDE961-5584-48E5-95C8-99BCEC487670}" type="presParOf" srcId="{FBD11EFF-4B64-44B2-AB9E-6EDBC62B60B6}" destId="{CDF130C9-EE76-481E-9FA9-46846AF109EE}" srcOrd="2" destOrd="0" presId="urn:microsoft.com/office/officeart/2005/8/layout/arrow3"/>
    <dgm:cxn modelId="{AFC2F8DB-0088-4110-AAF6-F34F11AAAA14}" type="presParOf" srcId="{FBD11EFF-4B64-44B2-AB9E-6EDBC62B60B6}" destId="{6F98E5CE-39DA-4791-A3BA-84F33A291146}" srcOrd="3" destOrd="0" presId="urn:microsoft.com/office/officeart/2005/8/layout/arrow3"/>
    <dgm:cxn modelId="{073C97EA-B0A9-42FD-82BA-A254849D43E2}" type="presParOf" srcId="{FBD11EFF-4B64-44B2-AB9E-6EDBC62B60B6}" destId="{42F80C6B-22D9-4ED5-BAEB-02333F518299}" srcOrd="4" destOrd="0" presId="urn:microsoft.com/office/officeart/2005/8/layout/arrow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F87D4-B177-4E22-A293-0FA87D456AB0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A4BDE-788A-4D37-92FB-361D94877186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CDF130C9-EE76-481E-9FA9-46846AF109EE}">
      <dsp:nvSpPr>
        <dsp:cNvPr id="0" name=""/>
        <dsp:cNvSpPr/>
      </dsp:nvSpPr>
      <dsp:spPr>
        <a:xfrm>
          <a:off x="3230880" y="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Need to protect investments</a:t>
          </a:r>
          <a:endParaRPr lang="en-GB" sz="2500" kern="1200" dirty="0"/>
        </a:p>
      </dsp:txBody>
      <dsp:txXfrm>
        <a:off x="3230880" y="0"/>
        <a:ext cx="1950720" cy="1706880"/>
      </dsp:txXfrm>
    </dsp:sp>
    <dsp:sp modelId="{6F98E5CE-39DA-4791-A3BA-84F33A291146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42F80C6B-22D9-4ED5-BAEB-02333F518299}">
      <dsp:nvSpPr>
        <dsp:cNvPr id="0" name=""/>
        <dsp:cNvSpPr/>
      </dsp:nvSpPr>
      <dsp:spPr>
        <a:xfrm>
          <a:off x="914400" y="235712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Desire to progress</a:t>
          </a:r>
          <a:endParaRPr lang="en-GB" sz="2500" kern="1200" dirty="0"/>
        </a:p>
      </dsp:txBody>
      <dsp:txXfrm>
        <a:off x="914400" y="2357120"/>
        <a:ext cx="1950720" cy="17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7488"/>
            <a:ext cx="57150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8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xm.aero/public/standard_page/aixm_ccb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g.org/spec/SBVR/1.1/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xm.aero/wik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xm.aero/wiki" TargetMode="External"/><Relationship Id="rId2" Type="http://schemas.openxmlformats.org/officeDocument/2006/relationships/hyperlink" Target="http://www.aixm.aer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iana.young@faa.gov" TargetMode="External"/><Relationship Id="rId4" Type="http://schemas.openxmlformats.org/officeDocument/2006/relationships/hyperlink" Target="mailto:eduard.porosnicu@eurocontrol.i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ixm.aero/wik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xm.aero/wiki" TargetMode="External"/><Relationship Id="rId2" Type="http://schemas.openxmlformats.org/officeDocument/2006/relationships/hyperlink" Target="http://www.aixm.aer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460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5F2B5"/>
                </a:solidFill>
              </a:rPr>
              <a:t>AIXM</a:t>
            </a:r>
          </a:p>
          <a:p>
            <a:pPr algn="ctr"/>
            <a:r>
              <a:rPr lang="en-US" sz="6000" dirty="0" smtClean="0">
                <a:solidFill>
                  <a:srgbClr val="F5F2B5"/>
                </a:solidFill>
              </a:rPr>
              <a:t> </a:t>
            </a:r>
            <a:r>
              <a:rPr lang="en-US" sz="4400" dirty="0" smtClean="0">
                <a:solidFill>
                  <a:srgbClr val="F5F2B5"/>
                </a:solidFill>
              </a:rPr>
              <a:t>Status Report</a:t>
            </a:r>
            <a:endParaRPr lang="en-US" sz="4400" dirty="0">
              <a:solidFill>
                <a:srgbClr val="F5F2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Eduard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Porosnicu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		EUROCONTROL</a:t>
            </a: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26,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AIXM 5.1 Extensions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347889"/>
              </p:ext>
            </p:extLst>
          </p:nvPr>
        </p:nvGraphicFramePr>
        <p:xfrm>
          <a:off x="762000" y="1447800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Slide" r:id="rId3" imgW="4571967" imgH="3428837" progId="PowerPoint.Slide.8">
                  <p:embed/>
                </p:oleObj>
              </mc:Choice>
              <mc:Fallback>
                <p:oleObj name="Slide" r:id="rId3" imgW="4571967" imgH="3428837" progId="PowerPoint.Slid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447800"/>
                        <a:ext cx="5943600" cy="44577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1447800" y="3124200"/>
            <a:ext cx="1524000" cy="533400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807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AIXM 5.1 Extensions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(no additional schema necessary)</a:t>
            </a:r>
          </a:p>
          <a:p>
            <a:pPr lvl="1"/>
            <a:r>
              <a:rPr lang="en-US" dirty="0" smtClean="0"/>
              <a:t>All code lists allow </a:t>
            </a:r>
          </a:p>
          <a:p>
            <a:pPr lvl="2"/>
            <a:r>
              <a:rPr lang="en-US" dirty="0" smtClean="0"/>
              <a:t>“</a:t>
            </a:r>
            <a:r>
              <a:rPr lang="en-US" dirty="0" smtClean="0">
                <a:solidFill>
                  <a:srgbClr val="00B050"/>
                </a:solidFill>
              </a:rPr>
              <a:t>OTHER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“</a:t>
            </a:r>
            <a:r>
              <a:rPr lang="en-US" dirty="0" smtClean="0">
                <a:solidFill>
                  <a:schemeClr val="accent1"/>
                </a:solidFill>
              </a:rPr>
              <a:t>OTHER:</a:t>
            </a:r>
            <a:r>
              <a:rPr lang="en-US" i="1" dirty="0" smtClean="0">
                <a:solidFill>
                  <a:schemeClr val="accent1"/>
                </a:solidFill>
              </a:rPr>
              <a:t>MY_VALUE</a:t>
            </a:r>
            <a:r>
              <a:rPr lang="en-US" i="1" dirty="0" smtClean="0"/>
              <a:t>”</a:t>
            </a:r>
          </a:p>
          <a:p>
            <a:r>
              <a:rPr lang="en-US" dirty="0" smtClean="0"/>
              <a:t>Schema extension mechanism</a:t>
            </a:r>
          </a:p>
          <a:p>
            <a:pPr lvl="1"/>
            <a:r>
              <a:rPr lang="en-US" dirty="0" smtClean="0"/>
              <a:t>additional features/properties</a:t>
            </a:r>
          </a:p>
          <a:p>
            <a:pPr lvl="1"/>
            <a:r>
              <a:rPr lang="en-US" dirty="0" smtClean="0"/>
              <a:t>UML -&gt; scripts -&gt; additional XML Schema</a:t>
            </a:r>
          </a:p>
          <a:p>
            <a:pPr lvl="2"/>
            <a:r>
              <a:rPr lang="en-US" dirty="0" smtClean="0"/>
              <a:t>Separate namespace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6248400"/>
            <a:ext cx="6095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10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036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AIXM 5.1 Extensions</a:t>
            </a:r>
            <a:endParaRPr lang="en-GB" dirty="0"/>
          </a:p>
        </p:txBody>
      </p:sp>
      <p:pic>
        <p:nvPicPr>
          <p:cNvPr id="3074" name="Picture 2" descr="Airspace extensions placeho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" y="1600200"/>
            <a:ext cx="7942263" cy="449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78178" y="4360570"/>
            <a:ext cx="3757498" cy="1480026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97448" y="1479550"/>
            <a:ext cx="4394152" cy="20313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u="sng" dirty="0" smtClean="0">
                <a:solidFill>
                  <a:schemeClr val="tx1"/>
                </a:solidFill>
                <a:latin typeface="Arial" pitchFamily="34" charset="0"/>
              </a:rPr>
              <a:t>What for</a:t>
            </a:r>
            <a:endParaRPr kumimoji="0" lang="en-US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Arial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data/processes of local/regional interest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Arial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backwards mapping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Arial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R&amp;D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Arial" pitchFamily="34" charset="0"/>
              <a:buChar char="•"/>
              <a:tabLst/>
            </a:pPr>
            <a:endParaRPr lang="en-US" alt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tabLst/>
            </a:pPr>
            <a:r>
              <a:rPr lang="en-US" altLang="en-US" u="sng" dirty="0" smtClean="0">
                <a:solidFill>
                  <a:schemeClr val="tx1"/>
                </a:solidFill>
                <a:latin typeface="Arial" pitchFamily="34" charset="0"/>
              </a:rPr>
              <a:t>Also used</a:t>
            </a:r>
            <a:endParaRPr lang="en-US" altLang="en-US" u="sng" dirty="0">
              <a:solidFill>
                <a:schemeClr val="tx1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Arial" pitchFamily="34" charset="0"/>
              <a:buChar char="•"/>
              <a:tabLst/>
            </a:pPr>
            <a:r>
              <a:rPr lang="en-US" altLang="en-US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</a:rPr>
              <a:t>adapt model to local views…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6248400"/>
            <a:ext cx="6095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11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9794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AIXM 5.1 Extensions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83268"/>
            <a:ext cx="347479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http://www.aixm.aero/schema/5.1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052637"/>
            <a:ext cx="1628775" cy="18192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2637"/>
            <a:ext cx="3886200" cy="3429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2637"/>
            <a:ext cx="838200" cy="11239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22265"/>
            <a:ext cx="533400" cy="2190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cxnSp>
        <p:nvCxnSpPr>
          <p:cNvPr id="6" name="Curved Connector 5"/>
          <p:cNvCxnSpPr/>
          <p:nvPr/>
        </p:nvCxnSpPr>
        <p:spPr>
          <a:xfrm flipV="1">
            <a:off x="1676400" y="2962274"/>
            <a:ext cx="3048000" cy="46672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endCxn id="4101" idx="1"/>
          </p:cNvCxnSpPr>
          <p:nvPr/>
        </p:nvCxnSpPr>
        <p:spPr>
          <a:xfrm flipV="1">
            <a:off x="5662612" y="2614612"/>
            <a:ext cx="1195388" cy="12858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5662612" y="2962274"/>
            <a:ext cx="1119188" cy="65999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48225" y="4563070"/>
            <a:ext cx="400654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/>
              <a:t>To be done</a:t>
            </a:r>
            <a:r>
              <a:rPr lang="en-U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scope/purpose/usage documentation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items of global interest -&gt; CCB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191000" y="6248400"/>
            <a:ext cx="6095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12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3426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AIXM CCB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Charter and application form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www.aixm.aero/public/standard_page/aixm_ccb.html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Currently </a:t>
            </a:r>
            <a:r>
              <a:rPr lang="en-US" dirty="0" smtClean="0"/>
              <a:t>60 members: </a:t>
            </a:r>
          </a:p>
          <a:p>
            <a:pPr lvl="2"/>
            <a:r>
              <a:rPr lang="en-US" dirty="0" smtClean="0"/>
              <a:t>industry, service providers, ANSP, </a:t>
            </a:r>
            <a:r>
              <a:rPr lang="en-US" dirty="0" err="1" smtClean="0"/>
              <a:t>Eurocontrol</a:t>
            </a:r>
            <a:r>
              <a:rPr lang="en-US" dirty="0" smtClean="0"/>
              <a:t>, FAA…</a:t>
            </a:r>
          </a:p>
          <a:p>
            <a:pPr lvl="1"/>
            <a:r>
              <a:rPr lang="en-US" dirty="0" smtClean="0"/>
              <a:t>Open for participation to any true AIXM stakeholder</a:t>
            </a:r>
          </a:p>
          <a:p>
            <a:r>
              <a:rPr lang="en-US" dirty="0" smtClean="0"/>
              <a:t>Currently 46 issues recorded</a:t>
            </a:r>
          </a:p>
          <a:p>
            <a:pPr lvl="1"/>
            <a:r>
              <a:rPr lang="en-US" dirty="0" smtClean="0"/>
              <a:t>21 Bugs </a:t>
            </a:r>
          </a:p>
          <a:p>
            <a:pPr lvl="1"/>
            <a:r>
              <a:rPr lang="en-US" dirty="0" smtClean="0"/>
              <a:t>23 Possible enhancements</a:t>
            </a:r>
          </a:p>
          <a:p>
            <a:pPr lvl="1"/>
            <a:r>
              <a:rPr lang="en-US" dirty="0" smtClean="0"/>
              <a:t>2 possible new features</a:t>
            </a:r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6248400"/>
            <a:ext cx="6095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13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9308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Future AIXM versions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2005071"/>
              </p:ext>
            </p:extLst>
          </p:nvPr>
        </p:nvGraphicFramePr>
        <p:xfrm>
          <a:off x="1524000" y="1651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0" y="6248400"/>
            <a:ext cx="6095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14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616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AIXM 5.1.1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Intended for Release by November 2014</a:t>
            </a:r>
          </a:p>
          <a:p>
            <a:pPr lvl="1"/>
            <a:r>
              <a:rPr lang="en-US" sz="2400" dirty="0" smtClean="0"/>
              <a:t>Migration to EA (</a:t>
            </a:r>
            <a:r>
              <a:rPr lang="en-US" sz="2400" dirty="0" err="1" smtClean="0"/>
              <a:t>Sparx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Including support for extensions migration</a:t>
            </a:r>
          </a:p>
          <a:p>
            <a:pPr lvl="1"/>
            <a:r>
              <a:rPr lang="en-US" sz="2400" dirty="0" smtClean="0"/>
              <a:t>Minor corrections only: spelling errors, schema bugs, UML/XML discrepancies, lists of values</a:t>
            </a:r>
          </a:p>
          <a:p>
            <a:pPr lvl="1"/>
            <a:r>
              <a:rPr lang="en-US" sz="2400" dirty="0" smtClean="0"/>
              <a:t>GML Profile update + schema</a:t>
            </a:r>
          </a:p>
          <a:p>
            <a:pPr lvl="1"/>
            <a:r>
              <a:rPr lang="en-US" sz="2400" dirty="0" smtClean="0"/>
              <a:t>Definitions improvements</a:t>
            </a:r>
          </a:p>
          <a:p>
            <a:pPr lvl="1"/>
            <a:r>
              <a:rPr lang="en-US" sz="2400" i="1" dirty="0" smtClean="0">
                <a:solidFill>
                  <a:srgbClr val="0070C0"/>
                </a:solidFill>
              </a:rPr>
              <a:t>Fully bidirectional conversion scripts between versions 5.1 and 5.1.1!</a:t>
            </a:r>
          </a:p>
          <a:p>
            <a:pPr lvl="1"/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410200"/>
            <a:ext cx="589648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en-US" u="sng" dirty="0" smtClean="0"/>
              <a:t>Change Proposals</a:t>
            </a:r>
            <a:r>
              <a:rPr lang="en-US" dirty="0" smtClean="0"/>
              <a:t>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9 ready </a:t>
            </a:r>
            <a:r>
              <a:rPr lang="en-US" dirty="0"/>
              <a:t>for </a:t>
            </a:r>
            <a:r>
              <a:rPr lang="en-US" dirty="0" smtClean="0"/>
              <a:t>review in JIRA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5 to be drafted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 external dependency – OGC, Aviation DWG, GML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Other work in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Coding guidelines</a:t>
            </a:r>
          </a:p>
          <a:p>
            <a:pPr lvl="1"/>
            <a:r>
              <a:rPr lang="en-US" dirty="0" smtClean="0"/>
              <a:t>OGC Aviation DWG -&gt; GML Guidelines for Aviation</a:t>
            </a:r>
          </a:p>
          <a:p>
            <a:pPr lvl="2"/>
            <a:r>
              <a:rPr lang="en-US" dirty="0" smtClean="0"/>
              <a:t>Document update</a:t>
            </a:r>
          </a:p>
          <a:p>
            <a:pPr lvl="2"/>
            <a:r>
              <a:rPr lang="en-US" dirty="0" smtClean="0"/>
              <a:t>Provision of profile schema</a:t>
            </a:r>
          </a:p>
          <a:p>
            <a:pPr lvl="1"/>
            <a:r>
              <a:rPr lang="en-US" dirty="0" smtClean="0"/>
              <a:t>Europe, ADQ</a:t>
            </a:r>
          </a:p>
          <a:p>
            <a:pPr lvl="2"/>
            <a:r>
              <a:rPr lang="en-US" dirty="0" smtClean="0"/>
              <a:t>Simplified metadata schema</a:t>
            </a:r>
          </a:p>
          <a:p>
            <a:pPr lvl="2"/>
            <a:r>
              <a:rPr lang="en-US" dirty="0" smtClean="0"/>
              <a:t>AIP – AIXM 5.1 mapping </a:t>
            </a:r>
          </a:p>
          <a:p>
            <a:pPr lvl="1"/>
            <a:r>
              <a:rPr lang="en-US" dirty="0" smtClean="0"/>
              <a:t>Data domains coding guidelines</a:t>
            </a:r>
          </a:p>
          <a:p>
            <a:pPr lvl="2"/>
            <a:r>
              <a:rPr lang="en-US" dirty="0" smtClean="0"/>
              <a:t>obstacles (</a:t>
            </a:r>
            <a:r>
              <a:rPr lang="en-US" dirty="0" err="1" smtClean="0"/>
              <a:t>eTOD</a:t>
            </a:r>
            <a:r>
              <a:rPr lang="en-US" dirty="0" smtClean="0"/>
              <a:t> working group)</a:t>
            </a:r>
          </a:p>
          <a:p>
            <a:pPr lvl="2"/>
            <a:r>
              <a:rPr lang="en-US" dirty="0" smtClean="0"/>
              <a:t>to be re-started: procedures encoding interest </a:t>
            </a:r>
            <a:r>
              <a:rPr lang="en-US" dirty="0" smtClean="0"/>
              <a:t>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6248400"/>
            <a:ext cx="6095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16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771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Business Rules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001145" cy="500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886325" y="1042988"/>
            <a:ext cx="3735388" cy="2071687"/>
          </a:xfrm>
          <a:prstGeom prst="cloudCallout">
            <a:avLst>
              <a:gd name="adj1" fmla="val -70699"/>
              <a:gd name="adj2" fmla="val 118583"/>
            </a:avLst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14962" y="1314450"/>
            <a:ext cx="319563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- Does the data make sense?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- Is it compliant with international standards ?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Do I respect recommended practices?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1600" dirty="0" smtClean="0">
                <a:solidFill>
                  <a:srgbClr val="FF0000"/>
                </a:solidFill>
                <a:latin typeface="Arial" pitchFamily="34" charset="0"/>
              </a:rPr>
              <a:t>Is it safe to use?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- …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6248400"/>
            <a:ext cx="6095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17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537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Using SBVR</a:t>
            </a:r>
            <a:endParaRPr lang="en-GB" alt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800" dirty="0" smtClean="0"/>
              <a:t>SBVR = (OMG) Semantics of Business Vocabulary and Business Rules</a:t>
            </a:r>
          </a:p>
          <a:p>
            <a:pPr lvl="1"/>
            <a:r>
              <a:rPr lang="en-GB" altLang="en-US" sz="1600" dirty="0" smtClean="0"/>
              <a:t>defines the vocabulary and rules for documenting the semantics of business vocabularies, business facts, and business rules.</a:t>
            </a:r>
          </a:p>
          <a:p>
            <a:pPr lvl="1"/>
            <a:r>
              <a:rPr lang="en-GB" altLang="en-US" sz="1600" dirty="0">
                <a:hlinkClick r:id="rId2"/>
              </a:rPr>
              <a:t>http://</a:t>
            </a:r>
            <a:r>
              <a:rPr lang="en-GB" altLang="en-US" sz="1600" dirty="0" smtClean="0">
                <a:hlinkClick r:id="rId2"/>
              </a:rPr>
              <a:t>www.omg.org/spec/SBVR/1.1/PDF</a:t>
            </a:r>
            <a:endParaRPr lang="en-GB" altLang="en-US" sz="1600" dirty="0" smtClean="0"/>
          </a:p>
          <a:p>
            <a:pPr marL="457200" lvl="1" indent="0">
              <a:buNone/>
            </a:pPr>
            <a:endParaRPr lang="en-GB" altLang="en-US" sz="1600" dirty="0"/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Example</a:t>
            </a:r>
          </a:p>
          <a:p>
            <a:pPr lvl="1"/>
            <a:r>
              <a:rPr lang="en-GB" sz="1600" dirty="0" smtClean="0"/>
              <a:t>“</a:t>
            </a:r>
            <a:r>
              <a:rPr lang="en-US" sz="1600" i="1" dirty="0"/>
              <a:t>The geometry of operational airspace of type CTA, UTA and OCA shall be encoded as an aggregation of the corresponding operational </a:t>
            </a:r>
            <a:r>
              <a:rPr lang="en-US" sz="1600" i="1" dirty="0" smtClean="0"/>
              <a:t>SECTORS</a:t>
            </a:r>
            <a:r>
              <a:rPr lang="en-GB" sz="1600" dirty="0" smtClean="0"/>
              <a:t>”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 smtClean="0">
                <a:solidFill>
                  <a:srgbClr val="FF9900"/>
                </a:solidFill>
              </a:rPr>
              <a:t>Each</a:t>
            </a:r>
            <a:r>
              <a:rPr lang="en-GB" sz="1600" dirty="0" smtClean="0"/>
              <a:t> 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</a:rPr>
              <a:t>Airspace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</a:rPr>
              <a:t>type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FF9900"/>
                </a:solidFill>
              </a:rPr>
              <a:t>equal-to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339933"/>
                </a:solidFill>
              </a:rPr>
              <a:t>('CTA','UTA', 'OCA') </a:t>
            </a:r>
            <a:r>
              <a:rPr lang="en-GB" sz="1600" dirty="0">
                <a:solidFill>
                  <a:srgbClr val="FF9900"/>
                </a:solidFill>
              </a:rPr>
              <a:t>shall</a:t>
            </a:r>
            <a:r>
              <a:rPr lang="en-GB" sz="1600" dirty="0"/>
              <a:t> </a:t>
            </a:r>
            <a:r>
              <a:rPr lang="en-GB" sz="1600" i="1" dirty="0">
                <a:solidFill>
                  <a:srgbClr val="0000FF"/>
                </a:solidFill>
              </a:rPr>
              <a:t>have</a:t>
            </a:r>
            <a:r>
              <a:rPr lang="en-GB" sz="1600" dirty="0">
                <a:solidFill>
                  <a:srgbClr val="0000FF"/>
                </a:solidFill>
              </a:rPr>
              <a:t> </a:t>
            </a:r>
            <a:r>
              <a:rPr lang="en-GB" sz="1600" dirty="0">
                <a:solidFill>
                  <a:srgbClr val="FF9900"/>
                </a:solidFill>
              </a:rPr>
              <a:t>exactly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FF9900"/>
                </a:solidFill>
              </a:rPr>
              <a:t>one</a:t>
            </a:r>
            <a:r>
              <a:rPr lang="en-GB" sz="1600" dirty="0"/>
              <a:t> 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</a:rPr>
              <a:t>AirspaceGeometryComponent.operation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FF9900"/>
                </a:solidFill>
              </a:rPr>
              <a:t>equal-to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339933"/>
                </a:solidFill>
              </a:rPr>
              <a:t>'BASE</a:t>
            </a:r>
            <a:r>
              <a:rPr lang="en-GB" sz="1600" dirty="0"/>
              <a:t>' </a:t>
            </a:r>
            <a:r>
              <a:rPr lang="en-GB" sz="1600" dirty="0">
                <a:solidFill>
                  <a:srgbClr val="FF9900"/>
                </a:solidFill>
              </a:rPr>
              <a:t>and shall not </a:t>
            </a:r>
            <a:r>
              <a:rPr lang="en-GB" sz="1600" i="1" dirty="0">
                <a:solidFill>
                  <a:srgbClr val="0000FF"/>
                </a:solidFill>
              </a:rPr>
              <a:t>have</a:t>
            </a:r>
            <a:r>
              <a:rPr lang="en-GB" sz="1600" i="1" dirty="0"/>
              <a:t> 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</a:rPr>
              <a:t>AirspaceGeometryComponent.operation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FF9900"/>
                </a:solidFill>
              </a:rPr>
              <a:t>equal-to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339933"/>
                </a:solidFill>
              </a:rPr>
              <a:t>('INTERS', 'SUBSTR', 'OTHER')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FF9900"/>
                </a:solidFill>
              </a:rPr>
              <a:t>and shall </a:t>
            </a:r>
            <a:r>
              <a:rPr lang="en-GB" sz="1600" i="1" dirty="0">
                <a:solidFill>
                  <a:srgbClr val="0000FF"/>
                </a:solidFill>
              </a:rPr>
              <a:t>have</a:t>
            </a:r>
            <a:r>
              <a:rPr lang="en-GB" sz="1600" i="1" dirty="0"/>
              <a:t> </a:t>
            </a:r>
            <a:r>
              <a:rPr lang="en-GB" sz="1600" dirty="0">
                <a:solidFill>
                  <a:srgbClr val="FF9900"/>
                </a:solidFill>
              </a:rPr>
              <a:t>each</a:t>
            </a:r>
            <a:r>
              <a:rPr lang="en-GB" sz="1600" dirty="0"/>
              <a:t> 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</a:rPr>
              <a:t>AirspaceVolume.contributorAirspace.type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FF9900"/>
                </a:solidFill>
              </a:rPr>
              <a:t>equal-to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339933"/>
                </a:solidFill>
              </a:rPr>
              <a:t>'SECTOR'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FF9900"/>
                </a:solidFill>
              </a:rPr>
              <a:t>and each 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</a:rPr>
              <a:t>AirspaceVolumeDependency.dependency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FF9900"/>
                </a:solidFill>
              </a:rPr>
              <a:t>equal-to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339933"/>
                </a:solidFill>
              </a:rPr>
              <a:t>'FULL_GEOMETRY'</a:t>
            </a:r>
            <a:endParaRPr lang="en-US" altLang="en-US" sz="1600" dirty="0">
              <a:solidFill>
                <a:srgbClr val="339933"/>
              </a:solidFill>
            </a:endParaRPr>
          </a:p>
          <a:p>
            <a:endParaRPr lang="en-GB" altLang="en-US" sz="1600" dirty="0" smtClean="0">
              <a:solidFill>
                <a:srgbClr val="FF0000"/>
              </a:solidFill>
            </a:endParaRPr>
          </a:p>
          <a:p>
            <a:endParaRPr lang="en-GB" altLang="en-US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7504" y="3851756"/>
            <a:ext cx="109517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Free text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581128"/>
            <a:ext cx="10951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SBVR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6248400"/>
            <a:ext cx="6095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18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2178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1</a:t>
            </a:r>
            <a:endParaRPr lang="en-US" sz="25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9" y="1170039"/>
            <a:ext cx="7086600" cy="478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92979" y="3027388"/>
            <a:ext cx="2636021" cy="78261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Business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www.aixm.aero/wiki</a:t>
            </a:r>
            <a:r>
              <a:rPr lang="en-US" dirty="0" smtClean="0"/>
              <a:t> -&gt; Business Rules</a:t>
            </a:r>
          </a:p>
          <a:p>
            <a:pPr lvl="1"/>
            <a:r>
              <a:rPr lang="en-US" dirty="0"/>
              <a:t>Conceptual document “</a:t>
            </a:r>
            <a:r>
              <a:rPr lang="en-US" i="1" dirty="0"/>
              <a:t>AIXM 5.1 - Business Rules - using SBVR and </a:t>
            </a:r>
            <a:r>
              <a:rPr lang="en-US" i="1" dirty="0" err="1" smtClean="0"/>
              <a:t>Schematron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set of revisited AIXM 5.1 Business Rules is available in the form of an Excel </a:t>
            </a:r>
            <a:r>
              <a:rPr lang="en-US" dirty="0" smtClean="0"/>
              <a:t>file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(600 rules)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dirty="0" smtClean="0"/>
              <a:t>mandatory </a:t>
            </a:r>
            <a:r>
              <a:rPr lang="en-US" dirty="0"/>
              <a:t>feature </a:t>
            </a:r>
            <a:r>
              <a:rPr lang="en-US" dirty="0" smtClean="0"/>
              <a:t>properties (based </a:t>
            </a:r>
            <a:r>
              <a:rPr lang="en-US" dirty="0"/>
              <a:t>on the AIXM </a:t>
            </a:r>
            <a:r>
              <a:rPr lang="en-US" dirty="0" smtClean="0"/>
              <a:t>4.5)</a:t>
            </a:r>
          </a:p>
          <a:p>
            <a:pPr lvl="2"/>
            <a:r>
              <a:rPr lang="en-US" dirty="0" smtClean="0"/>
              <a:t>GML </a:t>
            </a:r>
            <a:r>
              <a:rPr lang="en-US" dirty="0"/>
              <a:t>profile </a:t>
            </a:r>
            <a:r>
              <a:rPr lang="en-US" dirty="0" smtClean="0"/>
              <a:t>restrictions</a:t>
            </a:r>
            <a:endParaRPr lang="en-US" dirty="0"/>
          </a:p>
          <a:p>
            <a:pPr lvl="2"/>
            <a:r>
              <a:rPr lang="en-US" dirty="0" smtClean="0"/>
              <a:t>mandatory </a:t>
            </a:r>
            <a:r>
              <a:rPr lang="en-US" dirty="0"/>
              <a:t>use of the </a:t>
            </a:r>
            <a:r>
              <a:rPr lang="en-US" dirty="0" smtClean="0"/>
              <a:t>WGS-84</a:t>
            </a:r>
            <a:endParaRPr lang="en-US" dirty="0"/>
          </a:p>
          <a:p>
            <a:pPr lvl="2"/>
            <a:r>
              <a:rPr lang="en-US" dirty="0" smtClean="0"/>
              <a:t>consistency </a:t>
            </a:r>
            <a:r>
              <a:rPr lang="en-US" dirty="0"/>
              <a:t>between certain properties, such as </a:t>
            </a:r>
            <a:r>
              <a:rPr lang="en-US" dirty="0" err="1"/>
              <a:t>navaid</a:t>
            </a:r>
            <a:r>
              <a:rPr lang="en-US" dirty="0"/>
              <a:t> type versus associated </a:t>
            </a:r>
            <a:r>
              <a:rPr lang="en-US" dirty="0" smtClean="0"/>
              <a:t>equipment, </a:t>
            </a:r>
            <a:r>
              <a:rPr lang="en-US" dirty="0" smtClean="0"/>
              <a:t>etc</a:t>
            </a:r>
            <a:r>
              <a:rPr lang="en-US" dirty="0" smtClean="0"/>
              <a:t>.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Step 2: mid Sep 2014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(~ 800 rules)</a:t>
            </a:r>
          </a:p>
          <a:p>
            <a:pPr lvl="1"/>
            <a:r>
              <a:rPr lang="en-US" dirty="0" smtClean="0"/>
              <a:t>Step 3: end 2014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(~ 1500 rules)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6248400"/>
            <a:ext cx="6095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19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1524243" y="4724400"/>
            <a:ext cx="558159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Demo web-based validation service available from </a:t>
            </a:r>
            <a:r>
              <a:rPr lang="en-US" dirty="0" err="1" smtClean="0"/>
              <a:t>MClick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3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Digital NOTAM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Event Specification – version 2.0 to be </a:t>
            </a:r>
            <a:r>
              <a:rPr lang="en-US" sz="2800" dirty="0" err="1" smtClean="0"/>
              <a:t>finalised</a:t>
            </a:r>
            <a:endParaRPr lang="en-GB" sz="2800" dirty="0"/>
          </a:p>
        </p:txBody>
      </p:sp>
      <p:grpSp>
        <p:nvGrpSpPr>
          <p:cNvPr id="5" name="Group 2"/>
          <p:cNvGrpSpPr>
            <a:grpSpLocks noRot="1"/>
          </p:cNvGrpSpPr>
          <p:nvPr/>
        </p:nvGrpSpPr>
        <p:grpSpPr bwMode="auto">
          <a:xfrm>
            <a:off x="914399" y="2348471"/>
            <a:ext cx="7696201" cy="3671329"/>
            <a:chOff x="0" y="0"/>
            <a:chExt cx="3094" cy="2716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547" y="2447"/>
              <a:ext cx="154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2447"/>
              <a:ext cx="154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Other Event (any other situation that does not have a dedicated scenario)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547" y="2283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Taxiway lights unserviceable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2283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Surface contamination (SNOWTAM)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547" y="2014"/>
              <a:ext cx="154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Visual Approach slope indicator unserviceable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0" y="2014"/>
              <a:ext cx="154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Taxiway closure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547" y="1850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Obstacle lights unserviceable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0" y="1850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New obstacle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547" y="1686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Runway lights unserviceable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0" y="1686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Navaid unserviceable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547" y="1522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Approach lights downgraded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0" y="1522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Runway closure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547" y="1358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Approach lights unserviceable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0" y="1358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Aerodrome closure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547" y="1194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Taxiway usage limitation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0" y="1194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Route portion opening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547" y="1030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Runway usage limitation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0" y="1030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Route portion closure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547" y="866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Airport Usage limitation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0" y="866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Ad-hoc ATS airspace </a:t>
              </a: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–</a:t>
              </a: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creation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547" y="702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Runway portion closure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0" y="702"/>
              <a:ext cx="154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Ad-hoc special activity area </a:t>
              </a: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–</a:t>
              </a: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creation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547" y="433"/>
              <a:ext cx="154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Declared distances changes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0" y="433"/>
              <a:ext cx="154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Published ATS airspace - activation or deactivation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547" y="164"/>
              <a:ext cx="154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Displaced threshold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0" y="164"/>
              <a:ext cx="154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Published special activity area </a:t>
              </a: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–</a:t>
              </a: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activation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96" name="Rectangle 29"/>
            <p:cNvSpPr>
              <a:spLocks noChangeArrowheads="1"/>
            </p:cNvSpPr>
            <p:nvPr/>
          </p:nvSpPr>
          <p:spPr bwMode="auto">
            <a:xfrm>
              <a:off x="1547" y="0"/>
              <a:ext cx="1547" cy="16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Increment 2 scenarios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97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547" cy="16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100"/>
                <a:buFont typeface="Arial" pitchFamily="34" charset="0"/>
                <a:buChar char="•"/>
                <a:tabLst/>
              </a:pPr>
              <a:r>
                <a:rPr kumimoji="0" lang="en-GB" sz="11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Increment 1 scenarios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45" name="Line 31"/>
            <p:cNvSpPr>
              <a:spLocks noChangeShapeType="1"/>
            </p:cNvSpPr>
            <p:nvPr/>
          </p:nvSpPr>
          <p:spPr bwMode="auto">
            <a:xfrm>
              <a:off x="0" y="0"/>
              <a:ext cx="309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6" name="Line 32"/>
            <p:cNvSpPr>
              <a:spLocks noChangeShapeType="1"/>
            </p:cNvSpPr>
            <p:nvPr/>
          </p:nvSpPr>
          <p:spPr bwMode="auto">
            <a:xfrm>
              <a:off x="0" y="2716"/>
              <a:ext cx="309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7" name="Line 33"/>
            <p:cNvSpPr>
              <a:spLocks noChangeShapeType="1"/>
            </p:cNvSpPr>
            <p:nvPr/>
          </p:nvSpPr>
          <p:spPr bwMode="auto">
            <a:xfrm>
              <a:off x="0" y="0"/>
              <a:ext cx="0" cy="271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8" name="Line 34"/>
            <p:cNvSpPr>
              <a:spLocks noChangeShapeType="1"/>
            </p:cNvSpPr>
            <p:nvPr/>
          </p:nvSpPr>
          <p:spPr bwMode="auto">
            <a:xfrm>
              <a:off x="3094" y="0"/>
              <a:ext cx="0" cy="271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9" name="Line 35"/>
            <p:cNvSpPr>
              <a:spLocks noChangeShapeType="1"/>
            </p:cNvSpPr>
            <p:nvPr/>
          </p:nvSpPr>
          <p:spPr bwMode="auto">
            <a:xfrm>
              <a:off x="0" y="164"/>
              <a:ext cx="309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0" name="Line 36"/>
            <p:cNvSpPr>
              <a:spLocks noChangeShapeType="1"/>
            </p:cNvSpPr>
            <p:nvPr/>
          </p:nvSpPr>
          <p:spPr bwMode="auto">
            <a:xfrm>
              <a:off x="1547" y="0"/>
              <a:ext cx="0" cy="271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1" name="Line 37"/>
            <p:cNvSpPr>
              <a:spLocks noChangeShapeType="1"/>
            </p:cNvSpPr>
            <p:nvPr/>
          </p:nvSpPr>
          <p:spPr bwMode="auto">
            <a:xfrm>
              <a:off x="0" y="433"/>
              <a:ext cx="309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2" name="Line 38"/>
            <p:cNvSpPr>
              <a:spLocks noChangeShapeType="1"/>
            </p:cNvSpPr>
            <p:nvPr/>
          </p:nvSpPr>
          <p:spPr bwMode="auto">
            <a:xfrm>
              <a:off x="0" y="702"/>
              <a:ext cx="309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3" name="Line 39"/>
            <p:cNvSpPr>
              <a:spLocks noChangeShapeType="1"/>
            </p:cNvSpPr>
            <p:nvPr/>
          </p:nvSpPr>
          <p:spPr bwMode="auto">
            <a:xfrm>
              <a:off x="0" y="866"/>
              <a:ext cx="309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4" name="Line 40"/>
            <p:cNvSpPr>
              <a:spLocks noChangeShapeType="1"/>
            </p:cNvSpPr>
            <p:nvPr/>
          </p:nvSpPr>
          <p:spPr bwMode="auto">
            <a:xfrm>
              <a:off x="0" y="1030"/>
              <a:ext cx="309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5" name="Line 41"/>
            <p:cNvSpPr>
              <a:spLocks noChangeShapeType="1"/>
            </p:cNvSpPr>
            <p:nvPr/>
          </p:nvSpPr>
          <p:spPr bwMode="auto">
            <a:xfrm>
              <a:off x="0" y="1194"/>
              <a:ext cx="309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6" name="Line 42"/>
            <p:cNvSpPr>
              <a:spLocks noChangeShapeType="1"/>
            </p:cNvSpPr>
            <p:nvPr/>
          </p:nvSpPr>
          <p:spPr bwMode="auto">
            <a:xfrm>
              <a:off x="0" y="1358"/>
              <a:ext cx="309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7" name="Line 43"/>
            <p:cNvSpPr>
              <a:spLocks noChangeShapeType="1"/>
            </p:cNvSpPr>
            <p:nvPr/>
          </p:nvSpPr>
          <p:spPr bwMode="auto">
            <a:xfrm>
              <a:off x="0" y="1522"/>
              <a:ext cx="309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8" name="Line 44"/>
            <p:cNvSpPr>
              <a:spLocks noChangeShapeType="1"/>
            </p:cNvSpPr>
            <p:nvPr/>
          </p:nvSpPr>
          <p:spPr bwMode="auto">
            <a:xfrm>
              <a:off x="0" y="1686"/>
              <a:ext cx="309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9" name="Line 45"/>
            <p:cNvSpPr>
              <a:spLocks noChangeShapeType="1"/>
            </p:cNvSpPr>
            <p:nvPr/>
          </p:nvSpPr>
          <p:spPr bwMode="auto">
            <a:xfrm>
              <a:off x="0" y="1850"/>
              <a:ext cx="309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0" name="Line 46"/>
            <p:cNvSpPr>
              <a:spLocks noChangeShapeType="1"/>
            </p:cNvSpPr>
            <p:nvPr/>
          </p:nvSpPr>
          <p:spPr bwMode="auto">
            <a:xfrm>
              <a:off x="0" y="2014"/>
              <a:ext cx="309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1" name="Line 47"/>
            <p:cNvSpPr>
              <a:spLocks noChangeShapeType="1"/>
            </p:cNvSpPr>
            <p:nvPr/>
          </p:nvSpPr>
          <p:spPr bwMode="auto">
            <a:xfrm>
              <a:off x="0" y="2283"/>
              <a:ext cx="309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2" name="Line 48"/>
            <p:cNvSpPr>
              <a:spLocks noChangeShapeType="1"/>
            </p:cNvSpPr>
            <p:nvPr/>
          </p:nvSpPr>
          <p:spPr bwMode="auto">
            <a:xfrm>
              <a:off x="0" y="2447"/>
              <a:ext cx="309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14399" y="6292334"/>
            <a:ext cx="32243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Including Business Rules in SBVR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4191000" y="6248400"/>
            <a:ext cx="6095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20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256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Break-out session </a:t>
            </a:r>
            <a:br>
              <a:rPr lang="en-GB" dirty="0" smtClean="0"/>
            </a:br>
            <a:r>
              <a:rPr lang="en-GB" sz="3100" i="1" u="sng" dirty="0" smtClean="0">
                <a:solidFill>
                  <a:schemeClr val="accent1"/>
                </a:solidFill>
              </a:rPr>
              <a:t>Day 3, Proposed Agenda</a:t>
            </a:r>
            <a:endParaRPr lang="en-GB" sz="3100" i="1" u="sng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BD847-4337-426F-ABDE-610B9B80755D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r>
              <a:rPr lang="en-GB" sz="2000" dirty="0" smtClean="0"/>
              <a:t>12:30 </a:t>
            </a:r>
            <a:r>
              <a:rPr lang="en-GB" sz="2000" dirty="0"/>
              <a:t>-</a:t>
            </a:r>
            <a:r>
              <a:rPr lang="en-GB" sz="2000" dirty="0" smtClean="0"/>
              <a:t> 12:40 welcome/introduction</a:t>
            </a:r>
            <a:endParaRPr lang="en-GB" sz="2000" dirty="0"/>
          </a:p>
          <a:p>
            <a:r>
              <a:rPr lang="en-US" sz="2000" dirty="0" smtClean="0"/>
              <a:t>12:40 - 1:10 AIXM CCB work in progress</a:t>
            </a:r>
          </a:p>
          <a:p>
            <a:r>
              <a:rPr lang="en-US" sz="2000" dirty="0" smtClean="0"/>
              <a:t>1:10 - 1:40 Business Rules work in progress</a:t>
            </a:r>
          </a:p>
          <a:p>
            <a:r>
              <a:rPr lang="en-US" sz="2000" dirty="0" smtClean="0"/>
              <a:t>1:40 - 2:25 Free tools</a:t>
            </a:r>
          </a:p>
          <a:p>
            <a:pPr lvl="1"/>
            <a:r>
              <a:rPr lang="en-US" sz="1600" dirty="0" err="1" smtClean="0"/>
              <a:t>Luciad</a:t>
            </a:r>
            <a:r>
              <a:rPr lang="en-US" sz="1600" dirty="0" smtClean="0"/>
              <a:t> AIXM Viewer</a:t>
            </a:r>
          </a:p>
          <a:p>
            <a:pPr lvl="1"/>
            <a:r>
              <a:rPr lang="en-US" sz="1600" dirty="0" err="1" smtClean="0"/>
              <a:t>SnowflakeSoftware</a:t>
            </a:r>
            <a:r>
              <a:rPr lang="en-US" sz="1600" dirty="0" smtClean="0"/>
              <a:t> ATM Viewer</a:t>
            </a:r>
          </a:p>
          <a:p>
            <a:pPr marL="0" indent="0">
              <a:buNone/>
            </a:pPr>
            <a:r>
              <a:rPr lang="en-US" sz="2000" dirty="0" smtClean="0"/>
              <a:t>--------------------------------------------</a:t>
            </a:r>
            <a:endParaRPr lang="en-US" sz="2000" dirty="0"/>
          </a:p>
          <a:p>
            <a:r>
              <a:rPr lang="en-US" sz="2000" dirty="0" smtClean="0"/>
              <a:t>2:25 </a:t>
            </a:r>
            <a:r>
              <a:rPr lang="en-US" sz="2000" dirty="0"/>
              <a:t>- </a:t>
            </a:r>
            <a:r>
              <a:rPr lang="en-US" sz="2000" dirty="0" smtClean="0"/>
              <a:t>2:45 afternoon break</a:t>
            </a:r>
          </a:p>
          <a:p>
            <a:pPr marL="0" indent="0">
              <a:buNone/>
            </a:pPr>
            <a:r>
              <a:rPr lang="en-US" sz="2000" dirty="0" smtClean="0"/>
              <a:t>--------------------------------------------</a:t>
            </a:r>
          </a:p>
          <a:p>
            <a:pPr fontAlgn="base"/>
            <a:r>
              <a:rPr lang="en-US" sz="2000" dirty="0" smtClean="0"/>
              <a:t>2:45 </a:t>
            </a:r>
            <a:r>
              <a:rPr lang="en-US" sz="2000" dirty="0"/>
              <a:t>- </a:t>
            </a:r>
            <a:r>
              <a:rPr lang="en-US" sz="2000" dirty="0" smtClean="0"/>
              <a:t>3:10 Feature identification and reference </a:t>
            </a:r>
            <a:r>
              <a:rPr lang="en-US" sz="2000" dirty="0"/>
              <a:t>(</a:t>
            </a:r>
            <a:r>
              <a:rPr lang="en-US" sz="2000" dirty="0" smtClean="0"/>
              <a:t>UUID) </a:t>
            </a:r>
          </a:p>
          <a:p>
            <a:r>
              <a:rPr lang="en-US" sz="2000" dirty="0" smtClean="0"/>
              <a:t>3:10 - 3:30 Data processing standards - RTCA DO-200A/B update </a:t>
            </a:r>
            <a:endParaRPr lang="en-GB" sz="1800" i="1" dirty="0" smtClean="0">
              <a:solidFill>
                <a:schemeClr val="accent1"/>
              </a:solidFill>
            </a:endParaRPr>
          </a:p>
          <a:p>
            <a:r>
              <a:rPr lang="en-US" sz="2000" dirty="0" smtClean="0"/>
              <a:t>3:30 </a:t>
            </a:r>
            <a:r>
              <a:rPr lang="en-US" sz="2000" dirty="0"/>
              <a:t>-</a:t>
            </a:r>
            <a:r>
              <a:rPr lang="en-US" sz="2000" dirty="0" smtClean="0"/>
              <a:t> 4:00 </a:t>
            </a:r>
            <a:r>
              <a:rPr lang="en-US" sz="2000" i="1" dirty="0" smtClean="0">
                <a:solidFill>
                  <a:srgbClr val="FF0000"/>
                </a:solidFill>
              </a:rPr>
              <a:t>Open slot (any proposals?)</a:t>
            </a:r>
          </a:p>
          <a:p>
            <a:r>
              <a:rPr lang="en-US" sz="2000" dirty="0" smtClean="0"/>
              <a:t>4:00 closing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6248400"/>
            <a:ext cx="6095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21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511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Contact Information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ts val="2400"/>
              <a:buFontTx/>
              <a:buChar char="•"/>
            </a:pPr>
            <a:r>
              <a:rPr lang="en-US" sz="2400" dirty="0" smtClean="0">
                <a:latin typeface="Calibri" pitchFamily="34" charset="0"/>
                <a:hlinkClick r:id="rId2"/>
              </a:rPr>
              <a:t>www.aixm.aero</a:t>
            </a:r>
            <a:endParaRPr lang="en-US" sz="2400" dirty="0" smtClean="0">
              <a:latin typeface="Calibri" pitchFamily="34" charset="0"/>
            </a:endParaRP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ts val="2400"/>
              <a:buFontTx/>
              <a:buChar char="•"/>
            </a:pPr>
            <a:r>
              <a:rPr lang="en-US" sz="2400" dirty="0" smtClean="0">
                <a:latin typeface="Calibri" pitchFamily="34" charset="0"/>
                <a:hlinkClick r:id="rId3"/>
              </a:rPr>
              <a:t>www.aixm.aero/wiki</a:t>
            </a:r>
            <a:endParaRPr lang="en-US" sz="2400" dirty="0" smtClean="0">
              <a:latin typeface="Calibri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Clr>
                <a:schemeClr val="tx1"/>
              </a:buClr>
              <a:buSzPts val="2400"/>
              <a:buNone/>
            </a:pPr>
            <a:endParaRPr lang="en-US" sz="2400" dirty="0">
              <a:latin typeface="Calibri" pitchFamily="34" charset="0"/>
            </a:endParaRP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ts val="2400"/>
              <a:buFontTx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ts val="2400"/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Eddy </a:t>
            </a:r>
            <a:r>
              <a:rPr lang="en-US" sz="2400" dirty="0" err="1" smtClean="0">
                <a:latin typeface="Calibri" pitchFamily="34" charset="0"/>
              </a:rPr>
              <a:t>Porosnicu</a:t>
            </a:r>
            <a:r>
              <a:rPr lang="en-US" sz="2400" dirty="0" smtClean="0">
                <a:latin typeface="Calibri" pitchFamily="34" charset="0"/>
              </a:rPr>
              <a:t> (EUROCONTROL)</a:t>
            </a:r>
          </a:p>
          <a:p>
            <a:pPr lvl="1" eaLnBrk="0" fontAlgn="base" hangingPunct="0">
              <a:spcAft>
                <a:spcPct val="0"/>
              </a:spcAft>
              <a:buFontTx/>
              <a:buChar char="–"/>
            </a:pPr>
            <a:r>
              <a:rPr lang="en-US" sz="1800" dirty="0" smtClean="0">
                <a:latin typeface="Calibri" pitchFamily="34" charset="0"/>
                <a:hlinkClick r:id="rId4"/>
              </a:rPr>
              <a:t>eduard.porosnicu@eurocontrol.int</a:t>
            </a:r>
            <a:endParaRPr lang="en-US" sz="1800" dirty="0" smtClean="0">
              <a:latin typeface="Calibri" pitchFamily="34" charset="0"/>
            </a:endParaRPr>
          </a:p>
          <a:p>
            <a:pPr lvl="1" eaLnBrk="0" fontAlgn="base" hangingPunct="0">
              <a:spcAft>
                <a:spcPct val="0"/>
              </a:spcAft>
              <a:buFontTx/>
              <a:buChar char="–"/>
            </a:pPr>
            <a:r>
              <a:rPr lang="en-US" sz="1800" dirty="0" smtClean="0">
                <a:latin typeface="Calibri" pitchFamily="34" charset="0"/>
              </a:rPr>
              <a:t>+32 (2) 729-3326</a:t>
            </a:r>
            <a:endParaRPr lang="en-US" sz="1800" dirty="0">
              <a:latin typeface="Calibri" pitchFamily="34" charset="0"/>
            </a:endParaRP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endParaRPr lang="en-US" sz="1800" dirty="0" smtClean="0">
              <a:latin typeface="Calibri" pitchFamily="34" charset="0"/>
            </a:endParaRP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ts val="2400"/>
              <a:buFontTx/>
              <a:buChar char="•"/>
            </a:pPr>
            <a:r>
              <a:rPr lang="en-US" sz="2400" dirty="0">
                <a:latin typeface="Calibri" pitchFamily="34" charset="0"/>
              </a:rPr>
              <a:t>Diana Young (FAA)</a:t>
            </a:r>
          </a:p>
          <a:p>
            <a:pPr lvl="1" eaLnBrk="0" fontAlgn="base" hangingPunct="0">
              <a:spcAft>
                <a:spcPct val="0"/>
              </a:spcAft>
              <a:buFontTx/>
              <a:buChar char="–"/>
            </a:pPr>
            <a:r>
              <a:rPr lang="en-GB" sz="1800" dirty="0">
                <a:latin typeface="Calibri" pitchFamily="34" charset="0"/>
                <a:hlinkClick r:id="rId5"/>
              </a:rPr>
              <a:t>diana.young@faa.gov</a:t>
            </a:r>
            <a:r>
              <a:rPr lang="en-GB" sz="1800" dirty="0">
                <a:latin typeface="Calibri" pitchFamily="34" charset="0"/>
              </a:rPr>
              <a:t> </a:t>
            </a:r>
          </a:p>
          <a:p>
            <a:pPr lvl="1" eaLnBrk="0" fontAlgn="base" hangingPunct="0">
              <a:spcAft>
                <a:spcPct val="0"/>
              </a:spcAft>
              <a:buFontTx/>
              <a:buChar char="–"/>
            </a:pPr>
            <a:r>
              <a:rPr lang="en-US" sz="1800" dirty="0">
                <a:latin typeface="Calibri" pitchFamily="34" charset="0"/>
              </a:rPr>
              <a:t>+1 (202) 385-7445</a:t>
            </a:r>
          </a:p>
          <a:p>
            <a:pPr marL="457200" lvl="1" indent="0" eaLnBrk="0" fontAlgn="base" hangingPunct="0">
              <a:spcAft>
                <a:spcPct val="0"/>
              </a:spcAft>
              <a:buFont typeface="Arial" pitchFamily="34" charset="0"/>
              <a:buNone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AIXM versions in use</a:t>
            </a:r>
          </a:p>
          <a:p>
            <a:r>
              <a:rPr lang="en-US" dirty="0" smtClean="0"/>
              <a:t>Resources and support to implementation</a:t>
            </a:r>
          </a:p>
          <a:p>
            <a:r>
              <a:rPr lang="en-US" dirty="0" smtClean="0"/>
              <a:t>AIXM 5.1 Extensions</a:t>
            </a:r>
          </a:p>
          <a:p>
            <a:r>
              <a:rPr lang="en-US" dirty="0"/>
              <a:t>AIXM Change Control Board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Other work in progress</a:t>
            </a:r>
          </a:p>
          <a:p>
            <a:pPr lvl="1"/>
            <a:r>
              <a:rPr lang="en-US" dirty="0" smtClean="0"/>
              <a:t>Coding/mapping guidelines</a:t>
            </a:r>
          </a:p>
          <a:p>
            <a:pPr lvl="1"/>
            <a:r>
              <a:rPr lang="en-US" dirty="0" smtClean="0"/>
              <a:t>Business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2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331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4572000"/>
            <a:ext cx="3221037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5" name="Rectangle 1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Published: 2005</a:t>
            </a:r>
          </a:p>
          <a:p>
            <a:pPr lvl="1"/>
            <a:r>
              <a:rPr lang="en-US" sz="2000" dirty="0" smtClean="0"/>
              <a:t>Entity/Relationship</a:t>
            </a:r>
          </a:p>
          <a:p>
            <a:pPr lvl="1"/>
            <a:r>
              <a:rPr lang="en-US" sz="2000" dirty="0" smtClean="0"/>
              <a:t>Custom XML schema</a:t>
            </a:r>
          </a:p>
          <a:p>
            <a:pPr lvl="1"/>
            <a:r>
              <a:rPr lang="en-US" sz="2000" dirty="0" smtClean="0"/>
              <a:t>Core AIP data</a:t>
            </a:r>
          </a:p>
          <a:p>
            <a:r>
              <a:rPr lang="en-US" sz="2400" dirty="0" smtClean="0"/>
              <a:t>Usage:</a:t>
            </a:r>
          </a:p>
          <a:p>
            <a:pPr lvl="1"/>
            <a:r>
              <a:rPr lang="en-US" sz="2000" dirty="0" smtClean="0"/>
              <a:t>European AIS Database (EAD) and European national systems</a:t>
            </a:r>
          </a:p>
          <a:p>
            <a:pPr lvl="1"/>
            <a:r>
              <a:rPr lang="en-US" sz="2000" dirty="0" smtClean="0"/>
              <a:t>Estimated 20+ national systems world-wide…</a:t>
            </a:r>
            <a:endParaRPr lang="en-GB" sz="2000" dirty="0" smtClean="0"/>
          </a:p>
        </p:txBody>
      </p:sp>
      <p:pic>
        <p:nvPicPr>
          <p:cNvPr id="46096" name="Picture 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31925"/>
            <a:ext cx="2051050" cy="1387475"/>
          </a:xfrm>
        </p:spPr>
      </p:pic>
      <p:pic>
        <p:nvPicPr>
          <p:cNvPr id="4609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6175" y="2590800"/>
            <a:ext cx="2765425" cy="2324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AIXM 4.5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30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267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Published: MAR 2008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UML Model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GML Schema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Full AIP/NOTAM data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Including obstacle, airport mapping, etc.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Metadata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Extensibility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Usage: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Partially, by FAA and NGA</a:t>
            </a:r>
            <a:endParaRPr lang="en-GB" sz="2000" dirty="0" smtClean="0"/>
          </a:p>
        </p:txBody>
      </p:sp>
      <p:pic>
        <p:nvPicPr>
          <p:cNvPr id="54279" name="Picture 7" descr="aixm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7900" y="1683094"/>
            <a:ext cx="2705100" cy="941043"/>
          </a:xfrm>
        </p:spPr>
      </p:pic>
      <p:pic>
        <p:nvPicPr>
          <p:cNvPr id="54283" name="Picture 4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2819400" cy="1836738"/>
          </a:xfrm>
          <a:prstGeom prst="rect">
            <a:avLst/>
          </a:prstGeom>
          <a:noFill/>
          <a:ln w="381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6" name="Picture 4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31"/>
          <a:stretch>
            <a:fillRect/>
          </a:stretch>
        </p:blipFill>
        <p:spPr bwMode="auto">
          <a:xfrm>
            <a:off x="6705600" y="4191000"/>
            <a:ext cx="2208213" cy="1874838"/>
          </a:xfrm>
          <a:prstGeom prst="rect">
            <a:avLst/>
          </a:prstGeom>
          <a:noFill/>
          <a:ln w="381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AIXM 5.0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4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7619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267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Published: FEB 2010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Update of AIXM 5.0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Usage/availability model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Notes vs. descriptions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Other adjustments to facilitate Digital NOTAM encoding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Usage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solidFill>
                  <a:srgbClr val="0070C0"/>
                </a:solidFill>
                <a:sym typeface="Wingdings" pitchFamily="2" charset="2"/>
              </a:rPr>
              <a:t>see AIXM Wiki (</a:t>
            </a:r>
            <a:r>
              <a:rPr lang="en-US" sz="2000" i="1" dirty="0" smtClean="0">
                <a:solidFill>
                  <a:srgbClr val="0070C0"/>
                </a:solidFill>
                <a:sym typeface="Wingdings" pitchFamily="2" charset="2"/>
                <a:hlinkClick r:id="rId2"/>
              </a:rPr>
              <a:t>www.aixm.aero/wiki</a:t>
            </a:r>
            <a:r>
              <a:rPr lang="en-US" sz="2000" i="1" dirty="0" smtClean="0">
                <a:solidFill>
                  <a:srgbClr val="0070C0"/>
                </a:solidFill>
                <a:sym typeface="Wingdings" pitchFamily="2" charset="2"/>
              </a:rPr>
              <a:t>) </a:t>
            </a:r>
          </a:p>
          <a:p>
            <a:pPr lvl="2">
              <a:lnSpc>
                <a:spcPct val="90000"/>
              </a:lnSpc>
            </a:pPr>
            <a:r>
              <a:rPr lang="en-US" sz="1600" i="1" dirty="0" smtClean="0">
                <a:solidFill>
                  <a:srgbClr val="0070C0"/>
                </a:solidFill>
                <a:sym typeface="Wingdings" pitchFamily="2" charset="2"/>
              </a:rPr>
              <a:t>Data Sources</a:t>
            </a:r>
            <a:endParaRPr lang="en-GB" sz="1600" i="1" dirty="0" smtClean="0">
              <a:solidFill>
                <a:srgbClr val="0070C0"/>
              </a:solidFill>
            </a:endParaRPr>
          </a:p>
        </p:txBody>
      </p:sp>
      <p:pic>
        <p:nvPicPr>
          <p:cNvPr id="57348" name="Picture 4" descr="aixm-banner-ne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47800"/>
            <a:ext cx="4038600" cy="1503363"/>
          </a:xfrm>
        </p:spPr>
      </p:pic>
      <p:pic>
        <p:nvPicPr>
          <p:cNvPr id="5735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3638" y="3505200"/>
            <a:ext cx="4017962" cy="2324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AIXM 5.1 (latest)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5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933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AIXM 5.1</a:t>
            </a:r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934325" cy="457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1752600"/>
            <a:ext cx="25846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 partial inventory only …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6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547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www.aixm.aero</a:t>
            </a:r>
            <a:endParaRPr lang="en-US" dirty="0"/>
          </a:p>
          <a:p>
            <a:pPr lvl="1"/>
            <a:r>
              <a:rPr lang="en-US" dirty="0" smtClean="0"/>
              <a:t>Downloads</a:t>
            </a:r>
          </a:p>
          <a:p>
            <a:pPr lvl="1"/>
            <a:r>
              <a:rPr lang="en-US" dirty="0" smtClean="0"/>
              <a:t>AIXM Wiki (</a:t>
            </a:r>
            <a:r>
              <a:rPr lang="en-US" dirty="0" smtClean="0">
                <a:hlinkClick r:id="rId3"/>
              </a:rPr>
              <a:t>www.aixm.aero/wiki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AIXM Forum (around 2000 members)</a:t>
            </a:r>
          </a:p>
          <a:p>
            <a:pPr lvl="2"/>
            <a:r>
              <a:rPr lang="en-US" dirty="0" smtClean="0"/>
              <a:t>See recent posting about OGC OWS-10 </a:t>
            </a:r>
            <a:r>
              <a:rPr lang="en-US" dirty="0" smtClean="0"/>
              <a:t>Engineering </a:t>
            </a:r>
            <a:r>
              <a:rPr lang="en-US" dirty="0" smtClean="0"/>
              <a:t>Reports</a:t>
            </a:r>
          </a:p>
          <a:p>
            <a:pPr lvl="1"/>
            <a:r>
              <a:rPr lang="en-US" dirty="0" smtClean="0"/>
              <a:t>See also</a:t>
            </a:r>
          </a:p>
          <a:p>
            <a:pPr lvl="2"/>
            <a:r>
              <a:rPr lang="en-US" dirty="0"/>
              <a:t>Training </a:t>
            </a:r>
            <a:r>
              <a:rPr lang="en-US" dirty="0" smtClean="0"/>
              <a:t>resources</a:t>
            </a:r>
          </a:p>
          <a:p>
            <a:pPr lvl="2"/>
            <a:r>
              <a:rPr lang="en-US" dirty="0" smtClean="0"/>
              <a:t>Industry implementations/support</a:t>
            </a:r>
          </a:p>
          <a:p>
            <a:pPr lvl="1"/>
            <a:endParaRPr lang="en-GB" dirty="0"/>
          </a:p>
        </p:txBody>
      </p:sp>
      <p:pic>
        <p:nvPicPr>
          <p:cNvPr id="1026" name="Picture 2" descr="https://encrypted-tbn0.gstatic.com/images?q=tbn:ANd9GcTSLaz-bG6JRyI4zf0BECaTMBVrYTthXwiJntPpZYqbT3KSvvwk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2677903" cy="148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7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493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410200" cy="366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Free Tools</a:t>
            </a:r>
            <a:endParaRPr lang="en-GB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41" y="914400"/>
            <a:ext cx="5731459" cy="346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743200"/>
            <a:ext cx="5686564" cy="30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8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89052" y="5879068"/>
            <a:ext cx="65274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See also AIXM Wiki: Excel macros for generating some data samples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0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899</Words>
  <Application>Microsoft Office PowerPoint</Application>
  <PresentationFormat>On-screen Show (4:3)</PresentationFormat>
  <Paragraphs>220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Slide</vt:lpstr>
      <vt:lpstr>PowerPoint Presentation</vt:lpstr>
      <vt:lpstr>PowerPoint Presentation</vt:lpstr>
      <vt:lpstr>Content</vt:lpstr>
      <vt:lpstr>AIXM 4.5</vt:lpstr>
      <vt:lpstr>AIXM 5.0</vt:lpstr>
      <vt:lpstr>AIXM 5.1 (latest)</vt:lpstr>
      <vt:lpstr>AIXM 5.1</vt:lpstr>
      <vt:lpstr>PowerPoint Presentation</vt:lpstr>
      <vt:lpstr>Free Tools</vt:lpstr>
      <vt:lpstr>AIXM 5.1 Extensions</vt:lpstr>
      <vt:lpstr>AIXM 5.1 Extensions</vt:lpstr>
      <vt:lpstr>AIXM 5.1 Extensions</vt:lpstr>
      <vt:lpstr>AIXM 5.1 Extensions</vt:lpstr>
      <vt:lpstr>AIXM CCB</vt:lpstr>
      <vt:lpstr>Future AIXM versions</vt:lpstr>
      <vt:lpstr>AIXM 5.1.1</vt:lpstr>
      <vt:lpstr>Other work in progress</vt:lpstr>
      <vt:lpstr>Business Rules</vt:lpstr>
      <vt:lpstr>Using SBVR</vt:lpstr>
      <vt:lpstr>Business Rules</vt:lpstr>
      <vt:lpstr>Digital NOTAM</vt:lpstr>
      <vt:lpstr>Break-out session  Day 3, Proposed Agenda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POROSNICU Eduard</cp:lastModifiedBy>
  <cp:revision>56</cp:revision>
  <dcterms:created xsi:type="dcterms:W3CDTF">2012-06-25T19:22:03Z</dcterms:created>
  <dcterms:modified xsi:type="dcterms:W3CDTF">2014-08-26T13:15:54Z</dcterms:modified>
</cp:coreProperties>
</file>