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64" r:id="rId4"/>
    <p:sldId id="265" r:id="rId5"/>
    <p:sldId id="266" r:id="rId6"/>
    <p:sldId id="267" r:id="rId7"/>
    <p:sldId id="272" r:id="rId8"/>
    <p:sldId id="276" r:id="rId9"/>
    <p:sldId id="268" r:id="rId10"/>
    <p:sldId id="278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95819-17D5-4372-BFB2-BFDC821216E6}" type="datetimeFigureOut">
              <a:rPr lang="en-GB" smtClean="0"/>
              <a:t>26/08/2014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7789E-54EE-4D65-A37B-BBEE7E22B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9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890AB-4332-4D4E-958B-8D44EF5B833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22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890AB-4332-4D4E-958B-8D44EF5B833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5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890AB-4332-4D4E-958B-8D44EF5B833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70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890AB-4332-4D4E-958B-8D44EF5B833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11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ixm.aero/" TargetMode="Externa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42.png"/><Relationship Id="rId3" Type="http://schemas.openxmlformats.org/officeDocument/2006/relationships/image" Target="../media/image43.jpeg"/><Relationship Id="rId21" Type="http://schemas.openxmlformats.org/officeDocument/2006/relationships/image" Target="../media/image3.png"/><Relationship Id="rId7" Type="http://schemas.openxmlformats.org/officeDocument/2006/relationships/hyperlink" Target="http://www.aidx.aero/" TargetMode="External"/><Relationship Id="rId12" Type="http://schemas.openxmlformats.org/officeDocument/2006/relationships/hyperlink" Target="http://im.eurocontrol.int/wiki" TargetMode="Externa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vmlDrawing" Target="../drawings/vmlDrawing1.vml"/><Relationship Id="rId6" Type="http://schemas.openxmlformats.org/officeDocument/2006/relationships/hyperlink" Target="mailto:swim@sesarju.eu" TargetMode="External"/><Relationship Id="rId11" Type="http://schemas.openxmlformats.org/officeDocument/2006/relationships/hyperlink" Target="http://www.eurocontrol.int/im" TargetMode="External"/><Relationship Id="rId5" Type="http://schemas.openxmlformats.org/officeDocument/2006/relationships/hyperlink" Target="http://www.linkedin.com/groups?gid=3748809&amp;trk=hb_side_g" TargetMode="External"/><Relationship Id="rId15" Type="http://schemas.openxmlformats.org/officeDocument/2006/relationships/oleObject" Target="../embeddings/oleObject2.bin"/><Relationship Id="rId10" Type="http://schemas.openxmlformats.org/officeDocument/2006/relationships/hyperlink" Target="http://www.fixm.aero/" TargetMode="External"/><Relationship Id="rId19" Type="http://schemas.openxmlformats.org/officeDocument/2006/relationships/image" Target="../media/image44.png"/><Relationship Id="rId4" Type="http://schemas.openxmlformats.org/officeDocument/2006/relationships/hyperlink" Target="http://www.sesarju.eu/swim" TargetMode="External"/><Relationship Id="rId9" Type="http://schemas.openxmlformats.org/officeDocument/2006/relationships/hyperlink" Target="http://www.wxxm.aero/" TargetMode="External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460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Delivering Digital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5F2B5"/>
                </a:solidFill>
              </a:rPr>
              <a:t>SESAR /… IM Status</a:t>
            </a:r>
            <a:endParaRPr lang="en-US" sz="6000" dirty="0">
              <a:solidFill>
                <a:srgbClr val="F5F2B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	Paul BOSMAN</a:t>
            </a: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	August 26, 2014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823548"/>
            <a:ext cx="1219200" cy="7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302"/>
            <a:ext cx="43434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Conclusions</a:t>
            </a:r>
            <a:endParaRPr lang="en-GB" sz="3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3584"/>
            <a:ext cx="1180138" cy="83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46" y="31034"/>
            <a:ext cx="1219200" cy="7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648200" cy="313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876800" y="4648200"/>
            <a:ext cx="3629946" cy="10668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More global trials / demos will further de-</a:t>
            </a:r>
            <a:r>
              <a:rPr lang="en-GB" b="1" dirty="0" err="1" smtClean="0">
                <a:solidFill>
                  <a:schemeClr val="tx1"/>
                </a:solidFill>
              </a:rPr>
              <a:t>mistify</a:t>
            </a:r>
            <a:r>
              <a:rPr lang="en-GB" b="1" dirty="0" smtClean="0">
                <a:solidFill>
                  <a:schemeClr val="tx1"/>
                </a:solidFill>
              </a:rPr>
              <a:t> and obtain more benefits 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25619" r="22277" b="11563"/>
          <a:stretch/>
        </p:blipFill>
        <p:spPr bwMode="auto">
          <a:xfrm>
            <a:off x="8275861" y="2286000"/>
            <a:ext cx="755106" cy="49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125394" y="2688771"/>
            <a:ext cx="2942406" cy="9144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ICAO IM </a:t>
            </a:r>
            <a:r>
              <a:rPr lang="en-GB" b="1" dirty="0" smtClean="0">
                <a:solidFill>
                  <a:schemeClr val="tx1"/>
                </a:solidFill>
              </a:rPr>
              <a:t>Panel ++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4400" y="4648200"/>
            <a:ext cx="3247206" cy="10668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Services :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Need for more cooperation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95600" y="1033651"/>
            <a:ext cx="3505200" cy="9144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SWIM is a reality with impressive Benefits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6594" y="2667000"/>
            <a:ext cx="2942406" cy="9144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AIRM/XMs/… : Foundation of it all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5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Questions &amp; </a:t>
            </a: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Contact Information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7526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 smtClean="0"/>
              <a:t>SESAR Joint Undertaking</a:t>
            </a:r>
          </a:p>
          <a:p>
            <a:pPr>
              <a:buFontTx/>
              <a:buNone/>
            </a:pPr>
            <a:r>
              <a:rPr lang="en-US" altLang="en-US" sz="1200" b="1" dirty="0" smtClean="0"/>
              <a:t>	</a:t>
            </a:r>
            <a:r>
              <a:rPr lang="en-US" altLang="en-US" sz="1200" b="1" dirty="0" smtClean="0">
                <a:hlinkClick r:id="rId4"/>
              </a:rPr>
              <a:t>www.sesarju.eu/swim</a:t>
            </a:r>
            <a:endParaRPr lang="en-US" altLang="en-US" sz="1200" b="1" dirty="0" smtClean="0"/>
          </a:p>
          <a:p>
            <a:pPr>
              <a:buFont typeface="Arial" pitchFamily="34" charset="0"/>
              <a:buNone/>
            </a:pPr>
            <a:r>
              <a:rPr lang="en-US" altLang="en-US" sz="1200" b="1" dirty="0" smtClean="0"/>
              <a:t>		     </a:t>
            </a:r>
            <a:r>
              <a:rPr lang="en-GB" sz="500" dirty="0" smtClean="0">
                <a:hlinkClick r:id="rId5" tooltip="http://www.linkedin.com/groups?gid=3748809&amp;trk=hb_side_g"/>
              </a:rPr>
              <a:t>http://www.linkedin.com/groups?gid=3748809&amp;trk=hb_side_g</a:t>
            </a:r>
            <a:endParaRPr lang="en-GB" sz="300" dirty="0" smtClean="0"/>
          </a:p>
          <a:p>
            <a:pPr>
              <a:buFontTx/>
              <a:buNone/>
            </a:pPr>
            <a:r>
              <a:rPr lang="en-US" altLang="en-US" sz="1200" b="1" dirty="0" smtClean="0"/>
              <a:t>	Email </a:t>
            </a:r>
            <a:r>
              <a:rPr lang="en-US" altLang="en-US" sz="1200" b="1" dirty="0" smtClean="0">
                <a:hlinkClick r:id="rId6"/>
              </a:rPr>
              <a:t>swim@sesarju.eu</a:t>
            </a:r>
            <a:endParaRPr lang="en-US" altLang="en-US" sz="1200" b="1" dirty="0" smtClean="0"/>
          </a:p>
          <a:p>
            <a:pPr>
              <a:buFontTx/>
              <a:buNone/>
            </a:pPr>
            <a:endParaRPr lang="en-US" altLang="en-US" sz="1200" b="1" dirty="0" smtClean="0"/>
          </a:p>
          <a:p>
            <a:r>
              <a:rPr lang="en-US" altLang="en-US" sz="2000" b="1" dirty="0" smtClean="0"/>
              <a:t>Registry</a:t>
            </a:r>
          </a:p>
          <a:p>
            <a:pPr>
              <a:buFont typeface="Arial" pitchFamily="34" charset="0"/>
              <a:buNone/>
            </a:pPr>
            <a:r>
              <a:rPr lang="en-US" altLang="en-US" sz="1200" b="1" dirty="0" smtClean="0"/>
              <a:t>	</a:t>
            </a:r>
            <a:r>
              <a:rPr lang="en-US" altLang="en-US" sz="1200" b="1" dirty="0" smtClean="0">
                <a:hlinkClick r:id="rId4"/>
              </a:rPr>
              <a:t>http://eur-registry.swim.aero/soa/web/service-catalog/</a:t>
            </a:r>
            <a:endParaRPr lang="en-US" altLang="en-US" sz="1200" b="1" dirty="0" smtClean="0"/>
          </a:p>
          <a:p>
            <a:pPr>
              <a:buFont typeface="Arial" pitchFamily="34" charset="0"/>
              <a:buNone/>
            </a:pPr>
            <a:endParaRPr lang="en-US" altLang="en-US" sz="2000" b="1" dirty="0" smtClean="0"/>
          </a:p>
          <a:p>
            <a:r>
              <a:rPr lang="en-US" altLang="en-US" sz="2000" b="1" dirty="0" smtClean="0"/>
              <a:t>Data Exchange models</a:t>
            </a:r>
          </a:p>
          <a:p>
            <a:pPr lvl="1"/>
            <a:r>
              <a:rPr lang="en-GB" altLang="en-US" sz="1200" i="1" dirty="0" smtClean="0"/>
              <a:t>Aviation Information Data Exchange	</a:t>
            </a:r>
            <a:r>
              <a:rPr lang="en-GB" altLang="en-US" sz="1200" b="1" u="sng" dirty="0" smtClean="0">
                <a:hlinkClick r:id="rId7"/>
              </a:rPr>
              <a:t>www.aidx.aero</a:t>
            </a:r>
            <a:r>
              <a:rPr lang="en-GB" altLang="en-US" sz="1200" i="1" dirty="0" smtClean="0"/>
              <a:t> </a:t>
            </a:r>
          </a:p>
          <a:p>
            <a:pPr lvl="1"/>
            <a:r>
              <a:rPr lang="en-GB" altLang="en-US" sz="1200" i="1" dirty="0" smtClean="0"/>
              <a:t>AIXM - Aeronautical Information Exchange Model   </a:t>
            </a:r>
            <a:r>
              <a:rPr lang="en-US" altLang="en-US" sz="1200" b="1" u="sng" dirty="0" smtClean="0">
                <a:hlinkClick r:id="rId8"/>
              </a:rPr>
              <a:t>www.aixm.aero</a:t>
            </a:r>
          </a:p>
          <a:p>
            <a:pPr lvl="1"/>
            <a:r>
              <a:rPr lang="en-GB" altLang="en-US" sz="1200" i="1" dirty="0" smtClean="0"/>
              <a:t>WXXM – Weather Information Exchange Model       </a:t>
            </a:r>
            <a:r>
              <a:rPr lang="en-US" altLang="en-US" sz="1200" b="1" u="sng" dirty="0" smtClean="0">
                <a:hlinkClick r:id="rId9"/>
              </a:rPr>
              <a:t>www.wxxm.aero</a:t>
            </a:r>
          </a:p>
          <a:p>
            <a:pPr lvl="1"/>
            <a:r>
              <a:rPr lang="en-US" altLang="en-US" sz="1200" i="1" dirty="0" smtClean="0"/>
              <a:t>FIXM - Flight Information Exchange Model	</a:t>
            </a:r>
            <a:r>
              <a:rPr lang="en-US" altLang="en-US" sz="1200" b="1" u="sng" dirty="0" smtClean="0">
                <a:hlinkClick r:id="rId10"/>
              </a:rPr>
              <a:t>www.fixm.aero</a:t>
            </a:r>
          </a:p>
          <a:p>
            <a:pPr lvl="1"/>
            <a:endParaRPr lang="en-US" altLang="en-US" sz="1200" b="1" u="sng" dirty="0" smtClean="0">
              <a:hlinkClick r:id="rId10"/>
            </a:endParaRPr>
          </a:p>
          <a:p>
            <a:r>
              <a:rPr lang="en-US" altLang="en-US" sz="1600" b="1" dirty="0" smtClean="0"/>
              <a:t>AIRM </a:t>
            </a:r>
            <a:r>
              <a:rPr lang="en-US" altLang="en-US" sz="1300" b="1" u="sng" dirty="0" smtClean="0">
                <a:hlinkClick r:id="rId10"/>
              </a:rPr>
              <a:t>http</a:t>
            </a:r>
            <a:r>
              <a:rPr lang="en-US" altLang="en-US" sz="1300" b="1" u="sng" dirty="0">
                <a:hlinkClick r:id="rId10"/>
              </a:rPr>
              <a:t>://im.eurocontrol.int/wiki/index.php/AIRM</a:t>
            </a:r>
            <a:endParaRPr lang="en-US" altLang="en-US" sz="1300" b="1" u="sng" dirty="0" smtClean="0">
              <a:hlinkClick r:id="rId1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 smtClean="0"/>
              <a:t>Some additional info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dirty="0" smtClean="0"/>
              <a:t>	</a:t>
            </a:r>
            <a:r>
              <a:rPr lang="en-US" altLang="en-US" sz="1200" b="1" dirty="0" smtClean="0">
                <a:hlinkClick r:id="rId11"/>
              </a:rPr>
              <a:t>www.eurocontrol.int/im</a:t>
            </a:r>
            <a:r>
              <a:rPr lang="en-US" altLang="en-US" sz="1200" b="1" dirty="0" smtClean="0"/>
              <a:t> &amp; </a:t>
            </a:r>
            <a:r>
              <a:rPr lang="en-US" altLang="en-US" sz="1200" b="1" dirty="0" smtClean="0">
                <a:hlinkClick r:id="rId12"/>
              </a:rPr>
              <a:t>im.eurocontrol.int/wiki</a:t>
            </a:r>
            <a:r>
              <a:rPr lang="en-US" altLang="en-US" sz="1200" b="1" dirty="0" smtClean="0"/>
              <a:t> </a:t>
            </a:r>
          </a:p>
          <a:p>
            <a:pPr>
              <a:buFontTx/>
              <a:buNone/>
            </a:pPr>
            <a:endParaRPr lang="en-US" altLang="en-US" sz="1200" b="1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931800"/>
              </p:ext>
            </p:extLst>
          </p:nvPr>
        </p:nvGraphicFramePr>
        <p:xfrm>
          <a:off x="6519863" y="2328863"/>
          <a:ext cx="7334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Photo Editor Photo" r:id="rId13" imgW="4210638" imgH="5934903" progId="MSPhotoEd.3">
                  <p:embed/>
                </p:oleObj>
              </mc:Choice>
              <mc:Fallback>
                <p:oleObj name="Photo Editor Photo" r:id="rId13" imgW="4210638" imgH="593490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089" t="3458" r="8037"/>
                      <a:stretch>
                        <a:fillRect/>
                      </a:stretch>
                    </p:blipFill>
                    <p:spPr bwMode="auto">
                      <a:xfrm>
                        <a:off x="6519863" y="2328863"/>
                        <a:ext cx="733425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487362"/>
              </p:ext>
            </p:extLst>
          </p:nvPr>
        </p:nvGraphicFramePr>
        <p:xfrm>
          <a:off x="6756400" y="2800350"/>
          <a:ext cx="812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Photo Editor Photo" r:id="rId15" imgW="4277322" imgH="5990476" progId="MSPhotoEd.3">
                  <p:embed/>
                </p:oleObj>
              </mc:Choice>
              <mc:Fallback>
                <p:oleObj name="Photo Editor Photo" r:id="rId15" imgW="4277322" imgH="59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531" r="7574"/>
                      <a:stretch>
                        <a:fillRect/>
                      </a:stretch>
                    </p:blipFill>
                    <p:spPr bwMode="auto">
                      <a:xfrm>
                        <a:off x="6756400" y="2800350"/>
                        <a:ext cx="812800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59507"/>
              </p:ext>
            </p:extLst>
          </p:nvPr>
        </p:nvGraphicFramePr>
        <p:xfrm>
          <a:off x="7024688" y="3314700"/>
          <a:ext cx="7588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Photo Editor Photo" r:id="rId17" imgW="4258269" imgH="5904762" progId="MSPhotoEd.3">
                  <p:embed/>
                </p:oleObj>
              </mc:Choice>
              <mc:Fallback>
                <p:oleObj name="Photo Editor Photo" r:id="rId17" imgW="4258269" imgH="59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343" r="8031"/>
                      <a:stretch>
                        <a:fillRect/>
                      </a:stretch>
                    </p:blipFill>
                    <p:spPr bwMode="auto">
                      <a:xfrm>
                        <a:off x="7024688" y="3314700"/>
                        <a:ext cx="758825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r="9384"/>
          <a:stretch>
            <a:fillRect/>
          </a:stretch>
        </p:blipFill>
        <p:spPr bwMode="auto">
          <a:xfrm>
            <a:off x="7239000" y="3552825"/>
            <a:ext cx="815975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5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30684" r="11310" b="38063"/>
          <a:stretch/>
        </p:blipFill>
        <p:spPr bwMode="auto">
          <a:xfrm>
            <a:off x="1106906" y="2257425"/>
            <a:ext cx="802468" cy="24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20"/>
            <a:ext cx="1219200" cy="7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8" t="28378" r="10873" b="31705"/>
          <a:stretch/>
        </p:blipFill>
        <p:spPr bwMode="auto">
          <a:xfrm>
            <a:off x="123912" y="1066800"/>
            <a:ext cx="2347145" cy="2133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2" y="152400"/>
            <a:ext cx="894522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-152400"/>
            <a:ext cx="3276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dirty="0" smtClean="0"/>
              <a:t>Global progress</a:t>
            </a:r>
            <a:endParaRPr lang="en-GB" altLang="en-US" sz="36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663675" y="1066800"/>
            <a:ext cx="5138715" cy="187743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20000"/>
              </a:spcBef>
              <a:buSzPct val="125000"/>
            </a:pPr>
            <a:r>
              <a:rPr lang="en-GB" altLang="en-US" sz="2000" b="1" i="1" dirty="0" smtClean="0">
                <a:ea typeface="ＭＳ Ｐゴシック" charset="-128"/>
              </a:rPr>
              <a:t>Definition : SWIM </a:t>
            </a:r>
            <a:r>
              <a:rPr lang="en-GB" altLang="en-US" sz="2000" b="1" i="1" dirty="0">
                <a:ea typeface="ＭＳ Ｐゴシック" charset="-128"/>
              </a:rPr>
              <a:t>consists of</a:t>
            </a:r>
          </a:p>
          <a:p>
            <a:pPr algn="ctr" eaLnBrk="0" hangingPunct="0">
              <a:spcBef>
                <a:spcPct val="20000"/>
              </a:spcBef>
              <a:buSzPct val="125000"/>
            </a:pPr>
            <a:r>
              <a:rPr lang="en-GB" altLang="en-US" sz="2000" b="1" i="1" dirty="0">
                <a:ea typeface="ＭＳ Ｐゴシック" charset="-128"/>
              </a:rPr>
              <a:t>standards, </a:t>
            </a:r>
            <a:r>
              <a:rPr lang="en-GB" altLang="en-US" sz="2000" b="1" i="1" u="sng" dirty="0">
                <a:ea typeface="ＭＳ Ｐゴシック" charset="-128"/>
              </a:rPr>
              <a:t>infrastructure</a:t>
            </a:r>
            <a:r>
              <a:rPr lang="en-GB" altLang="en-US" sz="2000" b="1" i="1" dirty="0">
                <a:ea typeface="ＭＳ Ｐゴシック" charset="-128"/>
              </a:rPr>
              <a:t> &amp; </a:t>
            </a:r>
            <a:r>
              <a:rPr lang="en-GB" altLang="en-US" sz="2000" b="1" i="1" u="sng" dirty="0">
                <a:ea typeface="ＭＳ Ｐゴシック" charset="-128"/>
              </a:rPr>
              <a:t>governance</a:t>
            </a:r>
          </a:p>
          <a:p>
            <a:pPr algn="ctr" eaLnBrk="0" hangingPunct="0">
              <a:spcBef>
                <a:spcPct val="20000"/>
              </a:spcBef>
              <a:buSzPct val="125000"/>
            </a:pPr>
            <a:r>
              <a:rPr lang="en-GB" altLang="en-US" sz="2000" b="1" i="1" dirty="0">
                <a:ea typeface="ＭＳ Ｐゴシック" charset="-128"/>
              </a:rPr>
              <a:t>enabling the management of ATM </a:t>
            </a:r>
            <a:r>
              <a:rPr lang="en-GB" altLang="en-US" sz="2000" b="1" i="1" u="sng" dirty="0">
                <a:ea typeface="ＭＳ Ｐゴシック" charset="-128"/>
              </a:rPr>
              <a:t>information</a:t>
            </a:r>
          </a:p>
          <a:p>
            <a:pPr algn="ctr" eaLnBrk="0" hangingPunct="0">
              <a:spcBef>
                <a:spcPct val="20000"/>
              </a:spcBef>
              <a:buSzPct val="125000"/>
            </a:pPr>
            <a:r>
              <a:rPr lang="en-GB" altLang="en-US" sz="2000" b="1" i="1" dirty="0">
                <a:ea typeface="ＭＳ Ｐゴシック" charset="-128"/>
              </a:rPr>
              <a:t>and its exchange between qualified parties</a:t>
            </a:r>
          </a:p>
          <a:p>
            <a:pPr algn="ctr" eaLnBrk="0" hangingPunct="0">
              <a:spcBef>
                <a:spcPct val="20000"/>
              </a:spcBef>
              <a:buSzPct val="125000"/>
            </a:pPr>
            <a:r>
              <a:rPr lang="en-GB" altLang="en-US" sz="2000" b="1" i="1" dirty="0">
                <a:ea typeface="ＭＳ Ｐゴシック" charset="-128"/>
              </a:rPr>
              <a:t>via interoperable </a:t>
            </a:r>
            <a:r>
              <a:rPr lang="en-GB" altLang="en-US" sz="2000" b="1" i="1" u="sng" dirty="0">
                <a:ea typeface="ＭＳ Ｐゴシック" charset="-128"/>
              </a:rPr>
              <a:t>services</a:t>
            </a:r>
            <a:r>
              <a:rPr lang="en-GB" altLang="en-US" sz="2000" b="1" i="1" dirty="0" smtClean="0">
                <a:ea typeface="ＭＳ Ｐゴシック" charset="-128"/>
              </a:rPr>
              <a:t>.”</a:t>
            </a:r>
            <a:endParaRPr lang="en-GB" altLang="en-US" sz="2000" b="1" i="1" dirty="0">
              <a:ea typeface="ＭＳ Ｐゴシック" charset="-12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378" y="3124200"/>
            <a:ext cx="1689822" cy="108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178" y="4125461"/>
            <a:ext cx="1056139" cy="105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58" y="3112745"/>
            <a:ext cx="4458936" cy="30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00674" y="3124200"/>
            <a:ext cx="4329319" cy="2864875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52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-Down Arrow 2"/>
          <p:cNvSpPr/>
          <p:nvPr/>
        </p:nvSpPr>
        <p:spPr>
          <a:xfrm>
            <a:off x="4139952" y="1253307"/>
            <a:ext cx="838334" cy="4104456"/>
          </a:xfrm>
          <a:prstGeom prst="upDownArrow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130" name="Picture 3"/>
          <p:cNvSpPr>
            <a:spLocks noChangeAspect="1" noChangeArrowheads="1"/>
          </p:cNvSpPr>
          <p:nvPr/>
        </p:nvSpPr>
        <p:spPr bwMode="auto">
          <a:xfrm>
            <a:off x="771525" y="2025948"/>
            <a:ext cx="3524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/>
          </a:p>
        </p:txBody>
      </p:sp>
      <p:sp>
        <p:nvSpPr>
          <p:cNvPr id="48131" name="Rectangle 3"/>
          <p:cNvSpPr>
            <a:spLocks noGrp="1"/>
          </p:cNvSpPr>
          <p:nvPr>
            <p:ph type="title"/>
          </p:nvPr>
        </p:nvSpPr>
        <p:spPr>
          <a:xfrm>
            <a:off x="1678252" y="-3717"/>
            <a:ext cx="2494388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Information</a:t>
            </a:r>
            <a:endParaRPr lang="en-GB" sz="5400" b="1" dirty="0" smtClean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9525" y="1035348"/>
            <a:ext cx="4419600" cy="16002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000" b="1" u="sng" dirty="0"/>
              <a:t>AIXM</a:t>
            </a:r>
          </a:p>
          <a:p>
            <a:pPr lvl="1" algn="ctr"/>
            <a:r>
              <a:rPr lang="en-US" sz="2000" dirty="0" smtClean="0"/>
              <a:t>ICAO &amp; Increasing implementations</a:t>
            </a:r>
          </a:p>
          <a:p>
            <a:pPr lvl="1" algn="ctr"/>
            <a:r>
              <a:rPr lang="en-US" sz="2000" dirty="0" smtClean="0"/>
              <a:t>Digital NOTAM</a:t>
            </a:r>
            <a:endParaRPr lang="en-US" sz="2000" dirty="0"/>
          </a:p>
          <a:p>
            <a:pPr lvl="1" algn="ctr"/>
            <a:r>
              <a:rPr lang="en-US" sz="2000" dirty="0"/>
              <a:t>Lessons </a:t>
            </a:r>
            <a:r>
              <a:rPr lang="en-US" sz="2000" dirty="0" smtClean="0"/>
              <a:t>learned</a:t>
            </a:r>
            <a:endParaRPr lang="en-US" sz="2000" b="0" dirty="0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79512" y="2477443"/>
            <a:ext cx="4419600" cy="1447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000" b="1" u="sng" dirty="0" smtClean="0"/>
              <a:t>WXXM</a:t>
            </a:r>
            <a:endParaRPr lang="en-US" sz="2000" b="1" dirty="0" smtClean="0"/>
          </a:p>
          <a:p>
            <a:pPr algn="ctr"/>
            <a:r>
              <a:rPr lang="en-US" sz="2000" dirty="0" smtClean="0"/>
              <a:t>I(CAO)WXXM</a:t>
            </a:r>
            <a:endParaRPr lang="en-US" sz="2000" dirty="0"/>
          </a:p>
          <a:p>
            <a:pPr lvl="1" algn="ctr"/>
            <a:r>
              <a:rPr lang="en-US" sz="2000" dirty="0" smtClean="0"/>
              <a:t>Reality mapping</a:t>
            </a:r>
            <a:endParaRPr lang="en-US" sz="2000" dirty="0"/>
          </a:p>
          <a:p>
            <a:pPr lvl="1" algn="ctr"/>
            <a:r>
              <a:rPr lang="en-US" sz="2000" dirty="0" smtClean="0"/>
              <a:t>Data coming (really)</a:t>
            </a:r>
            <a:endParaRPr lang="en-US" sz="2000" dirty="0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40432" y="3854723"/>
            <a:ext cx="4419600" cy="1143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000" b="1" u="sng" dirty="0"/>
              <a:t>FIXM</a:t>
            </a:r>
            <a:endParaRPr lang="en-US" sz="2000" b="1" dirty="0"/>
          </a:p>
          <a:p>
            <a:pPr lvl="1" algn="ctr"/>
            <a:r>
              <a:rPr lang="en-US" sz="2000" dirty="0" smtClean="0"/>
              <a:t>V3 / CCB</a:t>
            </a:r>
          </a:p>
          <a:p>
            <a:pPr lvl="1" algn="ctr"/>
            <a:r>
              <a:rPr lang="en-US" sz="2000" dirty="0" smtClean="0"/>
              <a:t>Towards implementation – V4</a:t>
            </a:r>
            <a:endParaRPr lang="en-US" sz="2000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525" y="5213747"/>
            <a:ext cx="7226771" cy="990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sng" dirty="0" smtClean="0"/>
              <a:t>What about me ?</a:t>
            </a:r>
            <a:endParaRPr lang="en-US" sz="2000" dirty="0" smtClean="0"/>
          </a:p>
          <a:p>
            <a:pPr algn="ctr"/>
            <a:r>
              <a:rPr lang="en-US" sz="2000" dirty="0" smtClean="0"/>
              <a:t>AIDX, AMDB, </a:t>
            </a:r>
            <a:r>
              <a:rPr lang="en-US" sz="2000" dirty="0" err="1" smtClean="0"/>
              <a:t>Asterix</a:t>
            </a:r>
            <a:r>
              <a:rPr lang="en-US" sz="2000" dirty="0" smtClean="0"/>
              <a:t>, Inspire, ED133, NIEM, … </a:t>
            </a:r>
          </a:p>
        </p:txBody>
      </p:sp>
      <p:sp>
        <p:nvSpPr>
          <p:cNvPr id="2" name="Quad Arrow Callout 1"/>
          <p:cNvSpPr/>
          <p:nvPr/>
        </p:nvSpPr>
        <p:spPr>
          <a:xfrm>
            <a:off x="5148064" y="2864148"/>
            <a:ext cx="2438400" cy="2286000"/>
          </a:xfrm>
          <a:prstGeom prst="quadArrowCallou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AIRM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326" y="762000"/>
            <a:ext cx="2248138" cy="185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 rot="21392327">
            <a:off x="6431439" y="3300945"/>
            <a:ext cx="231005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>
                <a:sym typeface="Wingdings" pitchFamily="2" charset="2"/>
              </a:rPr>
              <a:t>Usage starting</a:t>
            </a:r>
            <a:endParaRPr lang="en-GB" sz="2800" b="1" u="sng" dirty="0"/>
          </a:p>
        </p:txBody>
      </p:sp>
      <p:grpSp>
        <p:nvGrpSpPr>
          <p:cNvPr id="16" name="Group 15"/>
          <p:cNvGrpSpPr/>
          <p:nvPr/>
        </p:nvGrpSpPr>
        <p:grpSpPr>
          <a:xfrm>
            <a:off x="272580" y="255947"/>
            <a:ext cx="1143000" cy="685801"/>
            <a:chOff x="4889810" y="507380"/>
            <a:chExt cx="3805793" cy="2567859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810" y="507380"/>
              <a:ext cx="3805793" cy="256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4889810" y="1360129"/>
              <a:ext cx="3591235" cy="7734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46" y="31034"/>
            <a:ext cx="1219200" cy="7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33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133" grpId="0" animBg="1"/>
      <p:bldP spid="48134" grpId="0" animBg="1"/>
      <p:bldP spid="48135" grpId="0" animBg="1"/>
      <p:bldP spid="15" grpId="0" animBg="1"/>
      <p:bldP spid="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721600" y="16727"/>
            <a:ext cx="2485775" cy="1143000"/>
          </a:xfrm>
        </p:spPr>
        <p:txBody>
          <a:bodyPr>
            <a:noAutofit/>
          </a:bodyPr>
          <a:lstStyle/>
          <a:p>
            <a:pPr algn="l"/>
            <a:r>
              <a:rPr lang="en-US" altLang="en-US" sz="3600" b="1" dirty="0" smtClean="0"/>
              <a:t>Services</a:t>
            </a:r>
            <a:endParaRPr lang="en-GB" altLang="en-US" sz="3600" b="1" dirty="0" smtClean="0"/>
          </a:p>
        </p:txBody>
      </p:sp>
      <p:sp>
        <p:nvSpPr>
          <p:cNvPr id="8195" name="Tex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000" dirty="0" smtClean="0"/>
              <a:t>More and more being </a:t>
            </a:r>
            <a:r>
              <a:rPr lang="en-US" altLang="en-US" sz="2000" b="1" u="sng" dirty="0" smtClean="0"/>
              <a:t>Developed &amp; Deployed</a:t>
            </a:r>
            <a:endParaRPr lang="en-US" altLang="en-US" sz="2000" b="1" u="sng" dirty="0"/>
          </a:p>
          <a:p>
            <a:r>
              <a:rPr lang="en-US" altLang="en-US" sz="2000" dirty="0"/>
              <a:t>Towards a true </a:t>
            </a:r>
            <a:r>
              <a:rPr lang="en-US" altLang="en-US" sz="2000" b="1" u="sng" dirty="0"/>
              <a:t>business transformation</a:t>
            </a:r>
            <a:r>
              <a:rPr lang="en-US" altLang="en-US" sz="2000" dirty="0"/>
              <a:t> !</a:t>
            </a:r>
          </a:p>
          <a:p>
            <a:endParaRPr lang="en-US" altLang="en-US" sz="2000" dirty="0" smtClean="0"/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r>
              <a:rPr lang="en-US" altLang="en-US" sz="2000" b="1" u="sng" dirty="0" smtClean="0"/>
              <a:t>Need for more Practical</a:t>
            </a:r>
            <a:r>
              <a:rPr lang="en-US" altLang="en-US" sz="2000" dirty="0" smtClean="0"/>
              <a:t> Global Coordination</a:t>
            </a:r>
          </a:p>
          <a:p>
            <a:pPr marL="0" indent="0">
              <a:buNone/>
            </a:pPr>
            <a:r>
              <a:rPr lang="en-US" altLang="en-US" sz="2000" dirty="0" smtClean="0"/>
              <a:t>      (Service </a:t>
            </a:r>
            <a:r>
              <a:rPr lang="en-US" altLang="en-US" sz="2000" dirty="0" err="1" smtClean="0"/>
              <a:t>Harmonisation</a:t>
            </a:r>
            <a:r>
              <a:rPr lang="en-US" altLang="en-US" sz="2000" dirty="0" smtClean="0"/>
              <a:t>, Registry Discovery, …)</a:t>
            </a:r>
          </a:p>
          <a:p>
            <a:endParaRPr lang="en-US" altLang="en-US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54" y="5029200"/>
            <a:ext cx="789446" cy="65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73" y="5029200"/>
            <a:ext cx="423505" cy="43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9" y="2058482"/>
            <a:ext cx="2871605" cy="250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313728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83" y="2091449"/>
            <a:ext cx="2730118" cy="247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"/>
            <a:ext cx="1092964" cy="108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304800" y="133233"/>
            <a:ext cx="1227010" cy="857367"/>
            <a:chOff x="230948" y="3242508"/>
            <a:chExt cx="3805793" cy="2567859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48" y="3242508"/>
              <a:ext cx="3805793" cy="256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Oval 36"/>
            <p:cNvSpPr/>
            <p:nvPr/>
          </p:nvSpPr>
          <p:spPr>
            <a:xfrm>
              <a:off x="230948" y="3722329"/>
              <a:ext cx="3591235" cy="7734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46" y="31034"/>
            <a:ext cx="1219200" cy="7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4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4167858"/>
            <a:ext cx="8109498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665" y="-4189"/>
            <a:ext cx="5254625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Technical Infrastructure</a:t>
            </a:r>
            <a:endParaRPr lang="en-GB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IT is found to be </a:t>
            </a:r>
            <a:r>
              <a:rPr lang="en-US" sz="2000" b="1" u="sng" dirty="0" smtClean="0"/>
              <a:t>mature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Mostly an issue of </a:t>
            </a:r>
            <a:r>
              <a:rPr lang="en-US" sz="2000" b="1" u="sng" dirty="0" smtClean="0"/>
              <a:t>agreeing</a:t>
            </a:r>
            <a:r>
              <a:rPr lang="en-US" sz="2000" dirty="0" smtClean="0"/>
              <a:t> on used (open) standards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Through so called </a:t>
            </a:r>
            <a:r>
              <a:rPr lang="en-US" sz="2000" b="1" u="sng" dirty="0" smtClean="0"/>
              <a:t>Technical Profiles </a:t>
            </a:r>
            <a:r>
              <a:rPr lang="en-US" sz="2000" dirty="0" smtClean="0"/>
              <a:t>(Yellow / Blue / …)</a:t>
            </a:r>
          </a:p>
          <a:p>
            <a:pPr marL="0" indent="0">
              <a:buNone/>
            </a:pPr>
            <a:r>
              <a:rPr lang="en-US" sz="1600" dirty="0" smtClean="0"/>
              <a:t>        E.g. Yellow = </a:t>
            </a:r>
            <a:r>
              <a:rPr lang="en-US" sz="1600" dirty="0" smtClean="0">
                <a:solidFill>
                  <a:srgbClr val="FF0000"/>
                </a:solidFill>
              </a:rPr>
              <a:t>SOAP1.1/1.2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WSDL1.1</a:t>
            </a:r>
            <a:r>
              <a:rPr lang="en-US" sz="1600" i="1" dirty="0" smtClean="0"/>
              <a:t>/2.0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WSI1.2</a:t>
            </a:r>
            <a:r>
              <a:rPr lang="en-US" sz="1600" i="1" dirty="0" smtClean="0"/>
              <a:t>/2.0</a:t>
            </a:r>
            <a:r>
              <a:rPr lang="en-US" sz="1600" dirty="0" smtClean="0"/>
              <a:t>, </a:t>
            </a:r>
            <a:r>
              <a:rPr lang="en-US" sz="1600" i="1" dirty="0" smtClean="0"/>
              <a:t>WS-Security1.1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SSLv3/TLS1.0</a:t>
            </a:r>
            <a:r>
              <a:rPr lang="en-US" sz="1600" i="1" dirty="0" smtClean="0"/>
              <a:t>/1.1/1.2</a:t>
            </a:r>
            <a:r>
              <a:rPr lang="en-US" sz="1600" dirty="0" smtClean="0"/>
              <a:t>,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 PKI x.509v3</a:t>
            </a:r>
            <a:r>
              <a:rPr lang="en-US" sz="1600" dirty="0" smtClean="0"/>
              <a:t>, </a:t>
            </a:r>
            <a:r>
              <a:rPr lang="en-US" sz="1600" i="1" dirty="0" smtClean="0"/>
              <a:t>XML-Encryption, XML-Signature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ECRYPT II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XML 1.0/1.1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XML-Schema</a:t>
            </a:r>
            <a:r>
              <a:rPr lang="en-US" sz="1600" dirty="0" smtClean="0"/>
              <a:t>, </a:t>
            </a:r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     WFS/WMS/…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HTTP/1.1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HTTP-GET</a:t>
            </a:r>
            <a:r>
              <a:rPr lang="en-US" sz="1600" i="1" dirty="0" smtClean="0">
                <a:solidFill>
                  <a:schemeClr val="tx1"/>
                </a:solidFill>
              </a:rPr>
              <a:t>/POST</a:t>
            </a:r>
            <a:r>
              <a:rPr lang="en-US" sz="1600" dirty="0" smtClean="0"/>
              <a:t>, </a:t>
            </a:r>
            <a:r>
              <a:rPr lang="en-US" sz="1600" i="1" dirty="0" smtClean="0"/>
              <a:t>MTOM</a:t>
            </a:r>
            <a:r>
              <a:rPr lang="en-US" sz="1600" dirty="0" smtClean="0"/>
              <a:t>, … (</a:t>
            </a:r>
            <a:r>
              <a:rPr lang="en-US" sz="1600" dirty="0" smtClean="0">
                <a:solidFill>
                  <a:srgbClr val="FF0000"/>
                </a:solidFill>
              </a:rPr>
              <a:t>Red</a:t>
            </a:r>
            <a:r>
              <a:rPr lang="en-US" sz="1600" dirty="0" smtClean="0"/>
              <a:t> is core, </a:t>
            </a:r>
            <a:r>
              <a:rPr lang="en-US" sz="1600" i="1" dirty="0" smtClean="0"/>
              <a:t>rest </a:t>
            </a:r>
            <a:r>
              <a:rPr lang="en-US" sz="1600" dirty="0" smtClean="0"/>
              <a:t>is optional for Provider)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75" y="917513"/>
            <a:ext cx="2548022" cy="17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015551" y="1759724"/>
            <a:ext cx="864096" cy="2764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671735" y="1697913"/>
            <a:ext cx="1308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IT in ATM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5879647" y="1897968"/>
            <a:ext cx="79208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31" y="2588941"/>
            <a:ext cx="643054" cy="60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" descr="data:image/jpeg;base64,/9j/4AAQSkZJRgABAQAAAQABAAD/2wCEAAkGBggGEAkIBwgTFQkVFRcRERUVDRoTGhwXGBgYIBgXEhcgJyYjIBkjJR4eIDMgKCcpLDguIR4xNzw2OSYrLDUBCQoKBQUFDQUFDSkYEhgpKSkpKSkpKSkpKSkpKSkpKSkpKSkpKSkpKSkpKSkpKSkpKSkpKSkpKSkpKSkpKSkpKf/AABEIAL0BCwMBIgACEQEDEQH/xAAcAAEAAwEAAwEAAAAAAAAAAAAABgcIBQIDBAH/xABAEAABAwIBBwcJBwMFAAAAAAAAAQIDBAURBgcWFyFVkRIxUVRhk9EIExQiMkFCcYEVIyRygqHBUmKyM0Vjg5L/xAAUAQEAAAAAAAAAAAAAAAAAAAAA/8QAFBEBAAAAAAAAAAAAAAAAAAAAAP/aAAwDAQACEQMRAD8A8wVFpffN4v4J4DS++bxfwTwAt0FRaX3zeL+CeA0vvm8X8E8ALdBUWl983i/gngNL75vF/BPAC3QVFpffN4v4J4DS++bxfwTwAt0FRaX3zeL+CeB0rDnGu1nlbPUtjqIOZ8c0aKipj8Lk2td28UUCywSzIjKrInLhEjpKOKOvwxdBIxEd82LzPT5bebFExJfozZ92xd2gFSAtvRmz7ti7tBozZ92xd2gFSAtvRmz7ti7tBozZ92xd2gFSAtvRmz7ti7tBozZ92xd2gFSAtvRmz7ti7tBozZ92xd2gFSAtvRmz7ti7tBozZ92xd2gFSAtaqsdgomSVFXRwMgaiue9zWtaiJzq5V2IhTeXeduw0vnKHJC1Qvl2tWofCnJRf+Fi+1+ZdnYoH3AqPTC+L/uLuDfA/NL75vF/BPAC3QVFpffN4v4J4DS++bxfwTwAt0FRaX3zeL+CeA0vvm8X8E8ALdBUWl983i/gngNL75vF/BPAC3QVFpffN4v4J4DS++bxfwTwA44AAAAAAAAAAAADyilfC5kkT1bI1Uc1UXBUVOZUX3KW9kFn8rbb5uhyrRZqXY1J0T7xvbInxp2+1z85T4A25RVtPco4auima+ne1HMc1cUVF5lQ95nrMPnC+yJkyaucv4OZ2NO5ztjJV+Dsa/wDy/MpoUAAAAAAAAARnL3L23ZA0/pdb69S/FsEKOwc9yc+33MTFMXYbMU51VEO9cK+ntcU9bWyo2njar3uX3NRMVMj5fZZ1OXFbPcpsUp/YgjVfYjTmT8y869q9GAHsyzziXzLd7nXKpwpEXGOBnqxt6MU+Jf7nYrz4YJsIwAAAAAAAAAAAAAAAAAAAAAAAAAAAAAAAfrXKxUc1cHJtRU/g1fmlywkyytsFTVOxrol8xOv9Tmoio/8AUioq9uJk8ubybLr5qovFrc5fvI2TNTHZjG5Wuw7V5acOwC/QAAAAAAAUh5RmVcsSUOTdNJgx7fSKhOlOVhE3Hoxa5yp0o0osmeeG7fa95u70kxjjckDezzbUa5E/Vyl+pDAAAAAAAAAAAAAAAAAAAAAAAAAAAAAAAAABafk8W6pqLnPWRNX0eKBySL7sXqiMb81wVf0qVYaC8mypgdR3embh6Q2dr3dPJcxEb9MWu/cC4QAAAAAAAZJzq2Coyeu11iqNrZZHVUTulkrnOTguLfm1SJFqeUVcUqrnS0bMMIadqO6eU9znKi/Tk8VKrAAAAAAAAAAAAAAAAAAAAAAAAAAAAAAAAAFreTrdlpLlVW9zk83PAuCdL41RUw/SryqSQ5vbt9iXSy1vwpM1rtvwv9Ry8HKBsIAAAAAAOZlNdUsdFcrkvPFDJInarWqqJ9VwAylnEuv23db1WfCszmN24+rH6jV+qNRSOAAAAAAAAAAAAAAAAAAAAAAAAAAAAAAAAAAADqZL0ja+utFK5PVkqIY1+TpGp/IGzIeVyY+X7WCY/PA8wAAAAEUzqxPms19bGu3zKu+jVRV/ZFJWcvKiibcqG7UblwSSnljx6OUxyYgYwAAAAAAAAAAAAAAAAAAAAAAAAAAAAAAAAAAA+q1XCS0z0dwgRPOxSMmbjzYscjkx4HygDaWT18pcpaWkutA7GCVqOTbtRfia7+5q4ovainRM/wDk+5b+gzSZM1sn3EyrJTKvukRPWZ2I5Ex+adLjQAAAACvs9WWSZL26Wlp3/j6pHQx7dqMVPvH9OxFwRelydBPppo6dr5pnokbUVzlVcERETFVXsMjZxssJctq+quHKX0RF83TtX3Rt5lw6XbXL2rh7gIwAAAAAAAAAAAAAAAAAAAAAAAAAAAAAAAAAAAAA9tLUy0T4qmmkVszHI9jk50c1cUVO1FNd5v8AK+HLagpbnHgk/wDpztRfZlb7SfJdjk7FQx+Wl5PmUUtvuTrQr19HqWO9X3ecjarkd2eqjk4AaRAAFRZ/8t/sunjycopPxU6cqfBdrYUX2fm9Uw+SO6TPJ3svLpNebneayd+Llne1vYxjlaxPo1EQ4IAAAAAAAAAAAAAAAAAAAAAAAAAAAAAAAAAAAAD3UVHPcZIKSkiV1RI5I2NTnVzlwRE+oHpLMzFZMXStudFeWUrkt0KSK+VzVRqq6N7EbGvxOxXaicyIvYWLkBmMteT6RVuULG1Fx2LyFTGJi9CN+Ne12zmwT3lota1iI1jURqbEREw4AfoAAy1nEzYZQZP1NfWtoXy210j5GSxt5aI1yqv3qJtaqJzqqYdpATcZV+crMxbso2T3KxRJDdkRz1a1qIyVedUc33PX+pPeu3HnQM2AAAAAAAAAAAAAAAAAAAAAAAAAAAAAAAAAAATbMxAs98syIzFEWRy7ObCKTav1w/YhJYGYu4LRXqhjSPFJWSwr2eorsU/8YfJVA1GAAAAAAADFeUFItBV3KlcmCxzSxqn5XuT+D4Dq5VPqpa67SV8SsqnTyukavucr1VUOUAAAAAAAAAAAAAAAAAAAAAAAAAAAAAAAAANI5iMiaW0UMN+nhxuNQiqjlTa2LHBrWdHKw5Sr2onuM3G1bFbmWeloLfGnqxRRxJ+lqJ/AH3AAAAAAAApPyjcmKdIqHKGCHCo5fo8yo32mq1VYr/lyVTHtROgog1jnftv2nZbzH8TGJMn/AFua5f2RUMnAAAAAAAAAAAAAAAAAWJq0oeuy8GjVpQ9dl4NJiAIdq0oeuy8GjVpQ9dl4NJiAIdq0oeuy8GjVpQ9dl4NJiAIdq0oeuy8GjVpQ9dl4NJiAIdq0oeuy8GjVpQ9dl4NJiAIdq0oeuy8GjVpQ9dl4NJiAIpRZvaGjlp6n0mR3Ie1/JVG4LyVRcF7F5i3dZU+7m98vgQ0ATLWVPu5vfL4DWVPu5vfL4ENAEy1lT7ub3y+A1lT7ub3y+BDQBMtZU+7m98vgNZU+7m98vgQ0ASe75cPvNPWW6e3tSKaN8LlSVcUR7Vaqps59pU+rSh67LwaTEAQ7VpQ9dl4NGrSh67LwaTEAQ7VpQ9dl4NGrSh67LwaTEAQ7VpQ9dl4NGrSh67LwaTEAQ7VpQ9dl4NGrSh67LwaTEAQ7VpQ9dl4NGrSh67LwaTEAQ7VpQ9dl4NGrSh67LwaTE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8" b="7894"/>
          <a:stretch/>
        </p:blipFill>
        <p:spPr bwMode="auto">
          <a:xfrm>
            <a:off x="6580357" y="3612995"/>
            <a:ext cx="818071" cy="49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52800" y="5410200"/>
            <a:ext cx="2311851" cy="400110"/>
          </a:xfrm>
          <a:prstGeom prst="rect">
            <a:avLst/>
          </a:prstGeom>
          <a:solidFill>
            <a:srgbClr val="FFC000"/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Pub/Sub : AMQP1.0</a:t>
            </a:r>
            <a:endParaRPr lang="en-GB" sz="20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202886" y="186311"/>
            <a:ext cx="1229035" cy="762000"/>
            <a:chOff x="447365" y="533400"/>
            <a:chExt cx="3805793" cy="2567859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65" y="533400"/>
              <a:ext cx="3805793" cy="256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447365" y="1817329"/>
              <a:ext cx="3591235" cy="7734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46" y="31034"/>
            <a:ext cx="1219200" cy="7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66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uiExpand="1" build="p"/>
      <p:bldP spid="4" grpId="0" uiExpand="1" animBg="1"/>
      <p:bldP spid="6" grpId="0" uiExpand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650" y="0"/>
            <a:ext cx="4267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 Governance</a:t>
            </a:r>
            <a:endParaRPr lang="en-GB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56320" y="1219200"/>
            <a:ext cx="8435280" cy="4495799"/>
          </a:xfrm>
        </p:spPr>
        <p:txBody>
          <a:bodyPr/>
          <a:lstStyle/>
          <a:p>
            <a:r>
              <a:rPr lang="en-US" sz="2000" b="1" u="sng" dirty="0" smtClean="0"/>
              <a:t>SWIM Compliance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pPr marL="457200" lvl="1" indent="0">
              <a:buNone/>
            </a:pPr>
            <a:r>
              <a:rPr lang="en-US" sz="1800" b="1" i="1" dirty="0" smtClean="0"/>
              <a:t>Supported by automated tools. E.g. </a:t>
            </a:r>
            <a:r>
              <a:rPr lang="en-US" sz="1800" b="1" i="1" u="sng" dirty="0" smtClean="0"/>
              <a:t>AIXM Business Rules validator</a:t>
            </a:r>
          </a:p>
          <a:p>
            <a:endParaRPr lang="en-US" sz="2400" dirty="0" smtClean="0"/>
          </a:p>
          <a:p>
            <a:r>
              <a:rPr lang="en-US" sz="2000" dirty="0" smtClean="0"/>
              <a:t>Increased focus on </a:t>
            </a:r>
            <a:r>
              <a:rPr lang="en-US" sz="2000" b="1" u="sng" dirty="0" smtClean="0"/>
              <a:t>security</a:t>
            </a:r>
          </a:p>
          <a:p>
            <a:endParaRPr lang="en-US" sz="2400" dirty="0" smtClean="0"/>
          </a:p>
          <a:p>
            <a:r>
              <a:rPr lang="en-US" sz="2000" dirty="0" smtClean="0"/>
              <a:t>ICAO </a:t>
            </a:r>
            <a:r>
              <a:rPr lang="en-US" sz="2000" b="1" u="sng" dirty="0" smtClean="0"/>
              <a:t>Global Interoperability Framework </a:t>
            </a:r>
            <a:r>
              <a:rPr lang="en-US" sz="2000" dirty="0" smtClean="0"/>
              <a:t>(ICAO GIF)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13" y="4004320"/>
            <a:ext cx="108208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25619" r="22277" b="11563"/>
          <a:stretch/>
        </p:blipFill>
        <p:spPr bwMode="auto">
          <a:xfrm>
            <a:off x="6347971" y="4724400"/>
            <a:ext cx="1212306" cy="80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44646"/>
              </p:ext>
            </p:extLst>
          </p:nvPr>
        </p:nvGraphicFramePr>
        <p:xfrm>
          <a:off x="1013520" y="1600199"/>
          <a:ext cx="664221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765412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Ready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Compatible   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Compliant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AIRM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Entities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+Properties &amp; Relations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 Constraints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Services</a:t>
                      </a:r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dirty="0" smtClean="0"/>
                        <a:t>Increased Service Description mapping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Techno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Partial Profile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Full Profile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80" y="1635512"/>
            <a:ext cx="383381" cy="26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965" y="1646895"/>
            <a:ext cx="377283" cy="25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994" y="1647814"/>
            <a:ext cx="377283" cy="25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85" y="1657814"/>
            <a:ext cx="378617" cy="26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2461320" y="1447799"/>
            <a:ext cx="1905000" cy="2133600"/>
          </a:xfrm>
          <a:prstGeom prst="ellipse">
            <a:avLst/>
          </a:prstGeom>
          <a:solidFill>
            <a:srgbClr val="FFFF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Legacy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56719" y="1423638"/>
            <a:ext cx="3614915" cy="2133600"/>
          </a:xfrm>
          <a:prstGeom prst="ellipse">
            <a:avLst/>
          </a:prstGeom>
          <a:solidFill>
            <a:srgbClr val="FFC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New SWIM Services</a:t>
            </a:r>
            <a:endParaRPr lang="en-GB" sz="2400" b="1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151869"/>
            <a:ext cx="1076635" cy="685800"/>
            <a:chOff x="447365" y="533400"/>
            <a:chExt cx="3805793" cy="2567859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65" y="533400"/>
              <a:ext cx="3805793" cy="256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3733800" y="979130"/>
              <a:ext cx="495300" cy="1600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46" y="31034"/>
            <a:ext cx="1219200" cy="7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0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320"/>
            <a:ext cx="47434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smtClean="0"/>
              <a:t>Enabled applications - I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Extended Arrival </a:t>
            </a:r>
            <a:r>
              <a:rPr lang="en-GB" sz="2800" dirty="0"/>
              <a:t>Sequence Service</a:t>
            </a:r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sz="2800" dirty="0" smtClean="0"/>
              <a:t>Benefits (/year!)</a:t>
            </a:r>
            <a:endParaRPr lang="en-GB" sz="2800" dirty="0"/>
          </a:p>
          <a:p>
            <a:pPr lvl="1"/>
            <a:r>
              <a:rPr lang="en-GB" sz="2400" dirty="0" smtClean="0"/>
              <a:t>33.5 M€ </a:t>
            </a:r>
            <a:r>
              <a:rPr lang="en-GB" sz="2400" dirty="0"/>
              <a:t>fuel saving</a:t>
            </a:r>
          </a:p>
          <a:p>
            <a:pPr lvl="1"/>
            <a:r>
              <a:rPr lang="en-GB" sz="2400" dirty="0" smtClean="0"/>
              <a:t>32.000 </a:t>
            </a:r>
            <a:r>
              <a:rPr lang="en-GB" sz="2400" dirty="0"/>
              <a:t>ton of CO2 reduction</a:t>
            </a:r>
          </a:p>
          <a:p>
            <a:endParaRPr lang="en-GB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0600"/>
            <a:ext cx="1466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28600" y="159856"/>
            <a:ext cx="1180138" cy="838200"/>
            <a:chOff x="4889810" y="3124200"/>
            <a:chExt cx="3805793" cy="2579330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810" y="3135671"/>
              <a:ext cx="3805793" cy="256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4889810" y="3124200"/>
              <a:ext cx="3591235" cy="7734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6" t="1414" r="15640" b="5673"/>
          <a:stretch/>
        </p:blipFill>
        <p:spPr bwMode="auto">
          <a:xfrm>
            <a:off x="3638987" y="2060838"/>
            <a:ext cx="2277411" cy="22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2" b="9517"/>
          <a:stretch/>
        </p:blipFill>
        <p:spPr bwMode="auto">
          <a:xfrm>
            <a:off x="533400" y="2083809"/>
            <a:ext cx="3083816" cy="2012795"/>
          </a:xfrm>
          <a:prstGeom prst="rect">
            <a:avLst/>
          </a:prstGeom>
          <a:solidFill>
            <a:srgbClr val="00B050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6023" r="46252" b="24088"/>
          <a:stretch/>
        </p:blipFill>
        <p:spPr bwMode="auto">
          <a:xfrm>
            <a:off x="5943600" y="2057263"/>
            <a:ext cx="1866282" cy="165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46" y="31034"/>
            <a:ext cx="1219200" cy="7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4" y="3540357"/>
            <a:ext cx="2312194" cy="16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10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0" y="0"/>
            <a:ext cx="47434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smtClean="0"/>
              <a:t>Enabled applications - II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667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			Centralised Services</a:t>
            </a:r>
          </a:p>
          <a:p>
            <a:pPr marL="0" indent="0" algn="ctr">
              <a:buNone/>
            </a:pPr>
            <a:r>
              <a:rPr lang="en-GB" altLang="en-US" sz="1800" dirty="0" smtClean="0"/>
              <a:t>A </a:t>
            </a:r>
            <a:r>
              <a:rPr lang="en-GB" altLang="en-US" sz="1800" dirty="0"/>
              <a:t>Centralised Service is a </a:t>
            </a:r>
            <a:r>
              <a:rPr lang="en-GB" altLang="en-US" sz="1800" i="1" dirty="0"/>
              <a:t>pan-European ANS support service or function performed at central network level for harmonisation and cost-efficiency purposes avoiding parallel </a:t>
            </a:r>
            <a:r>
              <a:rPr lang="en-GB" altLang="en-US" sz="1800" i="1" dirty="0" smtClean="0"/>
              <a:t>investments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altLang="en-US" sz="1800" b="1" u="sng" dirty="0" smtClean="0"/>
              <a:t>Outsourced</a:t>
            </a:r>
            <a:r>
              <a:rPr lang="en-GB" altLang="en-US" sz="1800" dirty="0" smtClean="0"/>
              <a:t>, Market Mechanisms &amp; </a:t>
            </a:r>
            <a:r>
              <a:rPr lang="en-GB" altLang="en-US" sz="1800" b="1" u="sng" dirty="0" smtClean="0"/>
              <a:t>Competition</a:t>
            </a:r>
            <a:r>
              <a:rPr lang="en-GB" altLang="en-US" sz="1800" dirty="0" smtClean="0"/>
              <a:t>, </a:t>
            </a:r>
            <a:r>
              <a:rPr lang="en-GB" altLang="en-US" sz="1800" b="1" u="sng" dirty="0" smtClean="0"/>
              <a:t>Cost-efficiency gains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altLang="en-US" sz="1800" b="1" u="sng" dirty="0" smtClean="0"/>
              <a:t>SWIM enabled</a:t>
            </a:r>
            <a:r>
              <a:rPr lang="en-GB" altLang="en-US" sz="1800" dirty="0" smtClean="0"/>
              <a:t> where relevant</a:t>
            </a:r>
          </a:p>
        </p:txBody>
      </p:sp>
      <p:pic>
        <p:nvPicPr>
          <p:cNvPr id="9" name="Picture 8" descr="http://www.eurocontrol.int/sites/default/files/section/banners/banner-centralised-services-ju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58495"/>
            <a:ext cx="1295400" cy="60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38268" y="156128"/>
            <a:ext cx="1180138" cy="838200"/>
            <a:chOff x="4889810" y="3124200"/>
            <a:chExt cx="3805793" cy="2579330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810" y="3135671"/>
              <a:ext cx="3805793" cy="256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4889810" y="3124200"/>
              <a:ext cx="3591235" cy="7734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2"/>
          <a:stretch/>
        </p:blipFill>
        <p:spPr bwMode="auto">
          <a:xfrm>
            <a:off x="2258499" y="3962400"/>
            <a:ext cx="2001511" cy="230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0"/>
          <a:stretch/>
        </p:blipFill>
        <p:spPr bwMode="auto">
          <a:xfrm>
            <a:off x="6601899" y="3962400"/>
            <a:ext cx="2465901" cy="229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260010" y="3962401"/>
            <a:ext cx="2377117" cy="229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98"/>
          <a:stretch/>
        </p:blipFill>
        <p:spPr bwMode="auto">
          <a:xfrm>
            <a:off x="124899" y="3962401"/>
            <a:ext cx="2133600" cy="229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 rot="21314198">
            <a:off x="1411544" y="3707061"/>
            <a:ext cx="6444904" cy="1754326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99CC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99CC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3399CC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3399CC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399CC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u="none" dirty="0" smtClean="0"/>
              <a:t>Just a first set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/>
              <a:t>More Common Services are coming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/>
              <a:t>Work on Virtual Centre(s) has started !</a:t>
            </a:r>
          </a:p>
        </p:txBody>
      </p:sp>
    </p:spTree>
    <p:extLst>
      <p:ext uri="{BB962C8B-B14F-4D97-AF65-F5344CB8AC3E}">
        <p14:creationId xmlns:p14="http://schemas.microsoft.com/office/powerpoint/2010/main" val="18803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u="sng" dirty="0" smtClean="0"/>
              <a:t>Regulated</a:t>
            </a:r>
            <a:r>
              <a:rPr lang="en-GB" sz="3600" b="1" dirty="0" smtClean="0"/>
              <a:t> SWIM implementation</a:t>
            </a:r>
            <a:endParaRPr lang="en-GB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C8E1A-A362-4DD2-9911-5540303A5C8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7772400" cy="4896544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sz="1600" dirty="0" smtClean="0"/>
          </a:p>
          <a:p>
            <a:pPr>
              <a:defRPr/>
            </a:pPr>
            <a:r>
              <a:rPr lang="en-US" altLang="en-US" sz="2000" dirty="0" smtClean="0"/>
              <a:t>Initial SWIM (</a:t>
            </a:r>
            <a:r>
              <a:rPr lang="en-US" altLang="en-US" sz="2000" dirty="0" err="1" smtClean="0"/>
              <a:t>iSWIM</a:t>
            </a:r>
            <a:r>
              <a:rPr lang="en-US" altLang="en-US" sz="2000" dirty="0" smtClean="0"/>
              <a:t>)</a:t>
            </a:r>
          </a:p>
          <a:p>
            <a:pPr lvl="1">
              <a:defRPr/>
            </a:pPr>
            <a:r>
              <a:rPr lang="en-US" altLang="en-US" sz="1600" dirty="0" smtClean="0"/>
              <a:t>EU initiative to move towards </a:t>
            </a:r>
            <a:r>
              <a:rPr lang="en-US" altLang="en-US" sz="1600" b="1" dirty="0" smtClean="0"/>
              <a:t>SESAR Deployment</a:t>
            </a:r>
            <a:endParaRPr lang="en-US" altLang="en-US" sz="1600" dirty="0"/>
          </a:p>
          <a:p>
            <a:pPr lvl="1">
              <a:defRPr/>
            </a:pPr>
            <a:r>
              <a:rPr lang="en-US" sz="1600" dirty="0" smtClean="0"/>
              <a:t>Aeronautical, Meteorological, Flight &amp; Network Information Services</a:t>
            </a:r>
          </a:p>
          <a:p>
            <a:pPr lvl="1">
              <a:defRPr/>
            </a:pPr>
            <a:r>
              <a:rPr lang="en-US" sz="1600" b="1" dirty="0" smtClean="0"/>
              <a:t>Carrot/Stick</a:t>
            </a:r>
            <a:r>
              <a:rPr lang="en-US" sz="1600" dirty="0" smtClean="0"/>
              <a:t> approach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Introduces notion of </a:t>
            </a:r>
            <a:r>
              <a:rPr lang="en-US" sz="2000" b="1" dirty="0" smtClean="0"/>
              <a:t>SWIM Foundation</a:t>
            </a:r>
          </a:p>
          <a:p>
            <a:pPr lvl="1">
              <a:defRPr/>
            </a:pPr>
            <a:r>
              <a:rPr lang="en-US" sz="1600" b="1" dirty="0" smtClean="0"/>
              <a:t>Standards</a:t>
            </a:r>
            <a:r>
              <a:rPr lang="en-US" sz="1600" dirty="0" smtClean="0"/>
              <a:t> on AIRM, Service rulebook, XMs, Profiles</a:t>
            </a:r>
          </a:p>
          <a:p>
            <a:pPr lvl="1">
              <a:defRPr/>
            </a:pPr>
            <a:r>
              <a:rPr lang="en-US" sz="1600" b="1" dirty="0" smtClean="0"/>
              <a:t>Registry</a:t>
            </a:r>
            <a:r>
              <a:rPr lang="en-US" sz="1600" dirty="0" smtClean="0"/>
              <a:t> usage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Standards to be published </a:t>
            </a:r>
            <a:r>
              <a:rPr lang="en-US" sz="2000" b="1" dirty="0" smtClean="0"/>
              <a:t>2016+</a:t>
            </a:r>
          </a:p>
          <a:p>
            <a:pPr>
              <a:defRPr/>
            </a:pPr>
            <a:endParaRPr lang="en-US" sz="2000" b="1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9957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1793304" cy="10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46" y="31034"/>
            <a:ext cx="1219200" cy="78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14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7925</TotalTime>
  <Words>395</Words>
  <Application>Microsoft Office PowerPoint</Application>
  <PresentationFormat>On-screen Show (4:3)</PresentationFormat>
  <Paragraphs>140</Paragraphs>
  <Slides>11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Photo Editor Photo</vt:lpstr>
      <vt:lpstr>PowerPoint Presentation</vt:lpstr>
      <vt:lpstr>Global progress</vt:lpstr>
      <vt:lpstr>Information</vt:lpstr>
      <vt:lpstr>Services</vt:lpstr>
      <vt:lpstr>Technical Infrastructure</vt:lpstr>
      <vt:lpstr> Governance</vt:lpstr>
      <vt:lpstr>Enabled applications - I</vt:lpstr>
      <vt:lpstr>Enabled applications - II</vt:lpstr>
      <vt:lpstr>Regulated SWIM implementation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Plater, Debra CTR (FAA)</cp:lastModifiedBy>
  <cp:revision>52</cp:revision>
  <dcterms:created xsi:type="dcterms:W3CDTF">2012-06-25T19:22:03Z</dcterms:created>
  <dcterms:modified xsi:type="dcterms:W3CDTF">2014-08-26T11:35:26Z</dcterms:modified>
</cp:coreProperties>
</file>