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2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E3E8D-09E6-6F4B-81C3-0296A7679837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5355F1-8BA0-6845-AC6D-AF2C8FECF348}">
      <dgm:prSet phldrT="[Text]"/>
      <dgm:spPr/>
      <dgm:t>
        <a:bodyPr/>
        <a:lstStyle/>
        <a:p>
          <a:r>
            <a:rPr lang="en-US" b="1" dirty="0" err="1" smtClean="0">
              <a:solidFill>
                <a:schemeClr val="tx2"/>
              </a:solidFill>
            </a:rPr>
            <a:t>NextGen</a:t>
          </a:r>
          <a:r>
            <a:rPr lang="en-US" b="1" dirty="0" smtClean="0">
              <a:solidFill>
                <a:schemeClr val="tx2"/>
              </a:solidFill>
            </a:rPr>
            <a:t> Information Management</a:t>
          </a:r>
          <a:endParaRPr lang="en-US" b="1" dirty="0">
            <a:solidFill>
              <a:schemeClr val="tx2"/>
            </a:solidFill>
          </a:endParaRPr>
        </a:p>
      </dgm:t>
    </dgm:pt>
    <dgm:pt modelId="{D2E663ED-0ECD-C642-91DD-0FF4D6C23A6B}" type="parTrans" cxnId="{46FC5F79-641D-6E47-97D9-5DFB35032DBD}">
      <dgm:prSet/>
      <dgm:spPr/>
      <dgm:t>
        <a:bodyPr/>
        <a:lstStyle/>
        <a:p>
          <a:endParaRPr lang="en-US"/>
        </a:p>
      </dgm:t>
    </dgm:pt>
    <dgm:pt modelId="{65952CE2-C4DD-1641-BC81-17B622DB8518}" type="sibTrans" cxnId="{46FC5F79-641D-6E47-97D9-5DFB35032DBD}">
      <dgm:prSet/>
      <dgm:spPr/>
      <dgm:t>
        <a:bodyPr/>
        <a:lstStyle/>
        <a:p>
          <a:endParaRPr lang="en-US"/>
        </a:p>
      </dgm:t>
    </dgm:pt>
    <dgm:pt modelId="{ACCAFA10-811B-154C-87F9-CEDB4C66DFCD}">
      <dgm:prSet phldrT="[Text]"/>
      <dgm:spPr>
        <a:ln w="38100" cmpd="sng"/>
      </dgm:spPr>
      <dgm:t>
        <a:bodyPr/>
        <a:lstStyle/>
        <a:p>
          <a:r>
            <a:rPr lang="en-US" b="1" dirty="0" smtClean="0">
              <a:solidFill>
                <a:srgbClr val="1F497D"/>
              </a:solidFill>
            </a:rPr>
            <a:t>Data</a:t>
          </a:r>
          <a:r>
            <a:rPr lang="en-US" dirty="0" smtClean="0">
              <a:solidFill>
                <a:srgbClr val="1F497D"/>
              </a:solidFill>
            </a:rPr>
            <a:t> </a:t>
          </a:r>
          <a:r>
            <a:rPr lang="en-US" dirty="0" smtClean="0"/>
            <a:t>                                    (Raw Data, etc.)</a:t>
          </a:r>
          <a:endParaRPr lang="en-US" dirty="0"/>
        </a:p>
      </dgm:t>
    </dgm:pt>
    <dgm:pt modelId="{C2A4B84C-EEEA-5543-AA82-26A15835B5B8}" type="parTrans" cxnId="{080928C6-148F-B44E-BB7D-B58D1FB88F02}">
      <dgm:prSet/>
      <dgm:spPr/>
      <dgm:t>
        <a:bodyPr/>
        <a:lstStyle/>
        <a:p>
          <a:endParaRPr lang="en-US"/>
        </a:p>
      </dgm:t>
    </dgm:pt>
    <dgm:pt modelId="{EB8C5DB3-CDDB-AA4B-8918-9DD339A326D8}" type="sibTrans" cxnId="{080928C6-148F-B44E-BB7D-B58D1FB88F02}">
      <dgm:prSet/>
      <dgm:spPr/>
      <dgm:t>
        <a:bodyPr/>
        <a:lstStyle/>
        <a:p>
          <a:endParaRPr lang="en-US"/>
        </a:p>
      </dgm:t>
    </dgm:pt>
    <dgm:pt modelId="{17404DBC-4B76-4140-AEAE-42B4C73FBD10}">
      <dgm:prSet phldrT="[Text]"/>
      <dgm:spPr/>
      <dgm:t>
        <a:bodyPr/>
        <a:lstStyle/>
        <a:p>
          <a:r>
            <a:rPr lang="en-US" b="1" dirty="0" smtClean="0">
              <a:solidFill>
                <a:srgbClr val="1F497D"/>
              </a:solidFill>
            </a:rPr>
            <a:t>Information       </a:t>
          </a:r>
          <a:r>
            <a:rPr lang="en-US" dirty="0" smtClean="0"/>
            <a:t>           (Knowledge from processed Data)</a:t>
          </a:r>
          <a:endParaRPr lang="en-US" dirty="0"/>
        </a:p>
      </dgm:t>
    </dgm:pt>
    <dgm:pt modelId="{1AD1B539-1911-5B4A-9FBA-6595991D11A1}" type="parTrans" cxnId="{6BB3CAC1-2F24-1947-B818-535BFB8D4F02}">
      <dgm:prSet/>
      <dgm:spPr/>
      <dgm:t>
        <a:bodyPr/>
        <a:lstStyle/>
        <a:p>
          <a:endParaRPr lang="en-US"/>
        </a:p>
      </dgm:t>
    </dgm:pt>
    <dgm:pt modelId="{0424353F-FB4A-C94B-BF86-F6FB540E8A37}" type="sibTrans" cxnId="{6BB3CAC1-2F24-1947-B818-535BFB8D4F02}">
      <dgm:prSet/>
      <dgm:spPr/>
      <dgm:t>
        <a:bodyPr/>
        <a:lstStyle/>
        <a:p>
          <a:endParaRPr lang="en-US"/>
        </a:p>
      </dgm:t>
    </dgm:pt>
    <dgm:pt modelId="{AB97F4D9-247A-ED4A-9B76-5D68D35023C2}">
      <dgm:prSet phldrT="[Text]"/>
      <dgm:spPr/>
      <dgm:t>
        <a:bodyPr/>
        <a:lstStyle/>
        <a:p>
          <a:r>
            <a:rPr lang="en-US" b="1" dirty="0" smtClean="0">
              <a:solidFill>
                <a:srgbClr val="1F497D"/>
              </a:solidFill>
            </a:rPr>
            <a:t>Information Systems   </a:t>
          </a:r>
          <a:r>
            <a:rPr lang="en-US" dirty="0" smtClean="0"/>
            <a:t>(Collection, Storage, and Sharing)</a:t>
          </a:r>
          <a:endParaRPr lang="en-US" dirty="0"/>
        </a:p>
      </dgm:t>
    </dgm:pt>
    <dgm:pt modelId="{40287A84-ADE8-E240-A90A-D7F003D93C1B}" type="parTrans" cxnId="{CF735D83-383F-9545-AE61-8D7042D79E61}">
      <dgm:prSet/>
      <dgm:spPr/>
      <dgm:t>
        <a:bodyPr/>
        <a:lstStyle/>
        <a:p>
          <a:endParaRPr lang="en-US"/>
        </a:p>
      </dgm:t>
    </dgm:pt>
    <dgm:pt modelId="{A65049D3-DBAF-604C-AFF1-7296A4B9DB6E}" type="sibTrans" cxnId="{CF735D83-383F-9545-AE61-8D7042D79E61}">
      <dgm:prSet/>
      <dgm:spPr/>
      <dgm:t>
        <a:bodyPr/>
        <a:lstStyle/>
        <a:p>
          <a:endParaRPr lang="en-US"/>
        </a:p>
      </dgm:t>
    </dgm:pt>
    <dgm:pt modelId="{F605C94E-4537-3440-857C-7988A8C47027}">
      <dgm:prSet phldrT="[Text]"/>
      <dgm:spPr/>
      <dgm:t>
        <a:bodyPr/>
        <a:lstStyle/>
        <a:p>
          <a:r>
            <a:rPr lang="en-US" b="1" dirty="0" smtClean="0">
              <a:solidFill>
                <a:srgbClr val="1F497D"/>
              </a:solidFill>
            </a:rPr>
            <a:t>Enterprise Information Management                </a:t>
          </a:r>
          <a:r>
            <a:rPr lang="en-US" dirty="0" smtClean="0"/>
            <a:t>(Common Data Source for NAS Domains)</a:t>
          </a:r>
          <a:endParaRPr lang="en-US" dirty="0"/>
        </a:p>
      </dgm:t>
    </dgm:pt>
    <dgm:pt modelId="{F89C2921-9155-0049-A655-DF19A99ECCFF}" type="parTrans" cxnId="{238527FB-F9EB-1D41-9E92-D70FB7809E77}">
      <dgm:prSet/>
      <dgm:spPr/>
      <dgm:t>
        <a:bodyPr/>
        <a:lstStyle/>
        <a:p>
          <a:endParaRPr lang="en-US"/>
        </a:p>
      </dgm:t>
    </dgm:pt>
    <dgm:pt modelId="{CF373B39-1666-044D-85C7-C8F7A533042E}" type="sibTrans" cxnId="{238527FB-F9EB-1D41-9E92-D70FB7809E77}">
      <dgm:prSet/>
      <dgm:spPr/>
      <dgm:t>
        <a:bodyPr/>
        <a:lstStyle/>
        <a:p>
          <a:endParaRPr lang="en-US"/>
        </a:p>
      </dgm:t>
    </dgm:pt>
    <dgm:pt modelId="{E2DC8B1C-6FF3-2544-868F-BD7754009781}" type="pres">
      <dgm:prSet presAssocID="{6A1E3E8D-09E6-6F4B-81C3-0296A76798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6D1BF5-7A7E-C74B-9624-CFB6038F18EE}" type="pres">
      <dgm:prSet presAssocID="{6A1E3E8D-09E6-6F4B-81C3-0296A7679837}" presName="matrix" presStyleCnt="0"/>
      <dgm:spPr/>
    </dgm:pt>
    <dgm:pt modelId="{2D2FB753-68DC-B444-BE0D-57D1FFEC5AC2}" type="pres">
      <dgm:prSet presAssocID="{6A1E3E8D-09E6-6F4B-81C3-0296A7679837}" presName="tile1" presStyleLbl="node1" presStyleIdx="0" presStyleCnt="4"/>
      <dgm:spPr/>
      <dgm:t>
        <a:bodyPr/>
        <a:lstStyle/>
        <a:p>
          <a:endParaRPr lang="en-US"/>
        </a:p>
      </dgm:t>
    </dgm:pt>
    <dgm:pt modelId="{C27D21BF-2DF6-1B4A-8C97-4A991ECBE9FE}" type="pres">
      <dgm:prSet presAssocID="{6A1E3E8D-09E6-6F4B-81C3-0296A76798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9B380-58B3-2A44-9473-E72A7D5E9B2B}" type="pres">
      <dgm:prSet presAssocID="{6A1E3E8D-09E6-6F4B-81C3-0296A7679837}" presName="tile2" presStyleLbl="node1" presStyleIdx="1" presStyleCnt="4"/>
      <dgm:spPr/>
      <dgm:t>
        <a:bodyPr/>
        <a:lstStyle/>
        <a:p>
          <a:endParaRPr lang="en-US"/>
        </a:p>
      </dgm:t>
    </dgm:pt>
    <dgm:pt modelId="{6A5552A2-3CE5-7949-8658-2DFF2ACBB76E}" type="pres">
      <dgm:prSet presAssocID="{6A1E3E8D-09E6-6F4B-81C3-0296A76798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9E309-C28E-AE48-A178-BEF6A5215E5D}" type="pres">
      <dgm:prSet presAssocID="{6A1E3E8D-09E6-6F4B-81C3-0296A7679837}" presName="tile3" presStyleLbl="node1" presStyleIdx="2" presStyleCnt="4"/>
      <dgm:spPr/>
      <dgm:t>
        <a:bodyPr/>
        <a:lstStyle/>
        <a:p>
          <a:endParaRPr lang="en-US"/>
        </a:p>
      </dgm:t>
    </dgm:pt>
    <dgm:pt modelId="{00C2678F-018A-5847-8589-7D4EC589AA21}" type="pres">
      <dgm:prSet presAssocID="{6A1E3E8D-09E6-6F4B-81C3-0296A76798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58FCB-468E-AB4F-9483-5FDBA08CF6D9}" type="pres">
      <dgm:prSet presAssocID="{6A1E3E8D-09E6-6F4B-81C3-0296A7679837}" presName="tile4" presStyleLbl="node1" presStyleIdx="3" presStyleCnt="4"/>
      <dgm:spPr/>
      <dgm:t>
        <a:bodyPr/>
        <a:lstStyle/>
        <a:p>
          <a:endParaRPr lang="en-US"/>
        </a:p>
      </dgm:t>
    </dgm:pt>
    <dgm:pt modelId="{4C053246-D6AD-FD42-B841-F3195FAA1FA1}" type="pres">
      <dgm:prSet presAssocID="{6A1E3E8D-09E6-6F4B-81C3-0296A76798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9E195-DAB1-3045-832A-686A45E455D7}" type="pres">
      <dgm:prSet presAssocID="{6A1E3E8D-09E6-6F4B-81C3-0296A7679837}" presName="centerTile" presStyleLbl="fgShp" presStyleIdx="0" presStyleCnt="1" custScaleX="121429" custScaleY="12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8DB75C3-30C2-4833-A1B5-57782012E273}" type="presOf" srcId="{F605C94E-4537-3440-857C-7988A8C47027}" destId="{4C053246-D6AD-FD42-B841-F3195FAA1FA1}" srcOrd="1" destOrd="0" presId="urn:microsoft.com/office/officeart/2005/8/layout/matrix1"/>
    <dgm:cxn modelId="{080928C6-148F-B44E-BB7D-B58D1FB88F02}" srcId="{735355F1-8BA0-6845-AC6D-AF2C8FECF348}" destId="{ACCAFA10-811B-154C-87F9-CEDB4C66DFCD}" srcOrd="0" destOrd="0" parTransId="{C2A4B84C-EEEA-5543-AA82-26A15835B5B8}" sibTransId="{EB8C5DB3-CDDB-AA4B-8918-9DD339A326D8}"/>
    <dgm:cxn modelId="{FBBF2F8A-B1E5-4617-A47E-F9FE22BEF22B}" type="presOf" srcId="{ACCAFA10-811B-154C-87F9-CEDB4C66DFCD}" destId="{2D2FB753-68DC-B444-BE0D-57D1FFEC5AC2}" srcOrd="0" destOrd="0" presId="urn:microsoft.com/office/officeart/2005/8/layout/matrix1"/>
    <dgm:cxn modelId="{039BD15C-1CB4-4966-AC48-0F939DDAFE58}" type="presOf" srcId="{F605C94E-4537-3440-857C-7988A8C47027}" destId="{50A58FCB-468E-AB4F-9483-5FDBA08CF6D9}" srcOrd="0" destOrd="0" presId="urn:microsoft.com/office/officeart/2005/8/layout/matrix1"/>
    <dgm:cxn modelId="{618CA07E-83A0-4AF6-BDD3-A842C0540974}" type="presOf" srcId="{6A1E3E8D-09E6-6F4B-81C3-0296A7679837}" destId="{E2DC8B1C-6FF3-2544-868F-BD7754009781}" srcOrd="0" destOrd="0" presId="urn:microsoft.com/office/officeart/2005/8/layout/matrix1"/>
    <dgm:cxn modelId="{CB9568E2-F274-42B0-A870-D83DCBCE7D5C}" type="presOf" srcId="{735355F1-8BA0-6845-AC6D-AF2C8FECF348}" destId="{64B9E195-DAB1-3045-832A-686A45E455D7}" srcOrd="0" destOrd="0" presId="urn:microsoft.com/office/officeart/2005/8/layout/matrix1"/>
    <dgm:cxn modelId="{EC4C6F70-06F3-41A3-9D5A-8046628AF14E}" type="presOf" srcId="{17404DBC-4B76-4140-AEAE-42B4C73FBD10}" destId="{6A5552A2-3CE5-7949-8658-2DFF2ACBB76E}" srcOrd="1" destOrd="0" presId="urn:microsoft.com/office/officeart/2005/8/layout/matrix1"/>
    <dgm:cxn modelId="{6A56D614-C43B-428C-A731-499320D8DFAB}" type="presOf" srcId="{17404DBC-4B76-4140-AEAE-42B4C73FBD10}" destId="{9DE9B380-58B3-2A44-9473-E72A7D5E9B2B}" srcOrd="0" destOrd="0" presId="urn:microsoft.com/office/officeart/2005/8/layout/matrix1"/>
    <dgm:cxn modelId="{56093594-2DBC-46F3-A50E-1DEECE53F09E}" type="presOf" srcId="{ACCAFA10-811B-154C-87F9-CEDB4C66DFCD}" destId="{C27D21BF-2DF6-1B4A-8C97-4A991ECBE9FE}" srcOrd="1" destOrd="0" presId="urn:microsoft.com/office/officeart/2005/8/layout/matrix1"/>
    <dgm:cxn modelId="{46FC5F79-641D-6E47-97D9-5DFB35032DBD}" srcId="{6A1E3E8D-09E6-6F4B-81C3-0296A7679837}" destId="{735355F1-8BA0-6845-AC6D-AF2C8FECF348}" srcOrd="0" destOrd="0" parTransId="{D2E663ED-0ECD-C642-91DD-0FF4D6C23A6B}" sibTransId="{65952CE2-C4DD-1641-BC81-17B622DB8518}"/>
    <dgm:cxn modelId="{9CE0B819-8D52-4274-B67D-AA56BEAE257C}" type="presOf" srcId="{AB97F4D9-247A-ED4A-9B76-5D68D35023C2}" destId="{00C2678F-018A-5847-8589-7D4EC589AA21}" srcOrd="1" destOrd="0" presId="urn:microsoft.com/office/officeart/2005/8/layout/matrix1"/>
    <dgm:cxn modelId="{6BB3CAC1-2F24-1947-B818-535BFB8D4F02}" srcId="{735355F1-8BA0-6845-AC6D-AF2C8FECF348}" destId="{17404DBC-4B76-4140-AEAE-42B4C73FBD10}" srcOrd="1" destOrd="0" parTransId="{1AD1B539-1911-5B4A-9FBA-6595991D11A1}" sibTransId="{0424353F-FB4A-C94B-BF86-F6FB540E8A37}"/>
    <dgm:cxn modelId="{238527FB-F9EB-1D41-9E92-D70FB7809E77}" srcId="{735355F1-8BA0-6845-AC6D-AF2C8FECF348}" destId="{F605C94E-4537-3440-857C-7988A8C47027}" srcOrd="3" destOrd="0" parTransId="{F89C2921-9155-0049-A655-DF19A99ECCFF}" sibTransId="{CF373B39-1666-044D-85C7-C8F7A533042E}"/>
    <dgm:cxn modelId="{CF735D83-383F-9545-AE61-8D7042D79E61}" srcId="{735355F1-8BA0-6845-AC6D-AF2C8FECF348}" destId="{AB97F4D9-247A-ED4A-9B76-5D68D35023C2}" srcOrd="2" destOrd="0" parTransId="{40287A84-ADE8-E240-A90A-D7F003D93C1B}" sibTransId="{A65049D3-DBAF-604C-AFF1-7296A4B9DB6E}"/>
    <dgm:cxn modelId="{D21EEE38-F7DD-40F5-B809-D5F5C289F315}" type="presOf" srcId="{AB97F4D9-247A-ED4A-9B76-5D68D35023C2}" destId="{9FF9E309-C28E-AE48-A178-BEF6A5215E5D}" srcOrd="0" destOrd="0" presId="urn:microsoft.com/office/officeart/2005/8/layout/matrix1"/>
    <dgm:cxn modelId="{BDC8AE56-6858-414B-9025-9DFE0F60FC25}" type="presParOf" srcId="{E2DC8B1C-6FF3-2544-868F-BD7754009781}" destId="{DB6D1BF5-7A7E-C74B-9624-CFB6038F18EE}" srcOrd="0" destOrd="0" presId="urn:microsoft.com/office/officeart/2005/8/layout/matrix1"/>
    <dgm:cxn modelId="{B8E301B5-3CB2-41E4-BBAF-43B39627C0B3}" type="presParOf" srcId="{DB6D1BF5-7A7E-C74B-9624-CFB6038F18EE}" destId="{2D2FB753-68DC-B444-BE0D-57D1FFEC5AC2}" srcOrd="0" destOrd="0" presId="urn:microsoft.com/office/officeart/2005/8/layout/matrix1"/>
    <dgm:cxn modelId="{8F2335F4-F5C4-4019-AC24-8272D2CE5421}" type="presParOf" srcId="{DB6D1BF5-7A7E-C74B-9624-CFB6038F18EE}" destId="{C27D21BF-2DF6-1B4A-8C97-4A991ECBE9FE}" srcOrd="1" destOrd="0" presId="urn:microsoft.com/office/officeart/2005/8/layout/matrix1"/>
    <dgm:cxn modelId="{CE665D01-A5AD-48E8-97B8-BC582B41728D}" type="presParOf" srcId="{DB6D1BF5-7A7E-C74B-9624-CFB6038F18EE}" destId="{9DE9B380-58B3-2A44-9473-E72A7D5E9B2B}" srcOrd="2" destOrd="0" presId="urn:microsoft.com/office/officeart/2005/8/layout/matrix1"/>
    <dgm:cxn modelId="{80EC7DD0-735E-4C32-A4CA-EA59F3381176}" type="presParOf" srcId="{DB6D1BF5-7A7E-C74B-9624-CFB6038F18EE}" destId="{6A5552A2-3CE5-7949-8658-2DFF2ACBB76E}" srcOrd="3" destOrd="0" presId="urn:microsoft.com/office/officeart/2005/8/layout/matrix1"/>
    <dgm:cxn modelId="{380C4648-385A-46E2-A472-D0DD47AE86F7}" type="presParOf" srcId="{DB6D1BF5-7A7E-C74B-9624-CFB6038F18EE}" destId="{9FF9E309-C28E-AE48-A178-BEF6A5215E5D}" srcOrd="4" destOrd="0" presId="urn:microsoft.com/office/officeart/2005/8/layout/matrix1"/>
    <dgm:cxn modelId="{C2DA1A01-A448-4F9D-87EA-CC71FDB148A1}" type="presParOf" srcId="{DB6D1BF5-7A7E-C74B-9624-CFB6038F18EE}" destId="{00C2678F-018A-5847-8589-7D4EC589AA21}" srcOrd="5" destOrd="0" presId="urn:microsoft.com/office/officeart/2005/8/layout/matrix1"/>
    <dgm:cxn modelId="{C7192B90-5225-457F-84B0-C9A29C5B8800}" type="presParOf" srcId="{DB6D1BF5-7A7E-C74B-9624-CFB6038F18EE}" destId="{50A58FCB-468E-AB4F-9483-5FDBA08CF6D9}" srcOrd="6" destOrd="0" presId="urn:microsoft.com/office/officeart/2005/8/layout/matrix1"/>
    <dgm:cxn modelId="{A816533E-0FFE-4715-BA70-7C993F2D4D9D}" type="presParOf" srcId="{DB6D1BF5-7A7E-C74B-9624-CFB6038F18EE}" destId="{4C053246-D6AD-FD42-B841-F3195FAA1FA1}" srcOrd="7" destOrd="0" presId="urn:microsoft.com/office/officeart/2005/8/layout/matrix1"/>
    <dgm:cxn modelId="{E7FFABE2-0362-4CB4-A0E4-F35290ACE47E}" type="presParOf" srcId="{E2DC8B1C-6FF3-2544-868F-BD7754009781}" destId="{64B9E195-DAB1-3045-832A-686A45E455D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FB753-68DC-B444-BE0D-57D1FFEC5AC2}">
      <dsp:nvSpPr>
        <dsp:cNvPr id="0" name=""/>
        <dsp:cNvSpPr/>
      </dsp:nvSpPr>
      <dsp:spPr>
        <a:xfrm rot="16200000">
          <a:off x="609599" y="-609599"/>
          <a:ext cx="2247900" cy="346709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mpd="sng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1F497D"/>
              </a:solidFill>
            </a:rPr>
            <a:t>Data</a:t>
          </a:r>
          <a:r>
            <a:rPr lang="en-US" sz="2400" kern="1200" dirty="0" smtClean="0">
              <a:solidFill>
                <a:srgbClr val="1F497D"/>
              </a:solidFill>
            </a:rPr>
            <a:t> </a:t>
          </a:r>
          <a:r>
            <a:rPr lang="en-US" sz="2400" kern="1200" dirty="0" smtClean="0"/>
            <a:t>                                    (Raw Data, etc.)</a:t>
          </a:r>
          <a:endParaRPr lang="en-US" sz="2400" kern="1200" dirty="0"/>
        </a:p>
      </dsp:txBody>
      <dsp:txXfrm rot="5400000">
        <a:off x="0" y="0"/>
        <a:ext cx="3467099" cy="1685925"/>
      </dsp:txXfrm>
    </dsp:sp>
    <dsp:sp modelId="{9DE9B380-58B3-2A44-9473-E72A7D5E9B2B}">
      <dsp:nvSpPr>
        <dsp:cNvPr id="0" name=""/>
        <dsp:cNvSpPr/>
      </dsp:nvSpPr>
      <dsp:spPr>
        <a:xfrm>
          <a:off x="3467099" y="0"/>
          <a:ext cx="3467099" cy="22479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1F497D"/>
              </a:solidFill>
            </a:rPr>
            <a:t>Information       </a:t>
          </a:r>
          <a:r>
            <a:rPr lang="en-US" sz="2400" kern="1200" dirty="0" smtClean="0"/>
            <a:t>           (Knowledge from processed Data)</a:t>
          </a:r>
          <a:endParaRPr lang="en-US" sz="2400" kern="1200" dirty="0"/>
        </a:p>
      </dsp:txBody>
      <dsp:txXfrm>
        <a:off x="3467099" y="0"/>
        <a:ext cx="3467099" cy="1685925"/>
      </dsp:txXfrm>
    </dsp:sp>
    <dsp:sp modelId="{9FF9E309-C28E-AE48-A178-BEF6A5215E5D}">
      <dsp:nvSpPr>
        <dsp:cNvPr id="0" name=""/>
        <dsp:cNvSpPr/>
      </dsp:nvSpPr>
      <dsp:spPr>
        <a:xfrm rot="10800000">
          <a:off x="0" y="2247900"/>
          <a:ext cx="3467099" cy="22479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1F497D"/>
              </a:solidFill>
            </a:rPr>
            <a:t>Information Systems   </a:t>
          </a:r>
          <a:r>
            <a:rPr lang="en-US" sz="2400" kern="1200" dirty="0" smtClean="0"/>
            <a:t>(Collection, Storage, and Sharing)</a:t>
          </a:r>
          <a:endParaRPr lang="en-US" sz="2400" kern="1200" dirty="0"/>
        </a:p>
      </dsp:txBody>
      <dsp:txXfrm rot="10800000">
        <a:off x="0" y="2809875"/>
        <a:ext cx="3467099" cy="1685925"/>
      </dsp:txXfrm>
    </dsp:sp>
    <dsp:sp modelId="{50A58FCB-468E-AB4F-9483-5FDBA08CF6D9}">
      <dsp:nvSpPr>
        <dsp:cNvPr id="0" name=""/>
        <dsp:cNvSpPr/>
      </dsp:nvSpPr>
      <dsp:spPr>
        <a:xfrm rot="5400000">
          <a:off x="4076699" y="1638300"/>
          <a:ext cx="2247900" cy="346709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1F497D"/>
              </a:solidFill>
            </a:rPr>
            <a:t>Enterprise Information Management                </a:t>
          </a:r>
          <a:r>
            <a:rPr lang="en-US" sz="2400" kern="1200" dirty="0" smtClean="0"/>
            <a:t>(Common Data Source for NAS Domains)</a:t>
          </a:r>
          <a:endParaRPr lang="en-US" sz="2400" kern="1200" dirty="0"/>
        </a:p>
      </dsp:txBody>
      <dsp:txXfrm rot="-5400000">
        <a:off x="3467099" y="2809874"/>
        <a:ext cx="3467099" cy="1685925"/>
      </dsp:txXfrm>
    </dsp:sp>
    <dsp:sp modelId="{64B9E195-DAB1-3045-832A-686A45E455D7}">
      <dsp:nvSpPr>
        <dsp:cNvPr id="0" name=""/>
        <dsp:cNvSpPr/>
      </dsp:nvSpPr>
      <dsp:spPr>
        <a:xfrm>
          <a:off x="2204080" y="1573530"/>
          <a:ext cx="2526038" cy="134874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2"/>
              </a:solidFill>
            </a:rPr>
            <a:t>NextGen</a:t>
          </a:r>
          <a:r>
            <a:rPr lang="en-US" sz="2400" b="1" kern="1200" dirty="0" smtClean="0">
              <a:solidFill>
                <a:schemeClr val="tx2"/>
              </a:solidFill>
            </a:rPr>
            <a:t> Information Management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2269920" y="1639370"/>
        <a:ext cx="2394358" cy="1217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6EDE6-2442-4369-8415-DAF32E4853D3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7D209-FCAB-4305-8335-4F24E396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2ED72-BDBA-4FB4-88E4-7A781E0FBD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6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C571-97BB-4E24-95B3-76C075F33B1F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AE4-E586-42BA-AAD3-E3DBCD448246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F505-313A-44F5-97B4-EC238ECA559B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7054-977F-4A7D-AB1C-9B5112BBA0F8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8002-A115-4BED-82F8-F3212E46ACC4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C4D0-C195-42D9-B326-0A759E28293A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04A6-556E-405A-9C98-7197BA4F7E22}" type="datetime1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D85-772D-427C-9660-721D2B55BB2E}" type="datetime1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2545-90C2-408C-A6CD-AA42C63404F6}" type="datetime1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A9A-FA07-47D0-9DF7-9E35B6F53283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4271-FA3A-4B65-86FB-A768857780F3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A9042-3085-4C7C-85FF-544F901418BC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hyperlink" Target="http://www.vecteezy.com/vf/482-World-Map-Vector-Graphi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amela.Whitley@faa.gov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a.gov/NextG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5F2B5"/>
                </a:solidFill>
              </a:rPr>
              <a:t>Status in Support of Information Management - NextGen</a:t>
            </a:r>
            <a:endParaRPr lang="en-US" sz="4000" dirty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Pamela Whitley, FAA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26,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-8467"/>
            <a:ext cx="9144002" cy="6866467"/>
          </a:xfrm>
          <a:prstGeom prst="rect">
            <a:avLst/>
          </a:prstGeom>
        </p:spPr>
      </p:pic>
      <p:sp>
        <p:nvSpPr>
          <p:cNvPr id="6" name="Text Box 34"/>
          <p:cNvSpPr txBox="1">
            <a:spLocks noChangeArrowheads="1"/>
          </p:cNvSpPr>
          <p:nvPr/>
        </p:nvSpPr>
        <p:spPr bwMode="white">
          <a:xfrm>
            <a:off x="901402" y="558715"/>
            <a:ext cx="271219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0504D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1D2F68"/>
                </a:solidFill>
                <a:latin typeface="Arial" charset="0"/>
                <a:cs typeface="Arial" charset="0"/>
              </a:rPr>
              <a:t>Legacy System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white">
          <a:xfrm>
            <a:off x="5109851" y="560303"/>
            <a:ext cx="221932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0504D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1D2F68"/>
                </a:solidFill>
                <a:latin typeface="Arial" charset="0"/>
                <a:cs typeface="Arial" charset="0"/>
              </a:rPr>
              <a:t>NextGen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white">
          <a:xfrm>
            <a:off x="2863" y="939121"/>
            <a:ext cx="3698875" cy="185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Radar</a:t>
            </a:r>
          </a:p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Inefficient Routes</a:t>
            </a:r>
          </a:p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Voice Communications</a:t>
            </a:r>
          </a:p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Disparate Information </a:t>
            </a:r>
          </a:p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Fragmented  Weather Forecasting</a:t>
            </a:r>
          </a:p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Weather Restricted Visibility</a:t>
            </a:r>
          </a:p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Forensic Safety Systems</a:t>
            </a:r>
          </a:p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Nationwide Focus</a:t>
            </a: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white">
          <a:xfrm>
            <a:off x="5082863" y="939121"/>
            <a:ext cx="3560763" cy="185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Satellite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Performance Based Navigation (fuel savings)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Voice &amp; Digital Communications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Automated Decision Support Tools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Integrated Weather Information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Improved Access in Low Visibility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Prognostic Safety Systems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Focus on Congested Metroplexes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1491198" y="901615"/>
            <a:ext cx="212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5159063" y="901615"/>
            <a:ext cx="212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024001" y="1048703"/>
            <a:ext cx="762000" cy="13854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4024001" y="1265665"/>
            <a:ext cx="762000" cy="13854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024001" y="1482628"/>
            <a:ext cx="762000" cy="13854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4024001" y="1702765"/>
            <a:ext cx="762000" cy="13854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4024001" y="1926078"/>
            <a:ext cx="762000" cy="13854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024001" y="2138807"/>
            <a:ext cx="762000" cy="13854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022413" y="2358945"/>
            <a:ext cx="762000" cy="13854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4022413" y="2573792"/>
            <a:ext cx="762000" cy="13854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6" y="69935"/>
            <a:ext cx="1828800" cy="40376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52188" y="29"/>
            <a:ext cx="5639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1D2F68"/>
                </a:solidFill>
                <a:ea typeface="ＭＳ Ｐゴシック" pitchFamily="34" charset="-128"/>
                <a:cs typeface="Arial" charset="0"/>
              </a:rPr>
              <a:t>Delivering NextGen Improvements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22930" y="6492875"/>
            <a:ext cx="304799" cy="365125"/>
          </a:xfrm>
        </p:spPr>
        <p:txBody>
          <a:bodyPr/>
          <a:lstStyle/>
          <a:p>
            <a:fld id="{30593AC8-C928-4384-ADC3-85EBF3B358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05" y="76200"/>
            <a:ext cx="7094576" cy="725653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2"/>
                </a:solidFill>
              </a:rPr>
              <a:t>Information Standards </a:t>
            </a:r>
            <a:r>
              <a:rPr lang="en-US" sz="3000" b="1" dirty="0" smtClean="0">
                <a:solidFill>
                  <a:schemeClr val="tx2"/>
                </a:solidFill>
              </a:rPr>
              <a:t>&amp; Interoperability</a:t>
            </a:r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4272" y="728975"/>
            <a:ext cx="897941" cy="9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27107" y="1908122"/>
            <a:ext cx="272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Uses Information exchange service to request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2298" y="722331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SWIM-enabled application used to request information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524" y="1183996"/>
            <a:ext cx="1457451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Copperplate Gothic Bold" pitchFamily="34" charset="0"/>
              </a:rPr>
              <a:t>SWIM Enabled Applications</a:t>
            </a:r>
            <a:endParaRPr lang="en-US" sz="800" dirty="0">
              <a:solidFill>
                <a:prstClr val="black"/>
              </a:solidFill>
              <a:latin typeface="Copperplate Gothic Bol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4893" y="1474593"/>
            <a:ext cx="638629" cy="838200"/>
            <a:chOff x="533400" y="2109826"/>
            <a:chExt cx="638629" cy="838200"/>
          </a:xfrm>
        </p:grpSpPr>
        <p:sp>
          <p:nvSpPr>
            <p:cNvPr id="16" name="Up-Down Arrow 15"/>
            <p:cNvSpPr/>
            <p:nvPr/>
          </p:nvSpPr>
          <p:spPr>
            <a:xfrm>
              <a:off x="718602" y="2548883"/>
              <a:ext cx="253855" cy="399143"/>
            </a:xfrm>
            <a:prstGeom prst="up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33400" y="2148908"/>
              <a:ext cx="638629" cy="6386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25400" prstMaterial="clear">
              <a:bevelT w="260350" h="50800" prst="softRound"/>
              <a:bevelB prst="softRound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726319" y="2109826"/>
              <a:ext cx="253855" cy="399143"/>
            </a:xfrm>
            <a:prstGeom prst="up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" name="Picture 8" descr="http://www.fixm.aero/sites/all/themes/fixm/images/980x116xfixmstaticbanner.png.pagespeed.ic.o4jcaTpAT_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3"/>
          <a:stretch/>
        </p:blipFill>
        <p:spPr bwMode="auto">
          <a:xfrm>
            <a:off x="406226" y="2790361"/>
            <a:ext cx="1333499" cy="40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27107" y="2736969"/>
            <a:ext cx="272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Uses exchange model for content and format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435555" y="3745077"/>
            <a:ext cx="1171575" cy="515325"/>
          </a:xfrm>
          <a:prstGeom prst="cloud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solidFill>
                  <a:schemeClr val="tx1"/>
                </a:solidFill>
                <a:ea typeface="Times New Roman"/>
                <a:cs typeface="Times New Roman"/>
              </a:rPr>
              <a:t> </a:t>
            </a:r>
            <a:endParaRPr lang="en-US" sz="110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7107" y="3568004"/>
            <a:ext cx="322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SWIM core services provide security, messaging, addressing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 descr="Free World Map Black White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2" y="4545729"/>
            <a:ext cx="8610599" cy="159012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perspectiveRelaxed">
              <a:rot lat="18600000" lon="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6" name="Oval 25"/>
          <p:cNvSpPr/>
          <p:nvPr/>
        </p:nvSpPr>
        <p:spPr>
          <a:xfrm>
            <a:off x="750670" y="4672846"/>
            <a:ext cx="473154" cy="47240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600000" lon="19067999" rev="3108000"/>
            </a:camera>
            <a:lightRig rig="threePt" dir="t">
              <a:rot lat="0" lon="0" rev="0"/>
            </a:lightRig>
          </a:scene3d>
          <a:sp3d extrusionH="25400" prstMaterial="clear">
            <a:bevelT w="260350" h="50800" prst="softRound"/>
            <a:bevelB prst="softRound"/>
            <a:extrusionClr>
              <a:schemeClr val="accent1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23032" y="4825246"/>
            <a:ext cx="473154" cy="472407"/>
          </a:xfrm>
          <a:prstGeom prst="ellipse">
            <a:avLst/>
          </a:prstGeom>
          <a:solidFill>
            <a:srgbClr val="318BF9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600000" lon="19067999" rev="3108000"/>
            </a:camera>
            <a:lightRig rig="threePt" dir="t">
              <a:rot lat="0" lon="0" rev="0"/>
            </a:lightRig>
          </a:scene3d>
          <a:sp3d extrusionH="25400" prstMaterial="clear">
            <a:bevelT w="260350" h="50800" prst="softRound"/>
            <a:bevelB prst="softRound"/>
            <a:extrusionClr>
              <a:schemeClr val="accent1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11498" y="4825245"/>
            <a:ext cx="473154" cy="472407"/>
          </a:xfrm>
          <a:prstGeom prst="ellipse">
            <a:avLst/>
          </a:prstGeom>
          <a:solidFill>
            <a:srgbClr val="318BF9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600000" lon="19067999" rev="3108000"/>
            </a:camera>
            <a:lightRig rig="threePt" dir="t">
              <a:rot lat="0" lon="0" rev="0"/>
            </a:lightRig>
          </a:scene3d>
          <a:sp3d extrusionH="25400" prstMaterial="clear">
            <a:bevelT w="260350" h="50800" prst="softRound"/>
            <a:bevelB prst="softRound"/>
            <a:extrusionClr>
              <a:schemeClr val="accent1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49898" y="5099547"/>
            <a:ext cx="473154" cy="472407"/>
          </a:xfrm>
          <a:prstGeom prst="ellipse">
            <a:avLst/>
          </a:prstGeom>
          <a:solidFill>
            <a:srgbClr val="318BF9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600000" lon="19067999" rev="3108000"/>
            </a:camera>
            <a:lightRig rig="threePt" dir="t">
              <a:rot lat="0" lon="0" rev="0"/>
            </a:lightRig>
          </a:scene3d>
          <a:sp3d extrusionH="25400" prstMaterial="clear">
            <a:bevelT w="260350" h="50800" prst="softRound"/>
            <a:bevelB prst="softRound"/>
            <a:extrusionClr>
              <a:schemeClr val="accent1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16698" y="5353490"/>
            <a:ext cx="473154" cy="472407"/>
          </a:xfrm>
          <a:prstGeom prst="ellipse">
            <a:avLst/>
          </a:prstGeom>
          <a:solidFill>
            <a:srgbClr val="318BF9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600000" lon="19067999" rev="3108000"/>
            </a:camera>
            <a:lightRig rig="threePt" dir="t">
              <a:rot lat="0" lon="0" rev="0"/>
            </a:lightRig>
          </a:scene3d>
          <a:sp3d extrusionH="25400" prstMaterial="clear">
            <a:bevelT w="260350" h="50800" prst="softRound"/>
            <a:bevelB prst="softRound"/>
            <a:extrusionClr>
              <a:schemeClr val="accent1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23824" y="5061448"/>
            <a:ext cx="999208" cy="83511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771356" y="5145253"/>
            <a:ext cx="1740142" cy="12406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84652" y="5157659"/>
            <a:ext cx="1965246" cy="220936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0" idx="2"/>
          </p:cNvCxnSpPr>
          <p:nvPr/>
        </p:nvCxnSpPr>
        <p:spPr>
          <a:xfrm>
            <a:off x="7423052" y="5449876"/>
            <a:ext cx="593646" cy="13981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58040" y="4399056"/>
            <a:ext cx="578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Encoded and transmitted over global IT network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33" name="Down Arrow 5132"/>
          <p:cNvSpPr/>
          <p:nvPr/>
        </p:nvSpPr>
        <p:spPr>
          <a:xfrm>
            <a:off x="915807" y="4303543"/>
            <a:ext cx="266018" cy="45851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Down Arrow 51"/>
          <p:cNvSpPr/>
          <p:nvPr/>
        </p:nvSpPr>
        <p:spPr>
          <a:xfrm flipV="1">
            <a:off x="8106095" y="4495616"/>
            <a:ext cx="266018" cy="9582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Cloud 52"/>
          <p:cNvSpPr/>
          <p:nvPr/>
        </p:nvSpPr>
        <p:spPr>
          <a:xfrm>
            <a:off x="7638109" y="3862110"/>
            <a:ext cx="1171575" cy="515325"/>
          </a:xfrm>
          <a:prstGeom prst="cloud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solidFill>
                  <a:prstClr val="white"/>
                </a:solidFill>
                <a:ea typeface="Times New Roman"/>
                <a:cs typeface="Times New Roman"/>
              </a:rPr>
              <a:t> </a:t>
            </a:r>
            <a:endParaRPr lang="en-US" sz="110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54" name="Picture 8" descr="http://www.fixm.aero/sites/all/themes/fixm/images/980x116xfixmstaticbanner.png.pagespeed.ic.o4jcaTpAT_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3"/>
          <a:stretch/>
        </p:blipFill>
        <p:spPr bwMode="auto">
          <a:xfrm>
            <a:off x="7557146" y="2858533"/>
            <a:ext cx="1333499" cy="40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7904580" y="1525336"/>
            <a:ext cx="638629" cy="838200"/>
            <a:chOff x="533400" y="2109826"/>
            <a:chExt cx="638629" cy="838200"/>
          </a:xfrm>
        </p:grpSpPr>
        <p:sp>
          <p:nvSpPr>
            <p:cNvPr id="56" name="Up-Down Arrow 55"/>
            <p:cNvSpPr/>
            <p:nvPr/>
          </p:nvSpPr>
          <p:spPr>
            <a:xfrm>
              <a:off x="718602" y="2548883"/>
              <a:ext cx="253855" cy="399143"/>
            </a:xfrm>
            <a:prstGeom prst="up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33400" y="2148908"/>
              <a:ext cx="638629" cy="6386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25400" prstMaterial="clear">
              <a:bevelT w="260350" h="50800" prst="softRound"/>
              <a:bevelB prst="softRound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Up-Down Arrow 57"/>
            <p:cNvSpPr/>
            <p:nvPr/>
          </p:nvSpPr>
          <p:spPr>
            <a:xfrm>
              <a:off x="726319" y="2109826"/>
              <a:ext cx="253855" cy="399143"/>
            </a:xfrm>
            <a:prstGeom prst="up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455238" y="1334394"/>
            <a:ext cx="1457451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Copperplate Gothic Bold" pitchFamily="34" charset="0"/>
              </a:rPr>
              <a:t>SWIM Enabled Applications</a:t>
            </a:r>
            <a:endParaRPr lang="en-US" sz="800" dirty="0">
              <a:solidFill>
                <a:prstClr val="black"/>
              </a:solidFill>
              <a:latin typeface="Copperplate Gothic Bold" pitchFamily="34" charset="0"/>
            </a:endParaRPr>
          </a:p>
        </p:txBody>
      </p:sp>
      <p:sp>
        <p:nvSpPr>
          <p:cNvPr id="5134" name="Left-Right Arrow 5133"/>
          <p:cNvSpPr/>
          <p:nvPr/>
        </p:nvSpPr>
        <p:spPr>
          <a:xfrm>
            <a:off x="5273498" y="2706853"/>
            <a:ext cx="1570666" cy="624409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297820" y="1908122"/>
            <a:ext cx="1570666" cy="624409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Left-Right Arrow 62"/>
          <p:cNvSpPr/>
          <p:nvPr/>
        </p:nvSpPr>
        <p:spPr>
          <a:xfrm>
            <a:off x="5273498" y="3589926"/>
            <a:ext cx="1570666" cy="624409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4851085" y="2933541"/>
            <a:ext cx="246413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138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opperplate Gothic Bold" pitchFamily="34" charset="0"/>
              </a:rPr>
              <a:t>Common Standards</a:t>
            </a:r>
            <a:endParaRPr lang="en-US" sz="2000" dirty="0">
              <a:solidFill>
                <a:prstClr val="black"/>
              </a:solidFill>
              <a:latin typeface="Copperplate Gothic Bold" pitchFamily="34" charset="0"/>
            </a:endParaRPr>
          </a:p>
        </p:txBody>
      </p:sp>
      <p:pic>
        <p:nvPicPr>
          <p:cNvPr id="40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5111" y="719042"/>
            <a:ext cx="897941" cy="9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94056" y="6474807"/>
            <a:ext cx="473154" cy="3651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fld id="{1F32AACD-5EC8-4DC4-9CAD-979D0A4CC4C6}" type="slidenum">
              <a:rPr lang="en-US" sz="16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1" y="2363137"/>
            <a:ext cx="1293196" cy="3813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91" y="2400594"/>
            <a:ext cx="1293196" cy="381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4" y="3248012"/>
            <a:ext cx="1450407" cy="3747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52" y="3369160"/>
            <a:ext cx="1541539" cy="37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3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5715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NextGen Information Management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i="1" dirty="0">
                <a:solidFill>
                  <a:schemeClr val="tx2"/>
                </a:solidFill>
              </a:rPr>
              <a:t>The transition to the Digital National Airspace System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0417447"/>
              </p:ext>
            </p:extLst>
          </p:nvPr>
        </p:nvGraphicFramePr>
        <p:xfrm>
          <a:off x="1219200" y="1371600"/>
          <a:ext cx="693419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Contact Information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5</a:t>
            </a:r>
            <a:endParaRPr lang="en-US" sz="2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842117"/>
            <a:ext cx="7162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Pamela Whitley, FAA</a:t>
            </a:r>
          </a:p>
          <a:p>
            <a:pPr algn="ctr"/>
            <a:r>
              <a:rPr lang="en-US" sz="2800" dirty="0" smtClean="0"/>
              <a:t>Deputy Assistant Administrator for NextGen</a:t>
            </a:r>
          </a:p>
          <a:p>
            <a:pPr algn="ctr"/>
            <a:r>
              <a:rPr lang="en-US" sz="2800" dirty="0" smtClean="0">
                <a:hlinkClick r:id="rId3"/>
              </a:rPr>
              <a:t>Pamela.Whitley@faa.gov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/>
              <a:t>More Information:</a:t>
            </a:r>
          </a:p>
          <a:p>
            <a:pPr algn="ctr"/>
            <a:r>
              <a:rPr lang="en-US" sz="2800" dirty="0" smtClean="0">
                <a:hlinkClick r:id="rId4"/>
              </a:rPr>
              <a:t>www.faa.gov/NextGen</a:t>
            </a:r>
            <a:endParaRPr lang="en-US" sz="2800" dirty="0" smtClean="0"/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182</Words>
  <Application>Microsoft Office PowerPoint</Application>
  <PresentationFormat>On-screen Show (4:3)</PresentationFormat>
  <Paragraphs>57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Information Standards &amp; Interoperability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15</cp:revision>
  <dcterms:created xsi:type="dcterms:W3CDTF">2012-06-25T19:22:03Z</dcterms:created>
  <dcterms:modified xsi:type="dcterms:W3CDTF">2014-08-26T11:38:20Z</dcterms:modified>
</cp:coreProperties>
</file>