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5" r:id="rId2"/>
    <p:sldId id="259" r:id="rId3"/>
    <p:sldId id="261" r:id="rId4"/>
    <p:sldId id="305" r:id="rId5"/>
    <p:sldId id="323" r:id="rId6"/>
    <p:sldId id="310" r:id="rId7"/>
    <p:sldId id="308" r:id="rId8"/>
    <p:sldId id="311" r:id="rId9"/>
    <p:sldId id="312" r:id="rId10"/>
    <p:sldId id="313" r:id="rId11"/>
    <p:sldId id="314" r:id="rId12"/>
    <p:sldId id="331" r:id="rId13"/>
    <p:sldId id="306" r:id="rId14"/>
    <p:sldId id="307" r:id="rId15"/>
    <p:sldId id="324" r:id="rId16"/>
    <p:sldId id="304" r:id="rId17"/>
    <p:sldId id="346" r:id="rId18"/>
    <p:sldId id="258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6870"/>
    <a:srgbClr val="279DD9"/>
    <a:srgbClr val="006EB7"/>
    <a:srgbClr val="A2CFEF"/>
    <a:srgbClr val="8C9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07" autoAdjust="0"/>
    <p:restoredTop sz="71444" autoAdjust="0"/>
  </p:normalViewPr>
  <p:slideViewPr>
    <p:cSldViewPr>
      <p:cViewPr>
        <p:scale>
          <a:sx n="100" d="100"/>
          <a:sy n="100" d="100"/>
        </p:scale>
        <p:origin x="-186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0C0AF2-F1A0-404F-A550-39AB38A67F30}" type="datetimeFigureOut">
              <a:rPr lang="en-GB" smtClean="0"/>
              <a:t>26/08/2014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0CCD23-9EC1-4149-9590-FAD277CCAE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422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896DAA-1568-41AD-AFF2-297EF6D0F542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5C989B-9071-4BAD-9A27-513F14EAE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4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9E6CF-5FFD-4304-A075-47BEB5B72E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86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1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9E6CF-5FFD-4304-A075-47BEB5B72E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62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9E6CF-5FFD-4304-A075-47BEB5B72E3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86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9E6CF-5FFD-4304-A075-47BEB5B72E3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86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9E6CF-5FFD-4304-A075-47BEB5B72E3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8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9E6CF-5FFD-4304-A075-47BEB5B72E3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86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C989B-9071-4BAD-9A27-513F14EAE4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73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C989B-9071-4BAD-9A27-513F14EAE4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54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6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331200"/>
          </a:xfrm>
        </p:spPr>
        <p:txBody>
          <a:bodyPr/>
          <a:lstStyle/>
          <a:p>
            <a:r>
              <a:rPr lang="en-US" smtClean="0"/>
              <a:t>26 August 2014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31200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31200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25658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256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August 2014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271"/>
            <a:ext cx="9144000" cy="581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August 2014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August 2014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August 2014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6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413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83901"/>
            <a:ext cx="4040188" cy="3425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4413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83901"/>
            <a:ext cx="4041775" cy="3425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August 2014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August 2014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45961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794"/>
            <a:ext cx="3008313" cy="34340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August 2014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1053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270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77272"/>
            <a:ext cx="5486400" cy="432048"/>
          </a:xfrm>
        </p:spPr>
        <p:txBody>
          <a:bodyPr/>
          <a:lstStyle>
            <a:lvl1pPr marL="0" indent="0">
              <a:buNone/>
              <a:defRPr sz="1400">
                <a:solidFill>
                  <a:srgbClr val="279DD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August 2014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4864"/>
            <a:ext cx="8229600" cy="39212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August 2014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" y="0"/>
            <a:ext cx="9121808" cy="97869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26 August 2014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2"/>
          <a:stretch/>
        </p:blipFill>
        <p:spPr>
          <a:xfrm>
            <a:off x="9" y="-1"/>
            <a:ext cx="9143981" cy="8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6EB7"/>
          </a:solidFill>
          <a:latin typeface="+mj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+mj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+mj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+mj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eg"/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7.png"/><Relationship Id="rId9" Type="http://schemas.openxmlformats.org/officeDocument/2006/relationships/image" Target="../media/image44.jpeg"/><Relationship Id="rId1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o.int/safety/pages/regional-targets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hyperlink" Target="http://www.icao.int/meetings/mpl/" TargetMode="External"/><Relationship Id="rId18" Type="http://schemas.openxmlformats.org/officeDocument/2006/relationships/image" Target="../media/image17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www.icao.int/meetings/advancedATM/" TargetMode="External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304256"/>
          </a:xfrm>
        </p:spPr>
        <p:txBody>
          <a:bodyPr/>
          <a:lstStyle/>
          <a:p>
            <a:r>
              <a:rPr lang="en-CA" dirty="0" smtClean="0"/>
              <a:t>Information Management</a:t>
            </a:r>
            <a:br>
              <a:rPr lang="en-CA" dirty="0" smtClean="0"/>
            </a:br>
            <a:r>
              <a:rPr lang="en-CA" sz="1400" dirty="0" smtClean="0"/>
              <a:t/>
            </a:r>
            <a:br>
              <a:rPr lang="en-CA" sz="1400" dirty="0" smtClean="0"/>
            </a:br>
            <a:r>
              <a:rPr lang="en-CA" sz="32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The ICAO Perspective</a:t>
            </a:r>
            <a:endParaRPr lang="en-CA" sz="3200" i="1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20552"/>
          </a:xfrm>
        </p:spPr>
        <p:txBody>
          <a:bodyPr>
            <a:normAutofit/>
          </a:bodyPr>
          <a:lstStyle/>
          <a:p>
            <a:r>
              <a:rPr lang="en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Richard Macfarlane</a:t>
            </a:r>
          </a:p>
          <a:p>
            <a:r>
              <a:rPr lang="en-CA" sz="2000" dirty="0" smtClean="0"/>
              <a:t>Deputy Director, Air Navigation Capacity and Efficiency</a:t>
            </a:r>
          </a:p>
          <a:p>
            <a:r>
              <a:rPr lang="en-CA" sz="2000" dirty="0" smtClean="0"/>
              <a:t>Air Navigation Bureau, ICAO</a:t>
            </a:r>
            <a:endParaRPr lang="en-CA" sz="2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11560" y="5949280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5A6870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i="1" dirty="0" smtClean="0"/>
              <a:t>Air Transportation Information Exchange Conference (ATIEC), Maryland, USA</a:t>
            </a:r>
          </a:p>
          <a:p>
            <a:r>
              <a:rPr lang="en-CA" sz="1600" i="1" dirty="0" smtClean="0"/>
              <a:t>26 August 2014</a:t>
            </a:r>
            <a:endParaRPr lang="en-CA" sz="1600" i="1" dirty="0"/>
          </a:p>
        </p:txBody>
      </p:sp>
    </p:spTree>
    <p:extLst>
      <p:ext uri="{BB962C8B-B14F-4D97-AF65-F5344CB8AC3E}">
        <p14:creationId xmlns:p14="http://schemas.microsoft.com/office/powerpoint/2010/main" val="147244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0" y="6463792"/>
            <a:ext cx="9144000" cy="394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5" name="TextBox 2064"/>
          <p:cNvSpPr txBox="1"/>
          <p:nvPr/>
        </p:nvSpPr>
        <p:spPr>
          <a:xfrm>
            <a:off x="2227666" y="5157192"/>
            <a:ext cx="1624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6EB7"/>
                </a:solidFill>
              </a:rPr>
              <a:t>SARPS &amp; PANS PACKAGES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27666" y="5157192"/>
            <a:ext cx="1624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6EB7"/>
                </a:solidFill>
              </a:rPr>
              <a:t>WORK PACKAGES</a:t>
            </a:r>
          </a:p>
          <a:p>
            <a:pPr algn="ctr"/>
            <a:r>
              <a:rPr lang="en-US" sz="1400" b="1" dirty="0" smtClean="0">
                <a:solidFill>
                  <a:srgbClr val="8CC63F"/>
                </a:solidFill>
              </a:rPr>
              <a:t>&amp; SCHEDULES</a:t>
            </a:r>
            <a:endParaRPr lang="en-US" sz="1400" b="1" dirty="0">
              <a:solidFill>
                <a:srgbClr val="8CC63F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581588" y="4282331"/>
            <a:ext cx="6094868" cy="901283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Document 39"/>
          <p:cNvSpPr/>
          <p:nvPr/>
        </p:nvSpPr>
        <p:spPr>
          <a:xfrm>
            <a:off x="1095996" y="4995188"/>
            <a:ext cx="720080" cy="631590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solidFill>
                <a:srgbClr val="5A6870"/>
              </a:solidFill>
            </a:endParaRPr>
          </a:p>
          <a:p>
            <a:pPr algn="ctr"/>
            <a:r>
              <a:rPr lang="en-US" sz="1100" b="1" dirty="0" err="1" smtClean="0">
                <a:solidFill>
                  <a:srgbClr val="5A6870"/>
                </a:solidFill>
              </a:rPr>
              <a:t>Deliv</a:t>
            </a:r>
            <a:r>
              <a:rPr lang="en-US" sz="1100" b="1" dirty="0" smtClean="0">
                <a:solidFill>
                  <a:srgbClr val="5A6870"/>
                </a:solidFill>
              </a:rPr>
              <a:t>. &amp; Dates</a:t>
            </a:r>
            <a:endParaRPr lang="en-US" sz="1100" b="1" dirty="0">
              <a:solidFill>
                <a:srgbClr val="5A6870"/>
              </a:solidFill>
            </a:endParaRPr>
          </a:p>
        </p:txBody>
      </p:sp>
      <p:sp>
        <p:nvSpPr>
          <p:cNvPr id="2049" name="Right Arrow 2048"/>
          <p:cNvSpPr/>
          <p:nvPr/>
        </p:nvSpPr>
        <p:spPr>
          <a:xfrm>
            <a:off x="107504" y="2574110"/>
            <a:ext cx="9001000" cy="638866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1B4177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1567121" cy="147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21" y="1988840"/>
            <a:ext cx="1821868" cy="14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56" name="Group 2055"/>
          <p:cNvGrpSpPr/>
          <p:nvPr/>
        </p:nvGrpSpPr>
        <p:grpSpPr>
          <a:xfrm>
            <a:off x="899592" y="4293096"/>
            <a:ext cx="1112889" cy="851395"/>
            <a:chOff x="3169751" y="4677014"/>
            <a:chExt cx="1112889" cy="851395"/>
          </a:xfrm>
        </p:grpSpPr>
        <p:sp>
          <p:nvSpPr>
            <p:cNvPr id="2055" name="Flowchart: Document 2054"/>
            <p:cNvSpPr/>
            <p:nvPr/>
          </p:nvSpPr>
          <p:spPr>
            <a:xfrm>
              <a:off x="3366102" y="5091074"/>
              <a:ext cx="720080" cy="437335"/>
            </a:xfrm>
            <a:prstGeom prst="flowChartDocumen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1100" b="1" dirty="0" smtClean="0">
                  <a:solidFill>
                    <a:srgbClr val="5A6870"/>
                  </a:solidFill>
                </a:rPr>
                <a:t>TORs</a:t>
              </a:r>
              <a:endParaRPr lang="en-US" sz="1400" b="1" dirty="0">
                <a:solidFill>
                  <a:srgbClr val="5A6870"/>
                </a:solidFill>
              </a:endParaRPr>
            </a:p>
          </p:txBody>
        </p:sp>
        <p:sp>
          <p:nvSpPr>
            <p:cNvPr id="2054" name="Flowchart: Predefined Process 2053"/>
            <p:cNvSpPr/>
            <p:nvPr/>
          </p:nvSpPr>
          <p:spPr>
            <a:xfrm>
              <a:off x="3169751" y="4677014"/>
              <a:ext cx="1112889" cy="480178"/>
            </a:xfrm>
            <a:prstGeom prst="flowChartPredefined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5A6870"/>
                  </a:solidFill>
                </a:rPr>
                <a:t>ANC Panels</a:t>
              </a:r>
              <a:endParaRPr lang="en-US" sz="1400" b="1" dirty="0">
                <a:solidFill>
                  <a:srgbClr val="5A6870"/>
                </a:solidFill>
              </a:endParaRPr>
            </a:p>
          </p:txBody>
        </p:sp>
      </p:grpSp>
      <p:sp>
        <p:nvSpPr>
          <p:cNvPr id="2064" name="Cube 2063"/>
          <p:cNvSpPr/>
          <p:nvPr/>
        </p:nvSpPr>
        <p:spPr>
          <a:xfrm flipH="1">
            <a:off x="2660553" y="4437112"/>
            <a:ext cx="621451" cy="621451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Up Arrow 303"/>
          <p:cNvSpPr/>
          <p:nvPr/>
        </p:nvSpPr>
        <p:spPr>
          <a:xfrm rot="16200000" flipH="1">
            <a:off x="2120669" y="4656195"/>
            <a:ext cx="288032" cy="42593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012481" y="1916832"/>
            <a:ext cx="1872208" cy="2094244"/>
          </a:xfrm>
          <a:prstGeom prst="roundRect">
            <a:avLst>
              <a:gd name="adj" fmla="val 4648"/>
            </a:avLst>
          </a:prstGeom>
          <a:noFill/>
          <a:ln>
            <a:solidFill>
              <a:srgbClr val="5A687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b="1" i="1" dirty="0" smtClean="0">
                <a:solidFill>
                  <a:srgbClr val="8CC63F"/>
                </a:solidFill>
              </a:rPr>
              <a:t>PRIORITIZED</a:t>
            </a:r>
            <a:r>
              <a:rPr lang="en-US" sz="1400" b="1" dirty="0" smtClean="0">
                <a:solidFill>
                  <a:srgbClr val="8CC63F"/>
                </a:solidFill>
              </a:rPr>
              <a:t> </a:t>
            </a:r>
            <a:r>
              <a:rPr lang="en-US" sz="1400" b="1" dirty="0" smtClean="0">
                <a:solidFill>
                  <a:srgbClr val="006EB7"/>
                </a:solidFill>
              </a:rPr>
              <a:t>AN WORK PROGRAMME</a:t>
            </a:r>
            <a:endParaRPr lang="en-US" sz="1400" b="1" dirty="0">
              <a:solidFill>
                <a:srgbClr val="006EB7"/>
              </a:solidFill>
            </a:endParaRPr>
          </a:p>
        </p:txBody>
      </p:sp>
      <p:sp>
        <p:nvSpPr>
          <p:cNvPr id="37" name="Cube 36"/>
          <p:cNvSpPr/>
          <p:nvPr/>
        </p:nvSpPr>
        <p:spPr>
          <a:xfrm flipH="1">
            <a:off x="2660553" y="4437112"/>
            <a:ext cx="621451" cy="621451"/>
          </a:xfrm>
          <a:prstGeom prst="cube">
            <a:avLst/>
          </a:prstGeom>
          <a:pattFill prst="horzBrick">
            <a:fgClr>
              <a:srgbClr val="5A6870"/>
            </a:fgClr>
            <a:bgClr>
              <a:schemeClr val="accent1">
                <a:lumMod val="20000"/>
                <a:lumOff val="80000"/>
              </a:schemeClr>
            </a:bgClr>
          </a:pattFill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 rot="10800000">
            <a:off x="2804570" y="4055544"/>
            <a:ext cx="288032" cy="453576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395536" y="5805264"/>
            <a:ext cx="8280920" cy="617580"/>
            <a:chOff x="179512" y="1844824"/>
            <a:chExt cx="8568952" cy="1656184"/>
          </a:xfrm>
        </p:grpSpPr>
        <p:sp>
          <p:nvSpPr>
            <p:cNvPr id="44" name="Rectangle 43"/>
            <p:cNvSpPr/>
            <p:nvPr/>
          </p:nvSpPr>
          <p:spPr>
            <a:xfrm>
              <a:off x="179512" y="1844824"/>
              <a:ext cx="8568952" cy="165618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36220" y="1916832"/>
              <a:ext cx="8458245" cy="1535981"/>
              <a:chOff x="236220" y="1916832"/>
              <a:chExt cx="8458245" cy="1535981"/>
            </a:xfrm>
          </p:grpSpPr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36220" y="1916832"/>
                <a:ext cx="7393305" cy="1535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7" name="Picture 3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4" t="2260" r="2989" b="3009"/>
              <a:stretch/>
            </p:blipFill>
            <p:spPr bwMode="auto">
              <a:xfrm>
                <a:off x="7629525" y="1952625"/>
                <a:ext cx="1064940" cy="1500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48" name="TextBox 47"/>
          <p:cNvSpPr txBox="1"/>
          <p:nvPr/>
        </p:nvSpPr>
        <p:spPr>
          <a:xfrm>
            <a:off x="2051406" y="6463793"/>
            <a:ext cx="5113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5A6870"/>
                </a:solidFill>
              </a:rPr>
              <a:t>AIR NAVIGATION </a:t>
            </a:r>
            <a:r>
              <a:rPr lang="en-US" b="1" i="1" dirty="0" smtClean="0">
                <a:solidFill>
                  <a:srgbClr val="8CC6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</a:t>
            </a:r>
            <a:r>
              <a:rPr lang="en-US" b="1" dirty="0" smtClean="0">
                <a:solidFill>
                  <a:srgbClr val="8CC6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5A6870"/>
                </a:solidFill>
              </a:rPr>
              <a:t>WORK PROGRAMME</a:t>
            </a:r>
            <a:endParaRPr lang="en-US" b="1" dirty="0">
              <a:solidFill>
                <a:srgbClr val="5A6870"/>
              </a:solidFill>
            </a:endParaRPr>
          </a:p>
        </p:txBody>
      </p:sp>
      <p:sp>
        <p:nvSpPr>
          <p:cNvPr id="49" name="Left-Up Arrow 48"/>
          <p:cNvSpPr/>
          <p:nvPr/>
        </p:nvSpPr>
        <p:spPr>
          <a:xfrm rot="5400000" flipH="1" flipV="1">
            <a:off x="3743909" y="5337213"/>
            <a:ext cx="432045" cy="360039"/>
          </a:xfrm>
          <a:prstGeom prst="left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Plus 4"/>
          <p:cNvSpPr/>
          <p:nvPr/>
        </p:nvSpPr>
        <p:spPr>
          <a:xfrm>
            <a:off x="3419872" y="4410491"/>
            <a:ext cx="648072" cy="648072"/>
          </a:xfrm>
          <a:prstGeom prst="mathPlu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50" b="1" dirty="0">
              <a:solidFill>
                <a:srgbClr val="5A687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11960" y="3868005"/>
            <a:ext cx="3240360" cy="1721235"/>
            <a:chOff x="4468785" y="3372637"/>
            <a:chExt cx="2839222" cy="1286290"/>
          </a:xfrm>
        </p:grpSpPr>
        <p:sp>
          <p:nvSpPr>
            <p:cNvPr id="64" name="Rectangle 63"/>
            <p:cNvSpPr/>
            <p:nvPr/>
          </p:nvSpPr>
          <p:spPr>
            <a:xfrm>
              <a:off x="4468785" y="3372637"/>
              <a:ext cx="2839222" cy="1286290"/>
            </a:xfrm>
            <a:prstGeom prst="rect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rIns="36000" rtlCol="0" anchor="b"/>
            <a:lstStyle/>
            <a:p>
              <a:pPr algn="ctr"/>
              <a:endParaRPr lang="en-US" sz="11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endParaRPr lang="en-US" sz="11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468786" y="3372638"/>
              <a:ext cx="2839221" cy="214542"/>
            </a:xfrm>
            <a:prstGeom prst="rect">
              <a:avLst/>
            </a:prstGeom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Implementation Planning</a:t>
              </a: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134417" y="4304733"/>
            <a:ext cx="1373687" cy="1140491"/>
            <a:chOff x="4189115" y="4565847"/>
            <a:chExt cx="1373687" cy="1140491"/>
          </a:xfrm>
        </p:grpSpPr>
        <p:pic>
          <p:nvPicPr>
            <p:cNvPr id="52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728" y="4565847"/>
              <a:ext cx="576425" cy="745135"/>
            </a:xfrm>
            <a:prstGeom prst="rect">
              <a:avLst/>
            </a:prstGeom>
            <a:noFill/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3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1829" y="4633903"/>
              <a:ext cx="572390" cy="743086"/>
            </a:xfrm>
            <a:prstGeom prst="rect">
              <a:avLst/>
            </a:prstGeom>
            <a:noFill/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4189115" y="5444728"/>
              <a:ext cx="13736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rgbClr val="006EB7"/>
                  </a:solidFill>
                </a:rPr>
                <a:t>Guidance Material</a:t>
              </a:r>
              <a:endParaRPr lang="en-US" sz="1050" b="1" dirty="0">
                <a:solidFill>
                  <a:srgbClr val="006EB7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01778" y="4472842"/>
            <a:ext cx="1094119" cy="972382"/>
            <a:chOff x="5513758" y="4733956"/>
            <a:chExt cx="1094119" cy="972382"/>
          </a:xfrm>
        </p:grpSpPr>
        <p:pic>
          <p:nvPicPr>
            <p:cNvPr id="51" name="Picture 2" descr="http://www.yourtrainingprovider.com/Portals/139317/images/mobile-devices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DFDFF"/>
                </a:clrFrom>
                <a:clrTo>
                  <a:srgbClr val="FDFD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513758" y="4733956"/>
              <a:ext cx="1094119" cy="622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>
              <a:off x="5618609" y="5444728"/>
              <a:ext cx="7920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rgbClr val="006EB7"/>
                  </a:solidFill>
                </a:rPr>
                <a:t>Training</a:t>
              </a:r>
              <a:endParaRPr lang="en-US" sz="1050" b="1" dirty="0">
                <a:solidFill>
                  <a:srgbClr val="006EB7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44208" y="4448749"/>
            <a:ext cx="931946" cy="996475"/>
            <a:chOff x="7103888" y="4709863"/>
            <a:chExt cx="931946" cy="996475"/>
          </a:xfrm>
        </p:grpSpPr>
        <p:pic>
          <p:nvPicPr>
            <p:cNvPr id="50" name="Picture 5" descr="C:\_ICAO DRIVE\_SOURCE - IMAGES\Source - Banners\Web - 670x200\LOCI-Banner_670_subpage-RGB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3786" y="4709863"/>
              <a:ext cx="922048" cy="24945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3" descr="B:\ANB - COMS\A38 iKIT\MET - METDIV14\MET6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3888" y="5012753"/>
              <a:ext cx="912294" cy="34419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7163991" y="5444728"/>
              <a:ext cx="7920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rgbClr val="006EB7"/>
                  </a:solidFill>
                </a:rPr>
                <a:t>Symposia</a:t>
              </a:r>
              <a:endParaRPr lang="en-US" sz="1050" b="1" dirty="0">
                <a:solidFill>
                  <a:srgbClr val="006EB7"/>
                </a:solidFill>
              </a:endParaRPr>
            </a:p>
          </p:txBody>
        </p:sp>
      </p:grpSp>
      <p:sp>
        <p:nvSpPr>
          <p:cNvPr id="61" name="Up Arrow 60"/>
          <p:cNvSpPr/>
          <p:nvPr/>
        </p:nvSpPr>
        <p:spPr>
          <a:xfrm>
            <a:off x="4644008" y="5409256"/>
            <a:ext cx="288032" cy="32400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Up Arrow 61"/>
          <p:cNvSpPr/>
          <p:nvPr/>
        </p:nvSpPr>
        <p:spPr>
          <a:xfrm>
            <a:off x="5652120" y="5409256"/>
            <a:ext cx="288032" cy="32400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Up Arrow 62"/>
          <p:cNvSpPr/>
          <p:nvPr/>
        </p:nvSpPr>
        <p:spPr>
          <a:xfrm>
            <a:off x="6732240" y="5409256"/>
            <a:ext cx="288032" cy="32400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668344" y="4208686"/>
            <a:ext cx="1368152" cy="1020514"/>
            <a:chOff x="7894605" y="4466039"/>
            <a:chExt cx="1391473" cy="1037909"/>
          </a:xfrm>
        </p:grpSpPr>
        <p:pic>
          <p:nvPicPr>
            <p:cNvPr id="67" name="Picture 3" descr="C:\Users\mmaurino\AppData\Local\Microsoft\Windows\Temporary Internet Files\Content.Outlook\23PYAOTV\PBN_iKit_prod-shot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3721" y="4466039"/>
              <a:ext cx="740309" cy="821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4" descr="C:\Users\mmaurino\AppData\Local\Microsoft\Windows\Temporary Internet Files\Content.Outlook\23PYAOTV\Block0_iKit_prod-shot.jpg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7621" y="4628612"/>
              <a:ext cx="788457" cy="875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B:\_SOURCE - IMAGES\AOC-IKIT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605" y="4999892"/>
              <a:ext cx="781851" cy="42754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Up Arrow 65"/>
          <p:cNvSpPr/>
          <p:nvPr/>
        </p:nvSpPr>
        <p:spPr>
          <a:xfrm rot="5400000" flipH="1">
            <a:off x="2198795" y="4368163"/>
            <a:ext cx="288032" cy="42593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8041047" y="5221485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srgbClr val="006EB7"/>
                </a:solidFill>
              </a:rPr>
              <a:t>iKIT</a:t>
            </a:r>
            <a:endParaRPr lang="en-US" sz="1050" b="1" dirty="0">
              <a:solidFill>
                <a:srgbClr val="006EB7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August 2014</a:t>
            </a:r>
            <a:endParaRPr lang="en-CA"/>
          </a:p>
        </p:txBody>
      </p:sp>
      <p:sp>
        <p:nvSpPr>
          <p:cNvPr id="71" name="Rectangle 70"/>
          <p:cNvSpPr/>
          <p:nvPr/>
        </p:nvSpPr>
        <p:spPr>
          <a:xfrm>
            <a:off x="5364089" y="0"/>
            <a:ext cx="3779912" cy="745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TRADITIONALLY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364089" y="0"/>
            <a:ext cx="3779911" cy="745200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METHODS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125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500"/>
                            </p:stCondLst>
                            <p:childTnLst>
                              <p:par>
                                <p:cTn id="7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/>
      <p:bldP spid="39" grpId="0"/>
      <p:bldP spid="7" grpId="0" animBg="1"/>
      <p:bldP spid="40" grpId="0" animBg="1"/>
      <p:bldP spid="304" grpId="0" animBg="1"/>
      <p:bldP spid="26" grpId="0" animBg="1"/>
      <p:bldP spid="37" grpId="0" animBg="1"/>
      <p:bldP spid="36" grpId="0" animBg="1"/>
      <p:bldP spid="48" grpId="0"/>
      <p:bldP spid="49" grpId="0" animBg="1"/>
      <p:bldP spid="5" grpId="0" animBg="1"/>
      <p:bldP spid="61" grpId="0" animBg="1"/>
      <p:bldP spid="62" grpId="0" animBg="1"/>
      <p:bldP spid="63" grpId="0" animBg="1"/>
      <p:bldP spid="70" grpId="0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8CC63F"/>
                </a:solidFill>
              </a:rPr>
              <a:t>Integration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5194920" cy="468052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0" dirty="0"/>
              <a:t>Amendments to ICAO documentation </a:t>
            </a:r>
            <a:r>
              <a:rPr lang="en-US" sz="2000" dirty="0"/>
              <a:t>do not stand on their own</a:t>
            </a:r>
            <a:r>
              <a:rPr lang="en-US" sz="2000" b="0" dirty="0"/>
              <a:t>, but once packaged in clear deliverables, provide a tangible operational benefit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0" dirty="0"/>
              <a:t>The </a:t>
            </a:r>
            <a:r>
              <a:rPr lang="en-US" sz="2000" b="0" dirty="0" smtClean="0"/>
              <a:t>air navigation </a:t>
            </a:r>
            <a:r>
              <a:rPr lang="en-US" sz="2000" dirty="0" smtClean="0"/>
              <a:t>integrated</a:t>
            </a:r>
            <a:r>
              <a:rPr lang="en-US" sz="2000" b="0" dirty="0" smtClean="0"/>
              <a:t> work </a:t>
            </a:r>
            <a:r>
              <a:rPr lang="en-US" sz="2000" b="0" dirty="0"/>
              <a:t>programme </a:t>
            </a:r>
            <a:r>
              <a:rPr lang="en-US" sz="2000" b="0" dirty="0" smtClean="0"/>
              <a:t>provides:</a:t>
            </a:r>
            <a:endParaRPr lang="en-US" sz="2000" b="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5A6870"/>
                </a:solidFill>
              </a:rPr>
              <a:t>Transparent</a:t>
            </a:r>
            <a:r>
              <a:rPr lang="en-US" sz="1800" dirty="0">
                <a:solidFill>
                  <a:srgbClr val="5A6870"/>
                </a:solidFill>
              </a:rPr>
              <a:t> overview of all activities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rgbClr val="5A6870"/>
                </a:solidFill>
              </a:rPr>
              <a:t>Tool for </a:t>
            </a:r>
            <a:r>
              <a:rPr lang="en-US" sz="1800" b="1" dirty="0">
                <a:solidFill>
                  <a:srgbClr val="5A6870"/>
                </a:solidFill>
              </a:rPr>
              <a:t>prioritization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5A6870"/>
                </a:solidFill>
              </a:rPr>
              <a:t>Plain language </a:t>
            </a:r>
            <a:r>
              <a:rPr lang="en-US" sz="1800" dirty="0" smtClean="0">
                <a:solidFill>
                  <a:srgbClr val="5A6870"/>
                </a:solidFill>
              </a:rPr>
              <a:t>intention that provides a clear </a:t>
            </a:r>
            <a:r>
              <a:rPr lang="en-US" sz="1800" dirty="0">
                <a:solidFill>
                  <a:srgbClr val="5A6870"/>
                </a:solidFill>
              </a:rPr>
              <a:t>message to the </a:t>
            </a:r>
            <a:r>
              <a:rPr lang="en-US" sz="1800" dirty="0" smtClean="0">
                <a:solidFill>
                  <a:srgbClr val="5A6870"/>
                </a:solidFill>
              </a:rPr>
              <a:t>States and all aviation </a:t>
            </a:r>
            <a:r>
              <a:rPr lang="en-US" sz="1800" dirty="0">
                <a:solidFill>
                  <a:srgbClr val="5A6870"/>
                </a:solidFill>
              </a:rPr>
              <a:t>stakeholders and partners </a:t>
            </a:r>
            <a:r>
              <a:rPr lang="en-US" sz="1800" dirty="0" smtClean="0">
                <a:solidFill>
                  <a:srgbClr val="5A6870"/>
                </a:solidFill>
              </a:rPr>
              <a:t/>
            </a:r>
            <a:br>
              <a:rPr lang="en-US" sz="1800" dirty="0" smtClean="0">
                <a:solidFill>
                  <a:srgbClr val="5A6870"/>
                </a:solidFill>
              </a:rPr>
            </a:br>
            <a:r>
              <a:rPr lang="en-US" sz="1800" dirty="0" smtClean="0">
                <a:solidFill>
                  <a:srgbClr val="5A6870"/>
                </a:solidFill>
              </a:rPr>
              <a:t>(IATA</a:t>
            </a:r>
            <a:r>
              <a:rPr lang="en-US" sz="1800" dirty="0">
                <a:solidFill>
                  <a:srgbClr val="5A6870"/>
                </a:solidFill>
              </a:rPr>
              <a:t>, ACI, CANSO, etc.)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5A6870"/>
                </a:solidFill>
              </a:rPr>
              <a:t>An </a:t>
            </a:r>
            <a:r>
              <a:rPr lang="en-US" sz="1800" dirty="0">
                <a:solidFill>
                  <a:srgbClr val="5A6870"/>
                </a:solidFill>
              </a:rPr>
              <a:t>outcome </a:t>
            </a:r>
            <a:r>
              <a:rPr lang="en-US" sz="1800" b="1" dirty="0">
                <a:solidFill>
                  <a:srgbClr val="5A6870"/>
                </a:solidFill>
              </a:rPr>
              <a:t>for implementation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August 2014</a:t>
            </a:r>
            <a:endParaRPr lang="en-C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48880"/>
            <a:ext cx="3136770" cy="361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3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i="1" dirty="0" smtClean="0">
                <a:solidFill>
                  <a:srgbClr val="92D050"/>
                </a:solidFill>
              </a:rPr>
              <a:t>Integrated </a:t>
            </a:r>
            <a:r>
              <a:rPr lang="en-US" dirty="0" smtClean="0"/>
              <a:t>Planning is Important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435280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2800" u="sng" dirty="0" smtClean="0"/>
              <a:t>Information Management as an enabler to:</a:t>
            </a:r>
          </a:p>
          <a:p>
            <a:pPr>
              <a:lnSpc>
                <a:spcPct val="110000"/>
              </a:lnSpc>
            </a:pPr>
            <a:r>
              <a:rPr lang="en-US" sz="2000" b="0" dirty="0" smtClean="0"/>
              <a:t>Achieving improved safety performance at and in the vicinity of aerodromes</a:t>
            </a:r>
          </a:p>
          <a:p>
            <a:pPr>
              <a:lnSpc>
                <a:spcPct val="110000"/>
              </a:lnSpc>
            </a:pPr>
            <a:r>
              <a:rPr lang="en-US" sz="2000" b="0" dirty="0" smtClean="0"/>
              <a:t>Achieving optimized </a:t>
            </a:r>
            <a:r>
              <a:rPr lang="en-US" sz="2000" b="0" dirty="0"/>
              <a:t>aerodrome departure/arrival rates in all meteorological </a:t>
            </a:r>
            <a:r>
              <a:rPr lang="en-US" sz="2000" b="0" dirty="0" smtClean="0"/>
              <a:t>conditions</a:t>
            </a:r>
          </a:p>
          <a:p>
            <a:pPr>
              <a:lnSpc>
                <a:spcPct val="110000"/>
              </a:lnSpc>
            </a:pPr>
            <a:r>
              <a:rPr lang="en-US" sz="2000" b="0" dirty="0" smtClean="0"/>
              <a:t>Improving communication</a:t>
            </a:r>
            <a:r>
              <a:rPr lang="en-US" sz="2000" b="0" dirty="0"/>
              <a:t>, </a:t>
            </a:r>
            <a:r>
              <a:rPr lang="en-US" sz="2000" b="0" dirty="0" smtClean="0"/>
              <a:t>navigation </a:t>
            </a:r>
            <a:r>
              <a:rPr lang="en-US" sz="2000" b="0" dirty="0"/>
              <a:t>and </a:t>
            </a:r>
            <a:r>
              <a:rPr lang="en-US" sz="2000" b="0" dirty="0" smtClean="0"/>
              <a:t>surveillance </a:t>
            </a:r>
            <a:br>
              <a:rPr lang="en-US" sz="2000" b="0" dirty="0" smtClean="0"/>
            </a:br>
            <a:r>
              <a:rPr lang="en-US" sz="2000" b="0" dirty="0" smtClean="0"/>
              <a:t>(</a:t>
            </a:r>
            <a:r>
              <a:rPr lang="en-US" sz="2000" b="0" dirty="0"/>
              <a:t>CNS</a:t>
            </a:r>
            <a:r>
              <a:rPr lang="en-US" sz="2000" b="0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Related ASBU Modules</a:t>
            </a:r>
            <a:r>
              <a:rPr lang="en-US" sz="2000" b="0" dirty="0" smtClean="0"/>
              <a:t>:</a:t>
            </a:r>
          </a:p>
          <a:p>
            <a:pPr lvl="1">
              <a:lnSpc>
                <a:spcPct val="110000"/>
              </a:lnSpc>
            </a:pPr>
            <a:r>
              <a:rPr lang="en-US" sz="1600" b="0" dirty="0" smtClean="0">
                <a:solidFill>
                  <a:srgbClr val="5A6870"/>
                </a:solidFill>
              </a:rPr>
              <a:t>System Wide Information Management (SWIM)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>
                <a:solidFill>
                  <a:srgbClr val="5A6870"/>
                </a:solidFill>
              </a:rPr>
              <a:t>Flight and Flow Information for the Collaborative Environment (FF-ICE)</a:t>
            </a:r>
          </a:p>
          <a:p>
            <a:pPr lvl="1">
              <a:lnSpc>
                <a:spcPct val="110000"/>
              </a:lnSpc>
            </a:pPr>
            <a:r>
              <a:rPr lang="en-US" sz="1600" b="0" dirty="0" smtClean="0">
                <a:solidFill>
                  <a:srgbClr val="5A6870"/>
                </a:solidFill>
              </a:rPr>
              <a:t>Digital ATM Information (DATM)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>
                <a:solidFill>
                  <a:srgbClr val="5A6870"/>
                </a:solidFill>
              </a:rPr>
              <a:t>Airport Collaborative Decision Making (ACDM)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>
                <a:solidFill>
                  <a:srgbClr val="5A6870"/>
                </a:solidFill>
              </a:rPr>
              <a:t>Advanced MET Information (AMET)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>
                <a:solidFill>
                  <a:srgbClr val="5A6870"/>
                </a:solidFill>
              </a:rPr>
              <a:t>Digital Aeronautical Information Management (DAIM)</a:t>
            </a:r>
          </a:p>
          <a:p>
            <a:pPr lvl="1">
              <a:lnSpc>
                <a:spcPct val="110000"/>
              </a:lnSpc>
            </a:pPr>
            <a:r>
              <a:rPr lang="en-US" sz="1600" b="0" dirty="0" smtClean="0">
                <a:solidFill>
                  <a:srgbClr val="5A6870"/>
                </a:solidFill>
              </a:rPr>
              <a:t>Wake Turbulence (WAKE)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>
                <a:solidFill>
                  <a:srgbClr val="5A6870"/>
                </a:solidFill>
              </a:rPr>
              <a:t>Runway Sequencing (RESQ)</a:t>
            </a:r>
          </a:p>
          <a:p>
            <a:pPr lvl="1">
              <a:lnSpc>
                <a:spcPct val="110000"/>
              </a:lnSpc>
            </a:pPr>
            <a:r>
              <a:rPr lang="en-US" sz="1600" b="0" dirty="0" smtClean="0">
                <a:solidFill>
                  <a:srgbClr val="5A6870"/>
                </a:solidFill>
              </a:rPr>
              <a:t>Network Operations (NOPS)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>
                <a:solidFill>
                  <a:srgbClr val="5A6870"/>
                </a:solidFill>
              </a:rPr>
              <a:t>Trajectory Based Operations (TBO)</a:t>
            </a:r>
          </a:p>
          <a:p>
            <a:pPr lvl="1">
              <a:lnSpc>
                <a:spcPct val="110000"/>
              </a:lnSpc>
            </a:pPr>
            <a:r>
              <a:rPr lang="en-US" sz="1600" b="0" dirty="0" smtClean="0">
                <a:solidFill>
                  <a:srgbClr val="5A6870"/>
                </a:solidFill>
              </a:rPr>
              <a:t>Free Routing Operations (FRTO)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endParaRPr lang="en-US" sz="1600" dirty="0" smtClean="0"/>
          </a:p>
          <a:p>
            <a:pPr lvl="2">
              <a:lnSpc>
                <a:spcPct val="110000"/>
              </a:lnSpc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August 2014</a:t>
            </a:r>
            <a:endParaRPr lang="en-CA"/>
          </a:p>
        </p:txBody>
      </p:sp>
      <p:grpSp>
        <p:nvGrpSpPr>
          <p:cNvPr id="6" name="Group 5"/>
          <p:cNvGrpSpPr/>
          <p:nvPr/>
        </p:nvGrpSpPr>
        <p:grpSpPr>
          <a:xfrm>
            <a:off x="6372200" y="3501008"/>
            <a:ext cx="2314130" cy="2664296"/>
            <a:chOff x="-1620688" y="1543897"/>
            <a:chExt cx="2133257" cy="2456054"/>
          </a:xfrm>
        </p:grpSpPr>
        <p:sp>
          <p:nvSpPr>
            <p:cNvPr id="7" name="Rounded Rectangle 6"/>
            <p:cNvSpPr/>
            <p:nvPr/>
          </p:nvSpPr>
          <p:spPr>
            <a:xfrm>
              <a:off x="-1235286" y="3285008"/>
              <a:ext cx="1205654" cy="5760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1620688" y="1543897"/>
              <a:ext cx="2133257" cy="2456054"/>
              <a:chOff x="7754187" y="4800505"/>
              <a:chExt cx="1392007" cy="1797071"/>
            </a:xfrm>
          </p:grpSpPr>
          <p:pic>
            <p:nvPicPr>
              <p:cNvPr id="9" name="Picture 3" descr="C:\Users\mmaurino\AppData\Local\Microsoft\Windows\Temporary Internet Files\Content.Outlook\23PYAOTV\PBN_iKit_prod-shot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24" t="12262" r="9196" b="12112"/>
              <a:stretch/>
            </p:blipFill>
            <p:spPr bwMode="auto">
              <a:xfrm>
                <a:off x="7754187" y="4800505"/>
                <a:ext cx="1392007" cy="1797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Rounded Rectangle 9"/>
              <p:cNvSpPr/>
              <p:nvPr/>
            </p:nvSpPr>
            <p:spPr>
              <a:xfrm>
                <a:off x="7927107" y="5085184"/>
                <a:ext cx="749349" cy="864096"/>
              </a:xfrm>
              <a:prstGeom prst="roundRect">
                <a:avLst/>
              </a:prstGeom>
              <a:solidFill>
                <a:srgbClr val="1B41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/>
              <a:lstStyle/>
              <a:p>
                <a:pPr algn="ctr"/>
                <a:endPara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en-US" sz="1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Information Management </a:t>
                </a:r>
              </a:p>
              <a:p>
                <a:pPr algn="ctr"/>
                <a:r>
                  <a:rPr lang="en-US" sz="1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iKIT</a:t>
                </a:r>
                <a:endParaRPr lang="en-GB" sz="1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1" name="Picture 3" descr="C:\Users\mmaurino\AppData\Local\Microsoft\Windows\Temporary Internet Files\Content.Outlook\23PYAOTV\PBN_iKit_prod-shot.jpg"/>
              <p:cNvPicPr>
                <a:picLocks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015" t="62121" r="19627" b="33124"/>
              <a:stretch/>
            </p:blipFill>
            <p:spPr bwMode="auto">
              <a:xfrm>
                <a:off x="8630393" y="5990938"/>
                <a:ext cx="162000" cy="174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0731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48072"/>
          </a:xfrm>
        </p:spPr>
        <p:txBody>
          <a:bodyPr/>
          <a:lstStyle/>
          <a:p>
            <a:r>
              <a:rPr lang="en-US" dirty="0"/>
              <a:t>Regional Implementation – </a:t>
            </a:r>
            <a:r>
              <a:rPr lang="en-US" i="1" dirty="0">
                <a:solidFill>
                  <a:srgbClr val="279DD9"/>
                </a:solidFill>
              </a:rPr>
              <a:t>Air Navigation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August 2014</a:t>
            </a:r>
            <a:endParaRPr lang="en-CA"/>
          </a:p>
        </p:txBody>
      </p:sp>
      <p:grpSp>
        <p:nvGrpSpPr>
          <p:cNvPr id="9" name="Group 8"/>
          <p:cNvGrpSpPr/>
          <p:nvPr/>
        </p:nvGrpSpPr>
        <p:grpSpPr>
          <a:xfrm>
            <a:off x="2455118" y="1628800"/>
            <a:ext cx="4209205" cy="2395428"/>
            <a:chOff x="2335660" y="1916832"/>
            <a:chExt cx="4209205" cy="2395428"/>
          </a:xfrm>
        </p:grpSpPr>
        <p:pic>
          <p:nvPicPr>
            <p:cNvPr id="1027" name="Picture 3" descr="C:\_ICAO DRIVE\_SOURCE - IMAGES\World_Transparent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0335" y="1916832"/>
              <a:ext cx="3719857" cy="2084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335660" y="3789040"/>
              <a:ext cx="42092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444D53"/>
                  </a:solidFill>
                </a:rPr>
                <a:t>Establish Regional Priorities, ASBU Modules &amp; Targets</a:t>
              </a:r>
            </a:p>
            <a:p>
              <a:pPr algn="ctr"/>
              <a:r>
                <a:rPr lang="en-US" sz="1400" b="1" dirty="0" smtClean="0">
                  <a:solidFill>
                    <a:srgbClr val="444D53"/>
                  </a:solidFill>
                </a:rPr>
                <a:t>Regional workshops and meetings</a:t>
              </a:r>
              <a:endParaRPr lang="en-US" sz="1400" b="1" dirty="0">
                <a:solidFill>
                  <a:srgbClr val="444D53"/>
                </a:solidFill>
              </a:endParaRPr>
            </a:p>
          </p:txBody>
        </p:sp>
      </p:grpSp>
      <p:grpSp>
        <p:nvGrpSpPr>
          <p:cNvPr id="1029" name="Group 1028"/>
          <p:cNvGrpSpPr/>
          <p:nvPr/>
        </p:nvGrpSpPr>
        <p:grpSpPr>
          <a:xfrm>
            <a:off x="2411761" y="4234717"/>
            <a:ext cx="1008111" cy="1571112"/>
            <a:chOff x="5148064" y="4690300"/>
            <a:chExt cx="1008111" cy="157111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075" y="4690300"/>
              <a:ext cx="733194" cy="975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5148064" y="5661248"/>
              <a:ext cx="100811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1" dirty="0" smtClean="0">
                  <a:solidFill>
                    <a:srgbClr val="444D53"/>
                  </a:solidFill>
                </a:rPr>
                <a:t>Regional Performance Indicators</a:t>
              </a:r>
              <a:endParaRPr lang="en-US" sz="1100" b="1" i="1" dirty="0">
                <a:solidFill>
                  <a:srgbClr val="444D53"/>
                </a:solidFill>
              </a:endParaRPr>
            </a:p>
          </p:txBody>
        </p:sp>
      </p:grpSp>
      <p:sp>
        <p:nvSpPr>
          <p:cNvPr id="1032" name="Right Arrow 1031"/>
          <p:cNvSpPr/>
          <p:nvPr/>
        </p:nvSpPr>
        <p:spPr>
          <a:xfrm>
            <a:off x="1934660" y="2332849"/>
            <a:ext cx="1053164" cy="67606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6012160" y="1844824"/>
            <a:ext cx="648072" cy="48802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16200000" flipH="1">
            <a:off x="8034312" y="3962988"/>
            <a:ext cx="996257" cy="43204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flipH="1">
            <a:off x="2098853" y="4598255"/>
            <a:ext cx="324036" cy="270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/>
          <p:cNvGrpSpPr/>
          <p:nvPr/>
        </p:nvGrpSpPr>
        <p:grpSpPr>
          <a:xfrm>
            <a:off x="5388646" y="4863462"/>
            <a:ext cx="3503834" cy="1445858"/>
            <a:chOff x="5220072" y="4869160"/>
            <a:chExt cx="3503834" cy="1445858"/>
          </a:xfrm>
        </p:grpSpPr>
        <p:sp>
          <p:nvSpPr>
            <p:cNvPr id="24" name="Rounded Rectangle 23"/>
            <p:cNvSpPr/>
            <p:nvPr/>
          </p:nvSpPr>
          <p:spPr>
            <a:xfrm>
              <a:off x="5220072" y="6021288"/>
              <a:ext cx="3503834" cy="29373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ysClr val="windowText" lastClr="000000"/>
                  </a:solidFill>
                </a:rPr>
                <a:t>Annual ANC/Council Review</a:t>
              </a:r>
              <a:endParaRPr lang="en-US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Right Arrow 57"/>
            <p:cNvSpPr/>
            <p:nvPr/>
          </p:nvSpPr>
          <p:spPr>
            <a:xfrm rot="16200000" flipH="1">
              <a:off x="6828967" y="5165215"/>
              <a:ext cx="286045" cy="2700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220072" y="4869160"/>
              <a:ext cx="3503834" cy="29373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ysClr val="windowText" lastClr="000000"/>
                  </a:solidFill>
                </a:rPr>
                <a:t>Revised PIRG TORs &amp; Work Programme</a:t>
              </a:r>
              <a:endParaRPr lang="en-US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Right Arrow 58"/>
            <p:cNvSpPr/>
            <p:nvPr/>
          </p:nvSpPr>
          <p:spPr>
            <a:xfrm rot="16200000" flipH="1">
              <a:off x="6828967" y="5705108"/>
              <a:ext cx="286045" cy="2700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220072" y="5445224"/>
              <a:ext cx="3503834" cy="29373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ysClr val="windowText" lastClr="000000"/>
                  </a:solidFill>
                </a:rPr>
                <a:t>PIRG Meeting Reports</a:t>
              </a:r>
              <a:endParaRPr lang="en-US" sz="1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1520" y="1748025"/>
            <a:ext cx="1539124" cy="2328069"/>
            <a:chOff x="656612" y="1820033"/>
            <a:chExt cx="1539124" cy="2328069"/>
          </a:xfrm>
        </p:grpSpPr>
        <p:sp>
          <p:nvSpPr>
            <p:cNvPr id="8" name="TextBox 7"/>
            <p:cNvSpPr txBox="1"/>
            <p:nvPr/>
          </p:nvSpPr>
          <p:spPr>
            <a:xfrm>
              <a:off x="683568" y="3840325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444D53"/>
                  </a:solidFill>
                </a:rPr>
                <a:t>GANP</a:t>
              </a:r>
              <a:endParaRPr lang="en-US" sz="1400" b="1" dirty="0">
                <a:solidFill>
                  <a:srgbClr val="444D53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612" y="1820033"/>
              <a:ext cx="1539124" cy="1991807"/>
            </a:xfrm>
            <a:prstGeom prst="rect">
              <a:avLst/>
            </a:prstGeom>
            <a:noFill/>
            <a:ln w="3175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971600" y="4228066"/>
            <a:ext cx="1080120" cy="1637299"/>
            <a:chOff x="35496" y="4882347"/>
            <a:chExt cx="1080120" cy="1637299"/>
          </a:xfrm>
        </p:grpSpPr>
        <p:sp>
          <p:nvSpPr>
            <p:cNvPr id="43" name="TextBox 42"/>
            <p:cNvSpPr txBox="1"/>
            <p:nvPr/>
          </p:nvSpPr>
          <p:spPr>
            <a:xfrm>
              <a:off x="35496" y="5919482"/>
              <a:ext cx="108012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1" dirty="0" smtClean="0">
                  <a:solidFill>
                    <a:srgbClr val="444D53"/>
                  </a:solidFill>
                </a:rPr>
                <a:t>Annual Global Air Navigation Report </a:t>
              </a:r>
              <a:endParaRPr lang="en-US" sz="1100" b="1" i="1" dirty="0">
                <a:solidFill>
                  <a:srgbClr val="444D53"/>
                </a:solidFill>
              </a:endParaRPr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0512" y="4882347"/>
              <a:ext cx="750088" cy="970702"/>
            </a:xfrm>
            <a:prstGeom prst="rect">
              <a:avLst/>
            </a:prstGeom>
            <a:noFill/>
            <a:ln w="3175">
              <a:solidFill>
                <a:srgbClr val="8C99A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Rounded Rectangle 44"/>
          <p:cNvSpPr/>
          <p:nvPr/>
        </p:nvSpPr>
        <p:spPr>
          <a:xfrm>
            <a:off x="6861548" y="1772816"/>
            <a:ext cx="2174948" cy="64807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</a:rPr>
              <a:t>Revise Regional </a:t>
            </a:r>
            <a:br>
              <a:rPr lang="en-US" sz="1400" b="1" dirty="0" smtClean="0">
                <a:solidFill>
                  <a:sysClr val="windowText" lastClr="000000"/>
                </a:solidFill>
              </a:rPr>
            </a:br>
            <a:r>
              <a:rPr lang="en-US" sz="1400" b="1" dirty="0" smtClean="0">
                <a:solidFill>
                  <a:sysClr val="windowText" lastClr="000000"/>
                </a:solidFill>
              </a:rPr>
              <a:t>Air Navigation Implementation Plans</a:t>
            </a:r>
            <a:endParaRPr 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861548" y="3000236"/>
            <a:ext cx="2174948" cy="57278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</a:rPr>
              <a:t>Revise Regional </a:t>
            </a:r>
            <a:br>
              <a:rPr lang="en-US" sz="1400" b="1" dirty="0" smtClean="0">
                <a:solidFill>
                  <a:sysClr val="windowText" lastClr="000000"/>
                </a:solidFill>
              </a:rPr>
            </a:br>
            <a:r>
              <a:rPr lang="en-US" sz="1400" b="1" dirty="0" smtClean="0">
                <a:solidFill>
                  <a:sysClr val="windowText" lastClr="000000"/>
                </a:solidFill>
              </a:rPr>
              <a:t>Air Navigation Plans</a:t>
            </a:r>
            <a:endParaRPr 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 rot="16200000" flipH="1">
            <a:off x="7733000" y="2573921"/>
            <a:ext cx="432047" cy="27000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 Arrow 9"/>
          <p:cNvSpPr/>
          <p:nvPr/>
        </p:nvSpPr>
        <p:spPr>
          <a:xfrm rot="10800000">
            <a:off x="3491878" y="3709885"/>
            <a:ext cx="3981733" cy="1036117"/>
          </a:xfrm>
          <a:prstGeom prst="bentArrow">
            <a:avLst>
              <a:gd name="adj1" fmla="val 17219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Bent Arrow 48"/>
          <p:cNvSpPr/>
          <p:nvPr/>
        </p:nvSpPr>
        <p:spPr>
          <a:xfrm rot="16200000">
            <a:off x="377284" y="4177400"/>
            <a:ext cx="690149" cy="509626"/>
          </a:xfrm>
          <a:prstGeom prst="bentArrow">
            <a:avLst>
              <a:gd name="adj1" fmla="val 32171"/>
              <a:gd name="adj2" fmla="val 29673"/>
              <a:gd name="adj3" fmla="val 25000"/>
              <a:gd name="adj4" fmla="val 437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53694" y="3230495"/>
            <a:ext cx="1042042" cy="418127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993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GANP</a:t>
            </a:r>
          </a:p>
          <a:p>
            <a:pPr algn="ctr"/>
            <a:r>
              <a:rPr lang="en-US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en-US" sz="1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27217" y="2780928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</a:t>
            </a:r>
            <a:endParaRPr lang="en-US" sz="6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428001" y="3579976"/>
            <a:ext cx="1042042" cy="20906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993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progress</a:t>
            </a:r>
            <a:endParaRPr lang="en-US" sz="1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06937" y="5034373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</a:t>
            </a:r>
            <a:endParaRPr lang="en-US" sz="6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0633" y="5149641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</a:t>
            </a:r>
            <a:endParaRPr lang="en-US" sz="6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91513" y="1988840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</a:t>
            </a:r>
            <a:endParaRPr lang="en-US" sz="6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251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47" grpId="0" animBg="1"/>
      <p:bldP spid="54" grpId="0" animBg="1"/>
      <p:bldP spid="55" grpId="0" animBg="1"/>
      <p:bldP spid="45" grpId="0" animBg="1"/>
      <p:bldP spid="46" grpId="0" animBg="1"/>
      <p:bldP spid="48" grpId="0" animBg="1"/>
      <p:bldP spid="10" grpId="0" animBg="1"/>
      <p:bldP spid="49" grpId="0" animBg="1"/>
      <p:bldP spid="32" grpId="0" animBg="1"/>
      <p:bldP spid="33" grpId="0"/>
      <p:bldP spid="34" grpId="0" animBg="1"/>
      <p:bldP spid="36" grpId="0"/>
      <p:bldP spid="39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080120"/>
          </a:xfrm>
        </p:spPr>
        <p:txBody>
          <a:bodyPr/>
          <a:lstStyle/>
          <a:p>
            <a:r>
              <a:rPr lang="en-US" sz="3200" dirty="0" smtClean="0"/>
              <a:t>Global Indicators for all Regions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0" dirty="0" smtClean="0">
                <a:solidFill>
                  <a:srgbClr val="5A6870"/>
                </a:solidFill>
                <a:effectLst/>
              </a:rPr>
              <a:t>(Used in dashboards and harmonized with global plans and reports)</a:t>
            </a:r>
            <a:endParaRPr lang="en-US" sz="1800" b="0" dirty="0">
              <a:solidFill>
                <a:srgbClr val="5A6870"/>
              </a:solidFill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August 2014</a:t>
            </a:r>
            <a:endParaRPr lang="en-C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800583"/>
              </p:ext>
            </p:extLst>
          </p:nvPr>
        </p:nvGraphicFramePr>
        <p:xfrm>
          <a:off x="275580" y="1988840"/>
          <a:ext cx="4248472" cy="417646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4248472"/>
              </a:tblGrid>
              <a:tr h="66728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SAFETY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A61A"/>
                    </a:solidFill>
                  </a:tcPr>
                </a:tc>
              </a:tr>
              <a:tr h="7018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State Safety Oversight System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18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Significant Safety Concerns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18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Accidents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18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Aerodrome Certification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18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State Safety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Programme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951959"/>
              </p:ext>
            </p:extLst>
          </p:nvPr>
        </p:nvGraphicFramePr>
        <p:xfrm>
          <a:off x="4716016" y="1988840"/>
          <a:ext cx="4248472" cy="417646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4248472"/>
              </a:tblGrid>
              <a:tr h="66728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AIR NAVIGATION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9DD8"/>
                    </a:solidFill>
                  </a:tcPr>
                </a:tc>
              </a:tr>
              <a:tr h="7018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Performance-based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Navigation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18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Air Traffic Flow Management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7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18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Aeronautical Information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Management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7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183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Ground-Ground Digital Coordination/Transfer</a:t>
                      </a:r>
                    </a:p>
                    <a:p>
                      <a:pPr algn="ctr"/>
                      <a:r>
                        <a:rPr lang="en-US" sz="1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(coming soon – 2014)</a:t>
                      </a:r>
                      <a:endParaRPr lang="en-US" sz="1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7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18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ASBU Environmental Benefits</a:t>
                      </a:r>
                    </a:p>
                    <a:p>
                      <a:pPr algn="ctr"/>
                      <a:r>
                        <a:rPr lang="en-US" sz="1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(coming soon - 2015)</a:t>
                      </a:r>
                      <a:endParaRPr lang="en-US" sz="1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7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52400" y="6237312"/>
            <a:ext cx="91440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0" i="1" dirty="0" smtClean="0">
                <a:solidFill>
                  <a:srgbClr val="5A6870"/>
                </a:solidFill>
                <a:effectLst/>
              </a:rPr>
              <a:t>(more to be added in the future by regions)</a:t>
            </a:r>
            <a:endParaRPr lang="en-US" sz="1400" b="0" i="1" dirty="0">
              <a:solidFill>
                <a:srgbClr val="5A6870"/>
              </a:solidFill>
              <a:effectLst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44008" y="4077072"/>
            <a:ext cx="4320480" cy="1368153"/>
          </a:xfrm>
          <a:prstGeom prst="roundRect">
            <a:avLst>
              <a:gd name="adj" fmla="val 9867"/>
            </a:avLst>
          </a:prstGeom>
          <a:noFill/>
          <a:ln w="38100">
            <a:solidFill>
              <a:srgbClr val="FF66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6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710952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Measuring Implementation - Regional Dashboards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3635896" y="1844823"/>
            <a:ext cx="5400600" cy="4680521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2400" b="1" dirty="0" smtClean="0"/>
              <a:t>Measuring against the Global Plans through regional indicators</a:t>
            </a:r>
            <a:endParaRPr lang="en-US" sz="2400" i="1" dirty="0" smtClean="0">
              <a:solidFill>
                <a:srgbClr val="00B050"/>
              </a:solidFill>
            </a:endParaRPr>
          </a:p>
          <a:p>
            <a:pPr lvl="1">
              <a:lnSpc>
                <a:spcPct val="110000"/>
              </a:lnSpc>
              <a:spcAft>
                <a:spcPts val="300"/>
              </a:spcAft>
            </a:pPr>
            <a:r>
              <a:rPr lang="en-US" sz="2000" b="1" i="1" dirty="0" smtClean="0">
                <a:solidFill>
                  <a:srgbClr val="00B050"/>
                </a:solidFill>
              </a:rPr>
              <a:t>Now Available:</a:t>
            </a:r>
            <a:br>
              <a:rPr lang="en-US" sz="2000" b="1" i="1" dirty="0" smtClean="0">
                <a:solidFill>
                  <a:srgbClr val="00B050"/>
                </a:solidFill>
              </a:rPr>
            </a:br>
            <a:r>
              <a:rPr lang="en-US" sz="1200" dirty="0" smtClean="0">
                <a:hlinkClick r:id="rId3"/>
              </a:rPr>
              <a:t>www.icao.int/safety/pages/regional-targets.aspx</a:t>
            </a:r>
            <a:r>
              <a:rPr lang="en-US" sz="1200" dirty="0" smtClean="0"/>
              <a:t> </a:t>
            </a:r>
          </a:p>
          <a:p>
            <a:pPr lvl="1">
              <a:lnSpc>
                <a:spcPct val="110000"/>
              </a:lnSpc>
              <a:spcAft>
                <a:spcPts val="300"/>
              </a:spcAft>
            </a:pPr>
            <a:r>
              <a:rPr lang="en-US" sz="2000" dirty="0" smtClean="0"/>
              <a:t>Shows the progress against </a:t>
            </a:r>
            <a:r>
              <a:rPr lang="en-US" sz="2000" b="1" dirty="0" smtClean="0"/>
              <a:t>regionally-agreed indicators, ASBU modules and targets</a:t>
            </a:r>
          </a:p>
          <a:p>
            <a:pPr lvl="1">
              <a:lnSpc>
                <a:spcPct val="110000"/>
              </a:lnSpc>
              <a:spcAft>
                <a:spcPts val="300"/>
              </a:spcAft>
            </a:pPr>
            <a:r>
              <a:rPr lang="en-US" sz="2000" dirty="0" smtClean="0"/>
              <a:t>Shows the implementation status and performance by </a:t>
            </a:r>
            <a:r>
              <a:rPr lang="en-US" sz="2000" b="1" dirty="0" smtClean="0"/>
              <a:t>regional grouping</a:t>
            </a:r>
            <a:r>
              <a:rPr lang="en-US" sz="2000" dirty="0" smtClean="0"/>
              <a:t> - by UN Region, ICAO accreditation, PIRG, RASG, COSCAP, RSOO, etc.</a:t>
            </a:r>
            <a:endParaRPr lang="en-US" sz="2000" i="1" dirty="0" smtClean="0"/>
          </a:p>
          <a:p>
            <a:pPr lvl="1">
              <a:lnSpc>
                <a:spcPct val="110000"/>
              </a:lnSpc>
              <a:spcAft>
                <a:spcPts val="300"/>
              </a:spcAft>
            </a:pPr>
            <a:r>
              <a:rPr lang="en-US" sz="2000" dirty="0" smtClean="0"/>
              <a:t>Ability to </a:t>
            </a:r>
            <a:r>
              <a:rPr lang="en-US" sz="2000" b="1" dirty="0" smtClean="0"/>
              <a:t>drill-down on each indicator </a:t>
            </a:r>
            <a:r>
              <a:rPr lang="en-US" sz="2000" dirty="0" smtClean="0"/>
              <a:t>to see </a:t>
            </a:r>
            <a:r>
              <a:rPr lang="en-US" sz="2000" b="1" dirty="0" smtClean="0"/>
              <a:t>specific details </a:t>
            </a:r>
            <a:r>
              <a:rPr lang="en-US" sz="2000" dirty="0" smtClean="0"/>
              <a:t>on metric and data used</a:t>
            </a:r>
          </a:p>
          <a:p>
            <a:pPr lvl="1">
              <a:lnSpc>
                <a:spcPct val="110000"/>
              </a:lnSpc>
            </a:pPr>
            <a:endParaRPr lang="en-US" sz="2000" dirty="0"/>
          </a:p>
          <a:p>
            <a:pPr lvl="1">
              <a:lnSpc>
                <a:spcPct val="110000"/>
              </a:lnSpc>
            </a:pP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August 2014</a:t>
            </a:r>
            <a:endParaRPr lang="en-CA"/>
          </a:p>
        </p:txBody>
      </p:sp>
      <p:pic>
        <p:nvPicPr>
          <p:cNvPr id="7" name="Picture 6" descr="C:\_ICAO DRIVE\ANB - D.ANB\D-ANB - RO Dashboards\Dashboards-Pic(Hi-Res)_v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938" y="1844824"/>
            <a:ext cx="3031926" cy="4595217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221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45638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Intent: </a:t>
            </a:r>
            <a:r>
              <a:rPr lang="en-US" sz="2000" b="0" dirty="0"/>
              <a:t>To reach out to those States who need to upgrade their ATM systems to take advantage of block 1 capabilities.</a:t>
            </a:r>
          </a:p>
          <a:p>
            <a:r>
              <a:rPr lang="en-US" sz="2000" dirty="0" smtClean="0"/>
              <a:t>Message: </a:t>
            </a:r>
          </a:p>
          <a:p>
            <a:pPr lvl="1"/>
            <a:r>
              <a:rPr lang="en-US" sz="1800" dirty="0" smtClean="0"/>
              <a:t>Be part of </a:t>
            </a:r>
            <a:r>
              <a:rPr lang="en-US" sz="1800" dirty="0"/>
              <a:t>the </a:t>
            </a:r>
            <a:r>
              <a:rPr lang="en-US" sz="1800" dirty="0" smtClean="0"/>
              <a:t>symposium – </a:t>
            </a:r>
            <a:r>
              <a:rPr lang="en-US" sz="1800" b="1" i="1" dirty="0"/>
              <a:t>We will  build the stage. The show is yours.</a:t>
            </a:r>
          </a:p>
          <a:p>
            <a:pPr lvl="1"/>
            <a:r>
              <a:rPr lang="en-US" sz="1800" dirty="0" smtClean="0"/>
              <a:t>Bringing States together and securing active involvement and participation</a:t>
            </a:r>
          </a:p>
          <a:p>
            <a:pPr lvl="1"/>
            <a:r>
              <a:rPr lang="en-US" sz="1800" dirty="0" smtClean="0"/>
              <a:t>Proof of concept and experiments</a:t>
            </a:r>
          </a:p>
          <a:p>
            <a:pPr lvl="1"/>
            <a:r>
              <a:rPr lang="en-US" sz="1800" dirty="0" smtClean="0"/>
              <a:t>Thinking </a:t>
            </a:r>
            <a:r>
              <a:rPr lang="en-US" sz="1800" dirty="0"/>
              <a:t>out of the </a:t>
            </a:r>
            <a:r>
              <a:rPr lang="en-US" sz="1800" dirty="0" smtClean="0"/>
              <a:t>Block 0 box </a:t>
            </a:r>
          </a:p>
          <a:p>
            <a:pPr lvl="1"/>
            <a:r>
              <a:rPr lang="en-US" sz="1800" dirty="0" smtClean="0"/>
              <a:t>Opening up the planning focus to Block 1 techniques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August 2014</a:t>
            </a:r>
            <a:endParaRPr lang="en-CA"/>
          </a:p>
        </p:txBody>
      </p:sp>
      <p:grpSp>
        <p:nvGrpSpPr>
          <p:cNvPr id="6" name="Group 5"/>
          <p:cNvGrpSpPr/>
          <p:nvPr/>
        </p:nvGrpSpPr>
        <p:grpSpPr>
          <a:xfrm>
            <a:off x="1547664" y="1052736"/>
            <a:ext cx="5976664" cy="1784078"/>
            <a:chOff x="4499992" y="3429000"/>
            <a:chExt cx="4392488" cy="1311190"/>
          </a:xfrm>
        </p:grpSpPr>
        <p:pic>
          <p:nvPicPr>
            <p:cNvPr id="7" name="Picture 2" descr="C:\_ICAO DRIVE\_SOURCE - IMAGES\Source - Banners\Web - 670x200\BUDSS_v3-670x200(FINAL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3429000"/>
              <a:ext cx="4392488" cy="131119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Diagonal Stripe 7"/>
            <p:cNvSpPr/>
            <p:nvPr/>
          </p:nvSpPr>
          <p:spPr>
            <a:xfrm rot="5400000">
              <a:off x="8370343" y="3429000"/>
              <a:ext cx="522137" cy="522137"/>
            </a:xfrm>
            <a:prstGeom prst="diagStripe">
              <a:avLst/>
            </a:prstGeom>
            <a:ln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>
              <a:scene3d>
                <a:camera prst="orthographicFront">
                  <a:rot lat="0" lon="0" rev="2700000"/>
                </a:camera>
                <a:lightRig rig="threePt" dir="t"/>
              </a:scene3d>
            </a:bodyPr>
            <a:lstStyle/>
            <a:p>
              <a:pPr algn="ctr"/>
              <a:r>
                <a:rPr lang="en-US" sz="9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NEW DATE</a:t>
              </a:r>
              <a:endPara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08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17</a:t>
            </a:fld>
            <a:endParaRPr lang="en-CA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1235893"/>
            <a:ext cx="4330824" cy="471338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14639A"/>
                </a:solidFill>
              </a:rPr>
              <a:t>How can we work </a:t>
            </a:r>
            <a:r>
              <a:rPr lang="en-US" sz="4400" b="1" i="1" dirty="0" smtClean="0">
                <a:solidFill>
                  <a:srgbClr val="146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</a:t>
            </a:r>
            <a:r>
              <a:rPr lang="en-US" sz="4400" dirty="0" smtClean="0">
                <a:solidFill>
                  <a:srgbClr val="14639A"/>
                </a:solidFill>
              </a:rPr>
              <a:t>?</a:t>
            </a:r>
            <a:endParaRPr lang="en-US" sz="4400" dirty="0">
              <a:solidFill>
                <a:srgbClr val="14639A"/>
              </a:solidFill>
            </a:endParaRPr>
          </a:p>
        </p:txBody>
      </p:sp>
      <p:pic>
        <p:nvPicPr>
          <p:cNvPr id="7" name="Picture 6" descr="C:\Users\mdeleon\AppData\Local\Microsoft\Windows\Temporary Internet Files\Content.IE5\EE8YIV6X\MP900409338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9" b="-731"/>
          <a:stretch/>
        </p:blipFill>
        <p:spPr bwMode="auto">
          <a:xfrm>
            <a:off x="4726360" y="1379909"/>
            <a:ext cx="3960542" cy="43214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80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97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14690073">
            <a:off x="3296804" y="1957658"/>
            <a:ext cx="2734472" cy="2734472"/>
            <a:chOff x="2267744" y="1484784"/>
            <a:chExt cx="4104456" cy="4104456"/>
          </a:xfrm>
        </p:grpSpPr>
        <p:sp>
          <p:nvSpPr>
            <p:cNvPr id="5" name="Circular Arrow 4"/>
            <p:cNvSpPr/>
            <p:nvPr/>
          </p:nvSpPr>
          <p:spPr>
            <a:xfrm>
              <a:off x="2267744" y="1484784"/>
              <a:ext cx="4104456" cy="4104456"/>
            </a:xfrm>
            <a:prstGeom prst="circularArrow">
              <a:avLst>
                <a:gd name="adj1" fmla="val 6339"/>
                <a:gd name="adj2" fmla="val 1280640"/>
                <a:gd name="adj3" fmla="val 202750"/>
                <a:gd name="adj4" fmla="val 1909231"/>
                <a:gd name="adj5" fmla="val 9708"/>
              </a:avLst>
            </a:prstGeom>
            <a:solidFill>
              <a:srgbClr val="1B417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622007" y="4283645"/>
              <a:ext cx="216024" cy="21602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14639A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4427984" y="5059635"/>
              <a:ext cx="216024" cy="21602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14639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951820" y="4509120"/>
              <a:ext cx="216024" cy="21602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14639A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649477" y="2890274"/>
              <a:ext cx="216024" cy="21602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14639A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233791" y="1780524"/>
              <a:ext cx="216024" cy="21602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14639A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623948" y="2537056"/>
              <a:ext cx="216024" cy="21602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14639A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25171" y="1615360"/>
            <a:ext cx="2859614" cy="2064184"/>
            <a:chOff x="5235796" y="1589720"/>
            <a:chExt cx="2859614" cy="2064184"/>
          </a:xfrm>
        </p:grpSpPr>
        <p:grpSp>
          <p:nvGrpSpPr>
            <p:cNvPr id="13" name="Group 12"/>
            <p:cNvGrpSpPr/>
            <p:nvPr/>
          </p:nvGrpSpPr>
          <p:grpSpPr>
            <a:xfrm>
              <a:off x="5235796" y="1589720"/>
              <a:ext cx="2859614" cy="2064184"/>
              <a:chOff x="5235796" y="1589720"/>
              <a:chExt cx="2859614" cy="2064184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5863162" y="1589720"/>
                <a:ext cx="2232248" cy="2064184"/>
                <a:chOff x="5863162" y="3317912"/>
                <a:chExt cx="2232248" cy="2064184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5863162" y="3593920"/>
                  <a:ext cx="2232248" cy="1788176"/>
                </a:xfrm>
                <a:prstGeom prst="rect">
                  <a:avLst/>
                </a:prstGeom>
                <a:ln w="1270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36000" rIns="36000" rtlCol="0" anchor="b"/>
                <a:lstStyle/>
                <a:p>
                  <a:pPr algn="ctr"/>
                  <a:r>
                    <a:rPr lang="en-US" sz="1200" b="1" i="1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Global &amp; Regional</a:t>
                  </a:r>
                </a:p>
                <a:p>
                  <a:pPr algn="ctr"/>
                  <a:endParaRPr lang="en-US" sz="1200" b="1" i="1" dirty="0" smtClean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5863162" y="3317912"/>
                  <a:ext cx="2232248" cy="276008"/>
                </a:xfrm>
                <a:prstGeom prst="rect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Global Plans</a:t>
                  </a:r>
                  <a:endPara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 rot="14690073">
                <a:off x="5235796" y="2635089"/>
                <a:ext cx="144000" cy="144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14639A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997154" y="1984747"/>
              <a:ext cx="1954476" cy="1166319"/>
              <a:chOff x="6007178" y="1984747"/>
              <a:chExt cx="1954476" cy="1166319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061654" y="1984747"/>
                <a:ext cx="900000" cy="1164705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007178" y="1986361"/>
                <a:ext cx="900000" cy="1164705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5600280" y="3712856"/>
            <a:ext cx="2911747" cy="2045731"/>
            <a:chOff x="5445068" y="3790478"/>
            <a:chExt cx="2911747" cy="2045731"/>
          </a:xfrm>
        </p:grpSpPr>
        <p:grpSp>
          <p:nvGrpSpPr>
            <p:cNvPr id="22" name="Group 21"/>
            <p:cNvGrpSpPr/>
            <p:nvPr/>
          </p:nvGrpSpPr>
          <p:grpSpPr>
            <a:xfrm>
              <a:off x="5445068" y="3790478"/>
              <a:ext cx="2911747" cy="2045731"/>
              <a:chOff x="5743365" y="4006502"/>
              <a:chExt cx="2911747" cy="2045731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350856" y="4264057"/>
                <a:ext cx="2304256" cy="1788176"/>
              </a:xfrm>
              <a:prstGeom prst="rect">
                <a:avLst/>
              </a:prstGeom>
              <a:ln w="127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36000" rIns="36000" rtlCol="0" anchor="b"/>
              <a:lstStyle/>
              <a:p>
                <a:pPr algn="ctr"/>
                <a:endParaRPr lang="en-US" sz="1200" i="1" dirty="0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5743365" y="4006502"/>
                <a:ext cx="2911747" cy="533563"/>
                <a:chOff x="5743365" y="4006502"/>
                <a:chExt cx="2911747" cy="533563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6350856" y="4264057"/>
                  <a:ext cx="2304256" cy="276008"/>
                </a:xfrm>
                <a:prstGeom prst="rect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US" sz="16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SARPs &amp; PANS</a:t>
                  </a:r>
                  <a:endPara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" name="Oval 30"/>
                <p:cNvSpPr>
                  <a:spLocks noChangeAspect="1"/>
                </p:cNvSpPr>
                <p:nvPr/>
              </p:nvSpPr>
              <p:spPr>
                <a:xfrm rot="14690073">
                  <a:off x="5743365" y="4006502"/>
                  <a:ext cx="144000" cy="14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14639A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6154219" y="4396049"/>
              <a:ext cx="1050468" cy="1297527"/>
              <a:chOff x="6476534" y="4556762"/>
              <a:chExt cx="1180067" cy="1457606"/>
            </a:xfrm>
          </p:grpSpPr>
          <p:pic>
            <p:nvPicPr>
              <p:cNvPr id="25" name="Picture 5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965" t="8148" r="17803" b="4629"/>
              <a:stretch/>
            </p:blipFill>
            <p:spPr bwMode="auto">
              <a:xfrm>
                <a:off x="6644372" y="4556762"/>
                <a:ext cx="1012229" cy="1305206"/>
              </a:xfrm>
              <a:prstGeom prst="rect">
                <a:avLst/>
              </a:prstGeom>
              <a:noFill/>
              <a:ln w="9525">
                <a:solidFill>
                  <a:schemeClr val="accent6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26" name="Picture 5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965" t="8148" r="17803" b="4629"/>
              <a:stretch/>
            </p:blipFill>
            <p:spPr bwMode="auto">
              <a:xfrm>
                <a:off x="6552734" y="4623154"/>
                <a:ext cx="1012229" cy="1305206"/>
              </a:xfrm>
              <a:prstGeom prst="rect">
                <a:avLst/>
              </a:prstGeom>
              <a:noFill/>
              <a:ln w="9525">
                <a:solidFill>
                  <a:schemeClr val="accent6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27" name="Picture 4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965" t="7962" r="17742" b="3890"/>
              <a:stretch/>
            </p:blipFill>
            <p:spPr bwMode="auto">
              <a:xfrm>
                <a:off x="6476534" y="4709161"/>
                <a:ext cx="1004340" cy="1305207"/>
              </a:xfrm>
              <a:prstGeom prst="rect">
                <a:avLst/>
              </a:prstGeom>
              <a:noFill/>
              <a:ln w="9525">
                <a:solidFill>
                  <a:schemeClr val="accent6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pic>
          <p:nvPicPr>
            <p:cNvPr id="24" name="Picture 2" descr="B:\_SOURCE - IMAGES\Source - Document Covers\PANS-ATM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8703" y="4541018"/>
              <a:ext cx="894040" cy="1152558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3386554" y="4351930"/>
            <a:ext cx="2643032" cy="2087966"/>
            <a:chOff x="3153104" y="4666532"/>
            <a:chExt cx="2643032" cy="2087966"/>
          </a:xfrm>
        </p:grpSpPr>
        <p:grpSp>
          <p:nvGrpSpPr>
            <p:cNvPr id="33" name="Group 32"/>
            <p:cNvGrpSpPr/>
            <p:nvPr/>
          </p:nvGrpSpPr>
          <p:grpSpPr>
            <a:xfrm>
              <a:off x="3153104" y="4666532"/>
              <a:ext cx="2571025" cy="2087966"/>
              <a:chOff x="3625040" y="5110154"/>
              <a:chExt cx="2571026" cy="208796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3625040" y="5456798"/>
                <a:ext cx="2571026" cy="1741322"/>
                <a:chOff x="4404621" y="4538192"/>
                <a:chExt cx="2208700" cy="1741322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4404621" y="4814200"/>
                  <a:ext cx="2208700" cy="1465314"/>
                </a:xfrm>
                <a:prstGeom prst="rect">
                  <a:avLst/>
                </a:prstGeom>
                <a:ln w="1270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36000" rIns="36000" rtlCol="0" anchor="b"/>
                <a:lstStyle/>
                <a:p>
                  <a:pPr algn="ctr"/>
                  <a:r>
                    <a:rPr lang="en-US" sz="1200" b="1" i="1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Training &amp; Guidance</a:t>
                  </a:r>
                </a:p>
                <a:p>
                  <a:pPr algn="ctr"/>
                  <a:endParaRPr lang="en-US" sz="1200" b="1" i="1" dirty="0" smtClean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4404622" y="4538192"/>
                  <a:ext cx="2208699" cy="276008"/>
                </a:xfrm>
                <a:prstGeom prst="rect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US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Implementation Planning</a:t>
                  </a:r>
                  <a:endPara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14690073">
                <a:off x="4964050" y="5110154"/>
                <a:ext cx="144000" cy="144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14639A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611170" y="5280713"/>
              <a:ext cx="1184966" cy="1028607"/>
              <a:chOff x="4711318" y="2780928"/>
              <a:chExt cx="4613210" cy="4004485"/>
            </a:xfrm>
          </p:grpSpPr>
          <p:pic>
            <p:nvPicPr>
              <p:cNvPr id="38" name="Picture 3" descr="C:\Users\mmaurino\AppData\Local\Microsoft\Windows\Temporary Internet Files\Content.Outlook\23PYAOTV\PBN_iKit_prod-shot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5902" y="2780928"/>
                <a:ext cx="2650126" cy="3247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4" descr="C:\Users\mmaurino\AppData\Local\Microsoft\Windows\Temporary Internet Files\Content.Outlook\23PYAOTV\Block0_iKit_prod-shot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2046" y="3223945"/>
                <a:ext cx="2822482" cy="3458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B:\_SOURCE - IMAGES\AOC-IKIT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1318" y="5096153"/>
                <a:ext cx="2798840" cy="168926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3243467" y="5379008"/>
              <a:ext cx="1311554" cy="903860"/>
              <a:chOff x="131068" y="1791156"/>
              <a:chExt cx="4152900" cy="2861980"/>
            </a:xfrm>
          </p:grpSpPr>
          <p:pic>
            <p:nvPicPr>
              <p:cNvPr id="36" name="Picture 35">
                <a:hlinkClick r:id="rId11"/>
              </p:cNvPr>
              <p:cNvPicPr/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1068" y="1791156"/>
                <a:ext cx="4152900" cy="123967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7" name="Picture 36">
                <a:hlinkClick r:id="rId13"/>
              </p:cNvPr>
              <p:cNvPicPr/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1068" y="3100560"/>
                <a:ext cx="4152900" cy="155257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45" name="Group 44"/>
          <p:cNvGrpSpPr/>
          <p:nvPr/>
        </p:nvGrpSpPr>
        <p:grpSpPr>
          <a:xfrm>
            <a:off x="867537" y="3199536"/>
            <a:ext cx="2858659" cy="2652070"/>
            <a:chOff x="262489" y="3501007"/>
            <a:chExt cx="2858659" cy="2652070"/>
          </a:xfrm>
        </p:grpSpPr>
        <p:grpSp>
          <p:nvGrpSpPr>
            <p:cNvPr id="46" name="Group 45"/>
            <p:cNvGrpSpPr/>
            <p:nvPr/>
          </p:nvGrpSpPr>
          <p:grpSpPr>
            <a:xfrm>
              <a:off x="262489" y="3501007"/>
              <a:ext cx="2858659" cy="2652070"/>
              <a:chOff x="1034903" y="4784805"/>
              <a:chExt cx="2858659" cy="2652070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1034903" y="4784805"/>
                <a:ext cx="2113332" cy="2652070"/>
                <a:chOff x="5633562" y="3872318"/>
                <a:chExt cx="1901999" cy="2652070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5633564" y="4148325"/>
                  <a:ext cx="1901997" cy="2376063"/>
                </a:xfrm>
                <a:prstGeom prst="rect">
                  <a:avLst/>
                </a:prstGeom>
                <a:ln w="1270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b"/>
                <a:lstStyle/>
                <a:p>
                  <a:pPr algn="ctr"/>
                  <a:endParaRPr lang="en-US" sz="1400" i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5633562" y="3872318"/>
                  <a:ext cx="1901997" cy="276008"/>
                </a:xfrm>
                <a:prstGeom prst="rect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US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Assess &amp; Measure</a:t>
                  </a:r>
                  <a:endPara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14690073">
                <a:off x="3749562" y="5291958"/>
                <a:ext cx="144000" cy="144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14639A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42" y="3848821"/>
              <a:ext cx="832298" cy="1278399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48" name="Group 47"/>
            <p:cNvGrpSpPr/>
            <p:nvPr/>
          </p:nvGrpSpPr>
          <p:grpSpPr>
            <a:xfrm>
              <a:off x="1043608" y="4029491"/>
              <a:ext cx="1205105" cy="1798687"/>
              <a:chOff x="-2455266" y="3117521"/>
              <a:chExt cx="1662846" cy="2481895"/>
            </a:xfrm>
          </p:grpSpPr>
          <p:pic>
            <p:nvPicPr>
              <p:cNvPr id="49" name="Picture 48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1904865" y="3117521"/>
                <a:ext cx="1112445" cy="1439637"/>
              </a:xfrm>
              <a:prstGeom prst="rect">
                <a:avLst/>
              </a:prstGeom>
              <a:noFill/>
              <a:ln w="9525">
                <a:solidFill>
                  <a:schemeClr val="accent6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455266" y="4160392"/>
                <a:ext cx="1111970" cy="1439024"/>
              </a:xfrm>
              <a:prstGeom prst="rect">
                <a:avLst/>
              </a:prstGeom>
              <a:noFill/>
              <a:ln w="9525">
                <a:solidFill>
                  <a:schemeClr val="accent6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  <p:grpSp>
        <p:nvGrpSpPr>
          <p:cNvPr id="55" name="Group 54"/>
          <p:cNvGrpSpPr/>
          <p:nvPr/>
        </p:nvGrpSpPr>
        <p:grpSpPr>
          <a:xfrm>
            <a:off x="1087957" y="1481167"/>
            <a:ext cx="2710185" cy="1358329"/>
            <a:chOff x="535950" y="1556792"/>
            <a:chExt cx="2710185" cy="1358329"/>
          </a:xfrm>
        </p:grpSpPr>
        <p:grpSp>
          <p:nvGrpSpPr>
            <p:cNvPr id="56" name="Group 55"/>
            <p:cNvGrpSpPr/>
            <p:nvPr/>
          </p:nvGrpSpPr>
          <p:grpSpPr>
            <a:xfrm>
              <a:off x="535950" y="1556792"/>
              <a:ext cx="2710185" cy="1358329"/>
              <a:chOff x="1115616" y="3096654"/>
              <a:chExt cx="2710185" cy="1358329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1115616" y="3096654"/>
                <a:ext cx="2199909" cy="1358329"/>
                <a:chOff x="6084168" y="4461160"/>
                <a:chExt cx="2199909" cy="1358329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6084168" y="4738361"/>
                  <a:ext cx="2199909" cy="1081128"/>
                </a:xfrm>
                <a:prstGeom prst="rect">
                  <a:avLst/>
                </a:prstGeom>
                <a:ln w="1270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sz="1100" i="1" dirty="0" smtClean="0">
                      <a:solidFill>
                        <a:srgbClr val="666666"/>
                      </a:solidFill>
                    </a:rPr>
                    <a:t>if needed</a:t>
                  </a:r>
                  <a:endParaRPr lang="en-US" sz="1100" i="1" dirty="0">
                    <a:solidFill>
                      <a:srgbClr val="666666"/>
                    </a:solidFill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6084168" y="4461160"/>
                  <a:ext cx="2199909" cy="277200"/>
                </a:xfrm>
                <a:prstGeom prst="rect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US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Compliance &amp; Verification</a:t>
                  </a:r>
                  <a:endPara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14690073">
                <a:off x="3681801" y="4276217"/>
                <a:ext cx="144000" cy="144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14639A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289" y="1899009"/>
              <a:ext cx="1789229" cy="797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2" name="Group 61"/>
          <p:cNvGrpSpPr/>
          <p:nvPr/>
        </p:nvGrpSpPr>
        <p:grpSpPr>
          <a:xfrm>
            <a:off x="3836508" y="967288"/>
            <a:ext cx="1854302" cy="1337303"/>
            <a:chOff x="4589906" y="1340768"/>
            <a:chExt cx="1854302" cy="1337303"/>
          </a:xfrm>
        </p:grpSpPr>
        <p:grpSp>
          <p:nvGrpSpPr>
            <p:cNvPr id="63" name="Group 62"/>
            <p:cNvGrpSpPr/>
            <p:nvPr/>
          </p:nvGrpSpPr>
          <p:grpSpPr>
            <a:xfrm>
              <a:off x="4589906" y="1340768"/>
              <a:ext cx="1854302" cy="1337303"/>
              <a:chOff x="3365770" y="1292808"/>
              <a:chExt cx="1854302" cy="1337303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3365770" y="1292808"/>
                <a:ext cx="1854302" cy="1021174"/>
                <a:chOff x="5778038" y="4461160"/>
                <a:chExt cx="1854302" cy="1021174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5778038" y="4737167"/>
                  <a:ext cx="1854302" cy="745167"/>
                </a:xfrm>
                <a:prstGeom prst="rect">
                  <a:avLst/>
                </a:prstGeom>
                <a:ln w="1270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:endParaRPr lang="en-US" sz="1200" i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5778038" y="4461160"/>
                  <a:ext cx="1854302" cy="276008"/>
                </a:xfrm>
                <a:prstGeom prst="rect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US" sz="1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Needs Analysis / Validation</a:t>
                  </a:r>
                  <a:endParaRPr lang="en-US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66" name="Oval 65"/>
              <p:cNvSpPr/>
              <p:nvPr/>
            </p:nvSpPr>
            <p:spPr>
              <a:xfrm rot="14690073">
                <a:off x="4237229" y="2486111"/>
                <a:ext cx="144000" cy="144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14639A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64" name="Picture 1"/>
            <p:cNvPicPr>
              <a:picLocks noChangeAspect="1" noChangeArrowheads="1"/>
            </p:cNvPicPr>
            <p:nvPr/>
          </p:nvPicPr>
          <p:blipFill>
            <a:blip r:embed="rId19" cstate="print"/>
            <a:srcRect l="21667" t="28444" r="20000" b="12889"/>
            <a:stretch>
              <a:fillRect/>
            </a:stretch>
          </p:blipFill>
          <p:spPr bwMode="auto">
            <a:xfrm>
              <a:off x="5011567" y="1687045"/>
              <a:ext cx="961903" cy="604625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9" name="TextBox 68"/>
          <p:cNvSpPr txBox="1"/>
          <p:nvPr/>
        </p:nvSpPr>
        <p:spPr>
          <a:xfrm>
            <a:off x="7846505" y="2903953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</a:t>
            </a:r>
            <a:endParaRPr lang="en-US" sz="6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923058" y="4999736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</a:t>
            </a:r>
            <a:endParaRPr lang="en-US" sz="6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August 2014</a:t>
            </a:r>
            <a:endParaRPr lang="en-CA" dirty="0"/>
          </a:p>
        </p:txBody>
      </p:sp>
      <p:pic>
        <p:nvPicPr>
          <p:cNvPr id="74" name="Picture 2" descr="B:\_SOURCE - IMAGES\ISO-9001-2008-Certified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2607"/>
            <a:ext cx="461610" cy="36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686657" y="2045810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</a:t>
            </a:r>
            <a:endParaRPr lang="en-US" sz="6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3242538" y="4663574"/>
            <a:ext cx="2864671" cy="1820946"/>
          </a:xfrm>
          <a:prstGeom prst="roundRect">
            <a:avLst>
              <a:gd name="adj" fmla="val 9867"/>
            </a:avLst>
          </a:prstGeom>
          <a:noFill/>
          <a:ln w="38100">
            <a:solidFill>
              <a:srgbClr val="FF66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4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8" grpId="0"/>
      <p:bldP spid="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:\_SOURCE - IMAGES\Source - Concept Charts\ASBU Blocks-Clear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5"/>
          <a:stretch/>
        </p:blipFill>
        <p:spPr bwMode="auto">
          <a:xfrm>
            <a:off x="611560" y="1844824"/>
            <a:ext cx="7992888" cy="355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23528" y="5589240"/>
            <a:ext cx="8568952" cy="1152128"/>
            <a:chOff x="323528" y="5733256"/>
            <a:chExt cx="8304600" cy="864096"/>
          </a:xfrm>
        </p:grpSpPr>
        <p:sp>
          <p:nvSpPr>
            <p:cNvPr id="4" name="Rectangle 3"/>
            <p:cNvSpPr/>
            <p:nvPr/>
          </p:nvSpPr>
          <p:spPr>
            <a:xfrm>
              <a:off x="323528" y="5733256"/>
              <a:ext cx="8304600" cy="86409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3528" y="5733256"/>
              <a:ext cx="1440000" cy="86409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PRIORITIES</a:t>
              </a:r>
              <a:endPara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142042" y="5661248"/>
            <a:ext cx="6333375" cy="288032"/>
          </a:xfrm>
          <a:prstGeom prst="rect">
            <a:avLst/>
          </a:prstGeom>
          <a:ln w="190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cap="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Based Navigation (PBN)</a:t>
            </a:r>
            <a:endParaRPr lang="en-US" b="1" cap="all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042" y="6021288"/>
            <a:ext cx="6333375" cy="288032"/>
          </a:xfrm>
          <a:prstGeom prst="rect">
            <a:avLst/>
          </a:prstGeom>
          <a:ln w="190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b="1" cap="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 Descent and Climb Operations (CDO/CCO)</a:t>
            </a:r>
            <a:endParaRPr lang="en-US" b="1" cap="all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042" y="6381328"/>
            <a:ext cx="6333375" cy="288032"/>
          </a:xfrm>
          <a:prstGeom prst="rect">
            <a:avLst/>
          </a:prstGeom>
          <a:ln w="190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b="1" cap="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Collaborative </a:t>
            </a:r>
            <a:r>
              <a:rPr lang="en-US" b="1" cap="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Decision-Making (CDM &amp; A-CDM) </a:t>
            </a:r>
            <a:r>
              <a:rPr lang="en-US" b="1" cap="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b="1" cap="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ATFM</a:t>
            </a:r>
            <a:endParaRPr lang="en-US" b="1" cap="all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845840"/>
            <a:ext cx="843528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279D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Air Navigation Plan (GANP)</a:t>
            </a:r>
          </a:p>
          <a:p>
            <a:r>
              <a:rPr lang="en-US" sz="2800" b="1" i="1" dirty="0">
                <a:solidFill>
                  <a:srgbClr val="444D53"/>
                </a:solidFill>
              </a:rPr>
              <a:t>Objectives and Priorities</a:t>
            </a:r>
          </a:p>
        </p:txBody>
      </p:sp>
    </p:spTree>
    <p:extLst>
      <p:ext uri="{BB962C8B-B14F-4D97-AF65-F5344CB8AC3E}">
        <p14:creationId xmlns:p14="http://schemas.microsoft.com/office/powerpoint/2010/main" val="179499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63" y="1786508"/>
            <a:ext cx="3539962" cy="4581128"/>
          </a:xfrm>
          <a:prstGeom prst="rect">
            <a:avLst/>
          </a:prstGeom>
          <a:ln w="9525">
            <a:solidFill>
              <a:srgbClr val="8C99A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1628800"/>
            <a:ext cx="9144000" cy="4896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Global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AIR NAVIGATION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039072" y="1700809"/>
            <a:ext cx="3962400" cy="2046336"/>
            <a:chOff x="5039072" y="1700809"/>
            <a:chExt cx="3962400" cy="20463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56790" y="1700809"/>
              <a:ext cx="3944682" cy="1717183"/>
            </a:xfrm>
            <a:prstGeom prst="rect">
              <a:avLst/>
            </a:prstGeom>
            <a:ln w="9525">
              <a:solidFill>
                <a:srgbClr val="8C99A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5039072" y="3501008"/>
              <a:ext cx="3962400" cy="24613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050" b="1" cap="all" dirty="0" smtClean="0">
                  <a:solidFill>
                    <a:schemeClr val="accent4">
                      <a:lumMod val="10000"/>
                    </a:schemeClr>
                  </a:solidFill>
                </a:rPr>
                <a:t>ATFM IS CURRENTLY BEING USED IN AREAS OF TRAFFIC CONGESTION  </a:t>
              </a:r>
              <a:endParaRPr lang="en-US" sz="1050" b="1" i="1" cap="all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5584" y="1700808"/>
            <a:ext cx="3962400" cy="2046337"/>
            <a:chOff x="465584" y="1700808"/>
            <a:chExt cx="3962400" cy="204633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84" y="1700808"/>
              <a:ext cx="3941195" cy="1717183"/>
            </a:xfrm>
            <a:prstGeom prst="rect">
              <a:avLst/>
            </a:prstGeom>
            <a:ln w="9525">
              <a:solidFill>
                <a:srgbClr val="8C99A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465584" y="3501008"/>
              <a:ext cx="3962400" cy="24613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cap="all" dirty="0" smtClean="0">
                  <a:solidFill>
                    <a:schemeClr val="accent4">
                      <a:lumMod val="10000"/>
                    </a:schemeClr>
                  </a:solidFill>
                </a:rPr>
                <a:t>PBN RUNWAY Implementation continues to rise</a:t>
              </a:r>
              <a:endParaRPr lang="en-US" sz="1100" b="1" i="1" cap="all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4379" y="4019174"/>
            <a:ext cx="3962400" cy="2348462"/>
            <a:chOff x="444379" y="4019174"/>
            <a:chExt cx="3962400" cy="2348462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5585" y="4019174"/>
              <a:ext cx="3941194" cy="2016483"/>
            </a:xfrm>
            <a:prstGeom prst="rect">
              <a:avLst/>
            </a:prstGeom>
            <a:ln w="9525">
              <a:solidFill>
                <a:srgbClr val="8C99A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444379" y="6121499"/>
              <a:ext cx="3962400" cy="24613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cap="all" dirty="0" smtClean="0">
                  <a:solidFill>
                    <a:schemeClr val="accent4">
                      <a:lumMod val="10000"/>
                    </a:schemeClr>
                  </a:solidFill>
                </a:rPr>
                <a:t>AIM CONSOLIDATION PHASE IS ONGOING</a:t>
              </a:r>
              <a:endParaRPr lang="en-US" sz="1100" b="1" i="1" cap="all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39278" y="4019174"/>
            <a:ext cx="3962400" cy="2362154"/>
            <a:chOff x="5039278" y="4019174"/>
            <a:chExt cx="3962400" cy="2362154"/>
          </a:xfrm>
        </p:grpSpPr>
        <p:sp>
          <p:nvSpPr>
            <p:cNvPr id="23" name="Rectangle 22"/>
            <p:cNvSpPr/>
            <p:nvPr/>
          </p:nvSpPr>
          <p:spPr>
            <a:xfrm>
              <a:off x="5039278" y="6135191"/>
              <a:ext cx="3962400" cy="24613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050" b="1" cap="all" dirty="0" smtClean="0">
                  <a:solidFill>
                    <a:schemeClr val="accent4">
                      <a:lumMod val="10000"/>
                    </a:schemeClr>
                  </a:solidFill>
                </a:rPr>
                <a:t>STUDY ON POTENTIAL ENV BENEFITS OF ASBU B0 SHOWS NET GAIN</a:t>
              </a:r>
              <a:endParaRPr lang="en-US" sz="1050" b="1" i="1" cap="all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790" y="4019174"/>
              <a:ext cx="3944682" cy="2011310"/>
            </a:xfrm>
            <a:prstGeom prst="rect">
              <a:avLst/>
            </a:prstGeom>
            <a:ln w="9525">
              <a:solidFill>
                <a:srgbClr val="8C99A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August 2014</a:t>
            </a:r>
            <a:endParaRPr lang="en-CA"/>
          </a:p>
        </p:txBody>
      </p:sp>
      <p:sp>
        <p:nvSpPr>
          <p:cNvPr id="18" name="Rounded Rectangle 17"/>
          <p:cNvSpPr/>
          <p:nvPr/>
        </p:nvSpPr>
        <p:spPr>
          <a:xfrm>
            <a:off x="251520" y="3933056"/>
            <a:ext cx="4320480" cy="2491221"/>
          </a:xfrm>
          <a:prstGeom prst="roundRect">
            <a:avLst>
              <a:gd name="adj" fmla="val 9867"/>
            </a:avLst>
          </a:prstGeom>
          <a:noFill/>
          <a:ln w="38100">
            <a:solidFill>
              <a:srgbClr val="FF66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212976"/>
            <a:ext cx="4896544" cy="1362075"/>
          </a:xfrm>
        </p:spPr>
        <p:txBody>
          <a:bodyPr/>
          <a:lstStyle/>
          <a:p>
            <a:r>
              <a:rPr lang="en-US" sz="1800" i="1" cap="none" dirty="0" smtClean="0">
                <a:solidFill>
                  <a:schemeClr val="accent6"/>
                </a:solidFill>
                <a:effectLst/>
              </a:rPr>
              <a:t>Planning and Integrating for</a:t>
            </a:r>
            <a:r>
              <a:rPr lang="en-US" cap="none" dirty="0" smtClean="0">
                <a:solidFill>
                  <a:srgbClr val="8CC63F"/>
                </a:solidFill>
                <a:latin typeface="Arial Black" pitchFamily="34" charset="0"/>
              </a:rPr>
              <a:t/>
            </a:r>
            <a:br>
              <a:rPr lang="en-US" cap="none" dirty="0" smtClean="0">
                <a:solidFill>
                  <a:srgbClr val="8CC63F"/>
                </a:solidFill>
                <a:latin typeface="Arial Black" pitchFamily="34" charset="0"/>
              </a:rPr>
            </a:br>
            <a:r>
              <a:rPr lang="en-US" sz="3600" dirty="0" smtClean="0">
                <a:solidFill>
                  <a:srgbClr val="8CC63F"/>
                </a:solidFill>
                <a:latin typeface="Arial Black" pitchFamily="34" charset="0"/>
              </a:rPr>
              <a:t>IMPLEMENTATION</a:t>
            </a:r>
            <a:endParaRPr lang="en-US" dirty="0">
              <a:solidFill>
                <a:srgbClr val="8CC63F"/>
              </a:solidFill>
              <a:latin typeface="Arial Black" pitchFamily="34" charset="0"/>
            </a:endParaRPr>
          </a:p>
        </p:txBody>
      </p:sp>
      <p:pic>
        <p:nvPicPr>
          <p:cNvPr id="1027" name="Picture 3" descr="C:\localcache\mdeleon\Desktop\iStock_000026153506XX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6752"/>
            <a:ext cx="3374504" cy="50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August 2014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694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51520" y="1556792"/>
            <a:ext cx="8568952" cy="4170302"/>
            <a:chOff x="251520" y="2111057"/>
            <a:chExt cx="8568952" cy="4170302"/>
          </a:xfrm>
        </p:grpSpPr>
        <p:grpSp>
          <p:nvGrpSpPr>
            <p:cNvPr id="102" name="Group 101"/>
            <p:cNvGrpSpPr/>
            <p:nvPr/>
          </p:nvGrpSpPr>
          <p:grpSpPr>
            <a:xfrm>
              <a:off x="251520" y="2111057"/>
              <a:ext cx="8568952" cy="1656184"/>
              <a:chOff x="179512" y="1844824"/>
              <a:chExt cx="8568952" cy="1656184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179512" y="1844824"/>
                <a:ext cx="8568952" cy="16561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4">
                    <a:lumMod val="1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>
                <a:off x="236220" y="1916832"/>
                <a:ext cx="8458245" cy="1535981"/>
                <a:chOff x="236220" y="1916832"/>
                <a:chExt cx="8458245" cy="1535981"/>
              </a:xfrm>
            </p:grpSpPr>
            <p:pic>
              <p:nvPicPr>
                <p:cNvPr id="105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236220" y="1916832"/>
                  <a:ext cx="7393305" cy="15359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7629525" y="1952625"/>
                  <a:ext cx="1064940" cy="1500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pic>
          <p:nvPicPr>
            <p:cNvPr id="107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74" y="4256465"/>
              <a:ext cx="3241531" cy="16561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108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6163" y="4243338"/>
              <a:ext cx="1190173" cy="16561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109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505" y="4243338"/>
              <a:ext cx="2572939" cy="1656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10" name="TextBox 109"/>
            <p:cNvSpPr txBox="1"/>
            <p:nvPr/>
          </p:nvSpPr>
          <p:spPr>
            <a:xfrm>
              <a:off x="251520" y="3767241"/>
              <a:ext cx="8568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5A6870"/>
                  </a:solidFill>
                </a:rPr>
                <a:t>Safety and Air Navigation Regulatory Operational Improvements (ROI)</a:t>
              </a:r>
              <a:endParaRPr lang="en-US" b="1" dirty="0">
                <a:solidFill>
                  <a:srgbClr val="5A687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70303" y="5884689"/>
              <a:ext cx="3250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5A6870"/>
                  </a:solidFill>
                </a:rPr>
                <a:t>Enablers</a:t>
              </a:r>
              <a:endParaRPr lang="en-US" b="1" dirty="0">
                <a:solidFill>
                  <a:srgbClr val="5A687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770505" y="5912027"/>
              <a:ext cx="3867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5A6870"/>
                  </a:solidFill>
                </a:rPr>
                <a:t>Recurrent Activities</a:t>
              </a:r>
              <a:endParaRPr lang="en-US" b="1" dirty="0">
                <a:solidFill>
                  <a:srgbClr val="5A6870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August 2014</a:t>
            </a:r>
            <a:endParaRPr lang="en-CA" dirty="0"/>
          </a:p>
        </p:txBody>
      </p:sp>
      <p:sp>
        <p:nvSpPr>
          <p:cNvPr id="113" name="Title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568952" cy="648072"/>
          </a:xfrm>
        </p:spPr>
        <p:txBody>
          <a:bodyPr/>
          <a:lstStyle/>
          <a:p>
            <a:r>
              <a:rPr lang="en-US" sz="2800" dirty="0"/>
              <a:t>AIR NAVIGATION </a:t>
            </a:r>
            <a:r>
              <a:rPr lang="en-US" sz="2600" i="1" dirty="0" smtClean="0">
                <a:solidFill>
                  <a:srgbClr val="8CC63F"/>
                </a:solidFill>
                <a:latin typeface="Arial Black" panose="020B0A04020102020204" pitchFamily="34" charset="0"/>
              </a:rPr>
              <a:t>INTEGRATED </a:t>
            </a:r>
            <a:r>
              <a:rPr lang="en-US" sz="2600" dirty="0" smtClean="0">
                <a:solidFill>
                  <a:srgbClr val="8CC63F"/>
                </a:solidFill>
              </a:rPr>
              <a:t> </a:t>
            </a:r>
            <a:r>
              <a:rPr lang="en-US" sz="2800" dirty="0" smtClean="0"/>
              <a:t>WORK PROGRAMME</a:t>
            </a:r>
            <a:endParaRPr lang="en-US" sz="2800" dirty="0"/>
          </a:p>
        </p:txBody>
      </p:sp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3092" y="4956846"/>
            <a:ext cx="1099490" cy="142286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4958460"/>
            <a:ext cx="1099490" cy="142286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2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761" y="2204864"/>
            <a:ext cx="2575191" cy="1989015"/>
          </a:xfrm>
          <a:prstGeom prst="rect">
            <a:avLst/>
          </a:prstGeom>
          <a:noFill/>
          <a:ln w="317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596" y="2204864"/>
            <a:ext cx="2582838" cy="1989678"/>
          </a:xfrm>
          <a:prstGeom prst="rect">
            <a:avLst/>
          </a:prstGeom>
          <a:noFill/>
          <a:ln w="317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2668062" y="4221088"/>
            <a:ext cx="368588" cy="38409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307721" y="4221088"/>
            <a:ext cx="368588" cy="38409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04184" y="1700808"/>
            <a:ext cx="309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US Priorities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3842" y="1700808"/>
            <a:ext cx="309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EU Priorities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105273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i="1" dirty="0">
                <a:solidFill>
                  <a:srgbClr val="8CC6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INTEGRATED</a:t>
            </a:r>
            <a:r>
              <a:rPr lang="en-US" sz="2400" i="1" dirty="0">
                <a:solidFill>
                  <a:srgbClr val="8CC63F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smtClean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State Priorities </a:t>
            </a:r>
            <a:endParaRPr lang="en-US" sz="2800" b="1" dirty="0">
              <a:solidFill>
                <a:srgbClr val="006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3421" y="6416660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AIR NAVIGATION </a:t>
            </a:r>
            <a:r>
              <a:rPr lang="en-US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INTEGRATED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r>
              <a:rPr lang="en-US" sz="2000" b="1" dirty="0" smtClean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WORK PROGRAMME</a:t>
            </a:r>
            <a:endParaRPr lang="en-US" b="1" dirty="0">
              <a:solidFill>
                <a:srgbClr val="006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"/>
          <a:stretch/>
        </p:blipFill>
        <p:spPr bwMode="auto">
          <a:xfrm>
            <a:off x="918277" y="2709354"/>
            <a:ext cx="1292968" cy="1800000"/>
          </a:xfrm>
          <a:prstGeom prst="rect">
            <a:avLst/>
          </a:prstGeom>
          <a:noFill/>
          <a:ln w="317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36" y="2709354"/>
            <a:ext cx="1404396" cy="1800000"/>
          </a:xfrm>
          <a:prstGeom prst="rect">
            <a:avLst/>
          </a:prstGeom>
          <a:noFill/>
          <a:ln w="317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251520" y="1556792"/>
            <a:ext cx="8568952" cy="1656184"/>
            <a:chOff x="179512" y="1844824"/>
            <a:chExt cx="8568952" cy="1656184"/>
          </a:xfrm>
        </p:grpSpPr>
        <p:sp>
          <p:nvSpPr>
            <p:cNvPr id="19" name="Rectangle 18"/>
            <p:cNvSpPr/>
            <p:nvPr/>
          </p:nvSpPr>
          <p:spPr>
            <a:xfrm>
              <a:off x="179512" y="1844824"/>
              <a:ext cx="8568952" cy="16561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36220" y="1916832"/>
              <a:ext cx="8458245" cy="1535981"/>
              <a:chOff x="236220" y="1916832"/>
              <a:chExt cx="8458245" cy="1535981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36220" y="1916832"/>
                <a:ext cx="7393305" cy="1535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629525" y="1952625"/>
                <a:ext cx="1064940" cy="1500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42645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3.05556E-6 0.45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9" name="Right Arrow 2048"/>
          <p:cNvSpPr/>
          <p:nvPr/>
        </p:nvSpPr>
        <p:spPr>
          <a:xfrm>
            <a:off x="107504" y="2574110"/>
            <a:ext cx="9001000" cy="638866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1B4177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1567121" cy="147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21" y="1988840"/>
            <a:ext cx="1821868" cy="14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56" name="Group 2055"/>
          <p:cNvGrpSpPr/>
          <p:nvPr/>
        </p:nvGrpSpPr>
        <p:grpSpPr>
          <a:xfrm>
            <a:off x="899592" y="4293096"/>
            <a:ext cx="1112889" cy="851395"/>
            <a:chOff x="3169751" y="4677014"/>
            <a:chExt cx="1112889" cy="851395"/>
          </a:xfrm>
        </p:grpSpPr>
        <p:sp>
          <p:nvSpPr>
            <p:cNvPr id="2055" name="Flowchart: Document 2054"/>
            <p:cNvSpPr/>
            <p:nvPr/>
          </p:nvSpPr>
          <p:spPr>
            <a:xfrm>
              <a:off x="3366102" y="5091074"/>
              <a:ext cx="720080" cy="437335"/>
            </a:xfrm>
            <a:prstGeom prst="flowChartDocumen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1100" b="1" dirty="0" smtClean="0">
                  <a:solidFill>
                    <a:srgbClr val="5A6870"/>
                  </a:solidFill>
                </a:rPr>
                <a:t>TORs</a:t>
              </a:r>
              <a:endParaRPr lang="en-US" sz="1400" b="1" dirty="0">
                <a:solidFill>
                  <a:srgbClr val="5A6870"/>
                </a:solidFill>
              </a:endParaRPr>
            </a:p>
          </p:txBody>
        </p:sp>
        <p:sp>
          <p:nvSpPr>
            <p:cNvPr id="2054" name="Flowchart: Predefined Process 2053"/>
            <p:cNvSpPr/>
            <p:nvPr/>
          </p:nvSpPr>
          <p:spPr>
            <a:xfrm>
              <a:off x="3169751" y="4677014"/>
              <a:ext cx="1112889" cy="480178"/>
            </a:xfrm>
            <a:prstGeom prst="flowChartPredefined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5A6870"/>
                  </a:solidFill>
                </a:rPr>
                <a:t>ANC Panels</a:t>
              </a:r>
              <a:endParaRPr lang="en-US" sz="1400" b="1" dirty="0">
                <a:solidFill>
                  <a:srgbClr val="5A6870"/>
                </a:solidFill>
              </a:endParaRPr>
            </a:p>
          </p:txBody>
        </p:sp>
      </p:grpSp>
      <p:sp>
        <p:nvSpPr>
          <p:cNvPr id="2064" name="Cube 2063"/>
          <p:cNvSpPr/>
          <p:nvPr/>
        </p:nvSpPr>
        <p:spPr>
          <a:xfrm flipH="1">
            <a:off x="2660553" y="4437112"/>
            <a:ext cx="621451" cy="621451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TextBox 2064"/>
          <p:cNvSpPr txBox="1"/>
          <p:nvPr/>
        </p:nvSpPr>
        <p:spPr>
          <a:xfrm>
            <a:off x="2227666" y="5157192"/>
            <a:ext cx="1624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6EB7"/>
                </a:solidFill>
              </a:rPr>
              <a:t>SARPS &amp; PANS PACKAGES</a:t>
            </a:r>
          </a:p>
        </p:txBody>
      </p:sp>
      <p:sp>
        <p:nvSpPr>
          <p:cNvPr id="168" name="Up Arrow 167"/>
          <p:cNvSpPr/>
          <p:nvPr/>
        </p:nvSpPr>
        <p:spPr>
          <a:xfrm rot="5400000" flipH="1">
            <a:off x="2198795" y="4368163"/>
            <a:ext cx="288032" cy="42593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Up Arrow 2056"/>
          <p:cNvSpPr/>
          <p:nvPr/>
        </p:nvSpPr>
        <p:spPr>
          <a:xfrm rot="10800000">
            <a:off x="2804570" y="3573016"/>
            <a:ext cx="288032" cy="936104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August 2014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9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2064" grpId="0" animBg="1"/>
      <p:bldP spid="2065" grpId="0"/>
      <p:bldP spid="168" grpId="0" animBg="1"/>
      <p:bldP spid="20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9" name="Right Arrow 2048"/>
          <p:cNvSpPr/>
          <p:nvPr/>
        </p:nvSpPr>
        <p:spPr>
          <a:xfrm>
            <a:off x="107504" y="2574110"/>
            <a:ext cx="9001000" cy="638866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1B4177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1567121" cy="147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21" y="1988840"/>
            <a:ext cx="1821868" cy="14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56" name="Group 2055"/>
          <p:cNvGrpSpPr/>
          <p:nvPr/>
        </p:nvGrpSpPr>
        <p:grpSpPr>
          <a:xfrm>
            <a:off x="899592" y="4293096"/>
            <a:ext cx="1112889" cy="851395"/>
            <a:chOff x="3169751" y="4677014"/>
            <a:chExt cx="1112889" cy="851395"/>
          </a:xfrm>
        </p:grpSpPr>
        <p:sp>
          <p:nvSpPr>
            <p:cNvPr id="2055" name="Flowchart: Document 2054"/>
            <p:cNvSpPr/>
            <p:nvPr/>
          </p:nvSpPr>
          <p:spPr>
            <a:xfrm>
              <a:off x="3366102" y="5091074"/>
              <a:ext cx="720080" cy="437335"/>
            </a:xfrm>
            <a:prstGeom prst="flowChartDocumen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1100" b="1" dirty="0" smtClean="0">
                  <a:solidFill>
                    <a:srgbClr val="5A6870"/>
                  </a:solidFill>
                </a:rPr>
                <a:t>TORs</a:t>
              </a:r>
              <a:endParaRPr lang="en-US" sz="1400" b="1" dirty="0">
                <a:solidFill>
                  <a:srgbClr val="5A6870"/>
                </a:solidFill>
              </a:endParaRPr>
            </a:p>
          </p:txBody>
        </p:sp>
        <p:sp>
          <p:nvSpPr>
            <p:cNvPr id="2054" name="Flowchart: Predefined Process 2053"/>
            <p:cNvSpPr/>
            <p:nvPr/>
          </p:nvSpPr>
          <p:spPr>
            <a:xfrm>
              <a:off x="3169751" y="4677014"/>
              <a:ext cx="1112889" cy="480178"/>
            </a:xfrm>
            <a:prstGeom prst="flowChartPredefined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5A6870"/>
                  </a:solidFill>
                </a:rPr>
                <a:t>ANC Panels</a:t>
              </a:r>
              <a:endParaRPr lang="en-US" sz="1400" b="1" dirty="0">
                <a:solidFill>
                  <a:srgbClr val="5A6870"/>
                </a:solidFill>
              </a:endParaRPr>
            </a:p>
          </p:txBody>
        </p:sp>
      </p:grpSp>
      <p:sp>
        <p:nvSpPr>
          <p:cNvPr id="2064" name="Cube 2063"/>
          <p:cNvSpPr/>
          <p:nvPr/>
        </p:nvSpPr>
        <p:spPr>
          <a:xfrm flipH="1">
            <a:off x="2660553" y="4437112"/>
            <a:ext cx="621451" cy="621451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TextBox 2064"/>
          <p:cNvSpPr txBox="1"/>
          <p:nvPr/>
        </p:nvSpPr>
        <p:spPr>
          <a:xfrm>
            <a:off x="2227666" y="5157192"/>
            <a:ext cx="1624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6EB7"/>
                </a:solidFill>
              </a:rPr>
              <a:t>SARPS &amp; PANS PACKAGES</a:t>
            </a:r>
          </a:p>
        </p:txBody>
      </p:sp>
      <p:pic>
        <p:nvPicPr>
          <p:cNvPr id="27" name="Picture 2" descr="C:\_ICAO DRIVE\_SOURCE - IMAGES\World_Transparent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179" y="3960295"/>
            <a:ext cx="3070101" cy="172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ight Arrow 27"/>
          <p:cNvSpPr/>
          <p:nvPr/>
        </p:nvSpPr>
        <p:spPr>
          <a:xfrm>
            <a:off x="3419872" y="4509120"/>
            <a:ext cx="972000" cy="54325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3" descr="C:\_ICAO DRIVE\_SOURCE - IMAGES\Source - Document Covers\SMM-20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380" y="4183742"/>
            <a:ext cx="979092" cy="1273222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ight Arrow 29"/>
          <p:cNvSpPr/>
          <p:nvPr/>
        </p:nvSpPr>
        <p:spPr>
          <a:xfrm rot="10800000">
            <a:off x="6696342" y="4509120"/>
            <a:ext cx="972000" cy="54325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364089" y="0"/>
            <a:ext cx="3779912" cy="745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TRADITIONALLY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ight Arrow 31"/>
          <p:cNvSpPr/>
          <p:nvPr/>
        </p:nvSpPr>
        <p:spPr>
          <a:xfrm rot="5400000">
            <a:off x="4732359" y="3451821"/>
            <a:ext cx="563237" cy="54325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144160" y="2783137"/>
            <a:ext cx="1739633" cy="51160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A6870"/>
                </a:solidFill>
              </a:rPr>
              <a:t>TRAINING</a:t>
            </a:r>
            <a:endParaRPr lang="en-US" b="1" dirty="0">
              <a:solidFill>
                <a:srgbClr val="5A6870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 rot="8100000">
            <a:off x="6337767" y="3578776"/>
            <a:ext cx="563237" cy="54325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6228184" y="2917396"/>
            <a:ext cx="1739633" cy="51160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A6870"/>
                </a:solidFill>
              </a:rPr>
              <a:t>ROLL-OUT</a:t>
            </a:r>
            <a:endParaRPr lang="en-US" b="1" dirty="0">
              <a:solidFill>
                <a:srgbClr val="5A6870"/>
              </a:solidFill>
            </a:endParaRPr>
          </a:p>
        </p:txBody>
      </p:sp>
      <p:sp>
        <p:nvSpPr>
          <p:cNvPr id="36" name="Up Arrow 35"/>
          <p:cNvSpPr/>
          <p:nvPr/>
        </p:nvSpPr>
        <p:spPr>
          <a:xfrm rot="10800000">
            <a:off x="2804570" y="3573016"/>
            <a:ext cx="288032" cy="936104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 rot="5400000" flipH="1">
            <a:off x="2198795" y="4368163"/>
            <a:ext cx="288032" cy="42593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August 2014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195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571</Words>
  <Application>Microsoft Office PowerPoint</Application>
  <PresentationFormat>On-screen Show (4:3)</PresentationFormat>
  <Paragraphs>163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Information Management  The ICAO Perspective</vt:lpstr>
      <vt:lpstr>PowerPoint Presentation</vt:lpstr>
      <vt:lpstr>PowerPoint Presentation</vt:lpstr>
      <vt:lpstr>State of Global AIR NAVIGATION</vt:lpstr>
      <vt:lpstr>Planning and Integrating for IMPLEMENTATION</vt:lpstr>
      <vt:lpstr>AIR NAVIGATION INTEGRATED  WORK PROGRAMME</vt:lpstr>
      <vt:lpstr>PowerPoint Presentation</vt:lpstr>
      <vt:lpstr>PowerPoint Presentation</vt:lpstr>
      <vt:lpstr>PowerPoint Presentation</vt:lpstr>
      <vt:lpstr>PowerPoint Presentation</vt:lpstr>
      <vt:lpstr>Integration for Implementation</vt:lpstr>
      <vt:lpstr>Why Integrated Planning is Important</vt:lpstr>
      <vt:lpstr>Regional Implementation – Air Navigation</vt:lpstr>
      <vt:lpstr>Global Indicators for all Regions (Used in dashboards and harmonized with global plans and reports)</vt:lpstr>
      <vt:lpstr>Measuring Implementation - Regional Dashboards</vt:lpstr>
      <vt:lpstr>PowerPoint Presentation</vt:lpstr>
      <vt:lpstr>PowerPoint Presentation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Plater, Debra CTR (FAA)</cp:lastModifiedBy>
  <cp:revision>77</cp:revision>
  <cp:lastPrinted>2014-08-06T18:23:44Z</cp:lastPrinted>
  <dcterms:created xsi:type="dcterms:W3CDTF">2013-08-20T15:49:37Z</dcterms:created>
  <dcterms:modified xsi:type="dcterms:W3CDTF">2014-08-26T12:00:34Z</dcterms:modified>
</cp:coreProperties>
</file>