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7"/>
  </p:notesMasterIdLst>
  <p:sldIdLst>
    <p:sldId id="338" r:id="rId3"/>
    <p:sldId id="330" r:id="rId4"/>
    <p:sldId id="332" r:id="rId5"/>
    <p:sldId id="339" r:id="rId6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3021" autoAdjust="0"/>
  </p:normalViewPr>
  <p:slideViewPr>
    <p:cSldViewPr>
      <p:cViewPr>
        <p:scale>
          <a:sx n="100" d="100"/>
          <a:sy n="100" d="100"/>
        </p:scale>
        <p:origin x="-72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1169"/>
          </a:xfrm>
          <a:prstGeom prst="rect">
            <a:avLst/>
          </a:prstGeom>
        </p:spPr>
        <p:txBody>
          <a:bodyPr vert="horz" lIns="92389" tIns="46195" rIns="92389" bIns="461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1"/>
            <a:ext cx="3035088" cy="461169"/>
          </a:xfrm>
          <a:prstGeom prst="rect">
            <a:avLst/>
          </a:prstGeom>
        </p:spPr>
        <p:txBody>
          <a:bodyPr vert="horz" lIns="92389" tIns="46195" rIns="92389" bIns="461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29BA6-BF42-47B7-B5D9-3CD278427DC0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9" tIns="46195" rIns="92389" bIns="461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4"/>
            <a:ext cx="5603240" cy="4150518"/>
          </a:xfrm>
          <a:prstGeom prst="rect">
            <a:avLst/>
          </a:prstGeom>
        </p:spPr>
        <p:txBody>
          <a:bodyPr vert="horz" lIns="92389" tIns="46195" rIns="92389" bIns="4619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1169"/>
          </a:xfrm>
          <a:prstGeom prst="rect">
            <a:avLst/>
          </a:prstGeom>
        </p:spPr>
        <p:txBody>
          <a:bodyPr vert="horz" lIns="92389" tIns="46195" rIns="92389" bIns="461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1169"/>
          </a:xfrm>
          <a:prstGeom prst="rect">
            <a:avLst/>
          </a:prstGeom>
        </p:spPr>
        <p:txBody>
          <a:bodyPr vert="horz" lIns="92389" tIns="46195" rIns="92389" bIns="461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995DE-1A06-4A84-9F60-473E7C8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0021" indent="-170021">
              <a:spcBef>
                <a:spcPts val="909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Current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 data exchange is p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oint-to-point, each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 with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unique interfaces (</a:t>
            </a:r>
            <a:r>
              <a:rPr lang="en-US" i="1" u="sng" dirty="0" smtClean="0">
                <a:solidFill>
                  <a:srgbClr val="000000"/>
                </a:solidFill>
                <a:latin typeface="Arial" charset="0"/>
              </a:rPr>
              <a:t>bilateral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).  This approach is decentralized and less efficient.  </a:t>
            </a:r>
          </a:p>
          <a:p>
            <a:pPr marL="170021" indent="-170021">
              <a:spcBef>
                <a:spcPts val="909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Some interfaces are analog (e.g. Radio/Voice)</a:t>
            </a:r>
          </a:p>
          <a:p>
            <a:pPr marL="170021" indent="-170021">
              <a:spcBef>
                <a:spcPts val="909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Expensive development, test, deploy, and maintenance</a:t>
            </a:r>
          </a:p>
          <a:p>
            <a:pPr marL="170021" indent="-170021">
              <a:spcBef>
                <a:spcPts val="909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New decisions constrained by old data constructs</a:t>
            </a:r>
          </a:p>
          <a:p>
            <a:pPr marL="170021" indent="-170021">
              <a:spcBef>
                <a:spcPts val="909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Cumbersome data access</a:t>
            </a:r>
          </a:p>
          <a:p>
            <a:pPr marL="170021" indent="-170021">
              <a:spcBef>
                <a:spcPct val="0"/>
              </a:spcBef>
            </a:pPr>
            <a:endParaRPr lang="en-US" dirty="0" smtClean="0"/>
          </a:p>
          <a:p>
            <a:pPr marL="170021" indent="-17002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967341" y="8760606"/>
            <a:ext cx="3035088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9" tIns="46195" rIns="92389" bIns="46195" anchor="b"/>
          <a:lstStyle/>
          <a:p>
            <a:pPr algn="r"/>
            <a:fld id="{B6DE1EA0-C9AA-4F5F-9608-A813E21A0C31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vision for the future is a global SWIM approach, in which data is sent to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 a central point and provided to multiple users.  This increases efficiencies and allows for a more seamless transfer of information. 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Mini Global aims to meet this goal.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67341" y="8760606"/>
            <a:ext cx="3035088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9" tIns="46195" rIns="92389" bIns="46195" anchor="b"/>
          <a:lstStyle/>
          <a:p>
            <a:pPr algn="r"/>
            <a:fld id="{1E8A86AE-4745-4C59-8F63-F12A2B5F1346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2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0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fld id="{6E6DC201-4793-4761-886E-10871B99AEED}" type="datetime1">
              <a:rPr lang="en-US" smtClean="0"/>
              <a:t>8/26/2014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62A57F-9A25-47EB-AF18-5906BC55F125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DA5BF7-D531-41BE-B7D7-EE959A7AC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BF6C6F3-1E55-48BC-81DE-F29C0A1A63D9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52EB7DC-B30F-4F7B-A645-101200EA5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1456CA-4489-4172-8ADB-2A54BC6C345E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60E4E2-AE6A-46B4-905F-B448078F9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477778-0A4C-4306-8C10-9BA4A791B09A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060296-41DD-495E-894E-C9AC36831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DFF723-AFA9-41E3-B92B-54D6CF56993B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B5F216-4A4D-42FE-A2B4-2588E2439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600D4A2-F3BA-4517-A0CA-168417C9547D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2926AF-E043-4E65-9D34-D2B93905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94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3"/>
            <a:ext cx="7772400" cy="5291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fld id="{7181594F-045E-41D3-9199-27EE212DF1FE}" type="datetime1">
              <a:rPr lang="en-US" smtClean="0"/>
              <a:t>8/26/2014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69D72D-3A99-47F8-8E73-AC10997C6B52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C6FAA4-6DFE-4933-BD92-98661C83E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761A303-5EBD-4BD8-BAF5-B2648A2E824B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4BD81A1-4A34-4D96-A903-3D11650FD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446088" y="312738"/>
            <a:ext cx="4983162" cy="1395412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 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82588" y="381000"/>
            <a:ext cx="4951412" cy="175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Tx/>
              <a:buNone/>
              <a:defRPr sz="32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New Horizons Of Information Exchange</a:t>
            </a:r>
          </a:p>
        </p:txBody>
      </p:sp>
      <p:sp>
        <p:nvSpPr>
          <p:cNvPr id="6" name="Text Box 1051"/>
          <p:cNvSpPr txBox="1">
            <a:spLocks noChangeArrowheads="1"/>
          </p:cNvSpPr>
          <p:nvPr/>
        </p:nvSpPr>
        <p:spPr bwMode="auto">
          <a:xfrm>
            <a:off x="427039" y="4114800"/>
            <a:ext cx="14017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By:  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Date: </a:t>
            </a:r>
            <a:endParaRPr lang="en-US" sz="1600" dirty="0">
              <a:solidFill>
                <a:srgbClr val="1D2F6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114800"/>
            <a:ext cx="341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Air Transportation Information Exchange Conference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825425"/>
            <a:ext cx="341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Teri L. Bristol, ATO Chief Operating Officer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562600"/>
            <a:ext cx="3419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August 26,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515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 txBox="1">
            <a:spLocks noGrp="1"/>
          </p:cNvSpPr>
          <p:nvPr/>
        </p:nvSpPr>
        <p:spPr bwMode="auto">
          <a:xfrm>
            <a:off x="6553200" y="6486525"/>
            <a:ext cx="2133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  <a:ea typeface="MS PGothic"/>
              <a:cs typeface="Arial" charset="0"/>
            </a:endParaRPr>
          </a:p>
        </p:txBody>
      </p:sp>
      <p:pic>
        <p:nvPicPr>
          <p:cNvPr id="34818" name="Picture 5" descr="C:\Users\swol\Desktop\773px-Mercator-projection.jpg"/>
          <p:cNvPicPr>
            <a:picLocks noChangeAspect="1" noChangeArrowheads="1"/>
          </p:cNvPicPr>
          <p:nvPr/>
        </p:nvPicPr>
        <p:blipFill>
          <a:blip r:embed="rId3" cstate="print"/>
          <a:srcRect b="16936"/>
          <a:stretch>
            <a:fillRect/>
          </a:stretch>
        </p:blipFill>
        <p:spPr bwMode="auto">
          <a:xfrm>
            <a:off x="104775" y="936625"/>
            <a:ext cx="890587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Data Exchange Today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7350" y="2994025"/>
            <a:ext cx="73342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62463" y="2868613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24825" y="3086100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48563" y="45037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67525" y="3943350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00375" y="421798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62150" y="2468563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400300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38700" y="45037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48500" y="3211513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cxnSp>
        <p:nvCxnSpPr>
          <p:cNvPr id="5" name="Straight Arrow Connector 4"/>
          <p:cNvCxnSpPr>
            <a:cxnSpLocks noChangeShapeType="1"/>
            <a:stCxn id="3" idx="3"/>
            <a:endCxn id="15" idx="1"/>
          </p:cNvCxnSpPr>
          <p:nvPr/>
        </p:nvCxnSpPr>
        <p:spPr bwMode="auto">
          <a:xfrm flipV="1">
            <a:off x="2390775" y="2538413"/>
            <a:ext cx="1571625" cy="5937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0" name="Straight Arrow Connector 19"/>
          <p:cNvCxnSpPr>
            <a:cxnSpLocks noChangeShapeType="1"/>
            <a:stCxn id="14" idx="3"/>
            <a:endCxn id="15" idx="1"/>
          </p:cNvCxnSpPr>
          <p:nvPr/>
        </p:nvCxnSpPr>
        <p:spPr bwMode="auto">
          <a:xfrm flipV="1">
            <a:off x="2714625" y="2538413"/>
            <a:ext cx="1247775" cy="682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1" name="Straight Arrow Connector 20"/>
          <p:cNvCxnSpPr>
            <a:cxnSpLocks noChangeShapeType="1"/>
            <a:stCxn id="13" idx="0"/>
            <a:endCxn id="15" idx="2"/>
          </p:cNvCxnSpPr>
          <p:nvPr/>
        </p:nvCxnSpPr>
        <p:spPr bwMode="auto">
          <a:xfrm flipV="1">
            <a:off x="3376613" y="2674938"/>
            <a:ext cx="962025" cy="154305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Straight Arrow Connector 21"/>
          <p:cNvCxnSpPr>
            <a:cxnSpLocks noChangeShapeType="1"/>
            <a:endCxn id="9" idx="1"/>
          </p:cNvCxnSpPr>
          <p:nvPr/>
        </p:nvCxnSpPr>
        <p:spPr bwMode="auto">
          <a:xfrm flipV="1">
            <a:off x="2476500" y="3006725"/>
            <a:ext cx="1985963" cy="1238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3" name="Straight Arrow Connector 22"/>
          <p:cNvCxnSpPr>
            <a:cxnSpLocks noChangeShapeType="1"/>
            <a:stCxn id="13" idx="0"/>
            <a:endCxn id="9" idx="2"/>
          </p:cNvCxnSpPr>
          <p:nvPr/>
        </p:nvCxnSpPr>
        <p:spPr bwMode="auto">
          <a:xfrm flipV="1">
            <a:off x="3376613" y="3143250"/>
            <a:ext cx="1462087" cy="10747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4" name="Straight Arrow Connector 23"/>
          <p:cNvCxnSpPr>
            <a:cxnSpLocks noChangeShapeType="1"/>
            <a:stCxn id="16" idx="0"/>
            <a:endCxn id="9" idx="2"/>
          </p:cNvCxnSpPr>
          <p:nvPr/>
        </p:nvCxnSpPr>
        <p:spPr bwMode="auto">
          <a:xfrm flipH="1" flipV="1">
            <a:off x="4838700" y="3143250"/>
            <a:ext cx="376238" cy="13604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5" name="Straight Arrow Connector 24"/>
          <p:cNvCxnSpPr>
            <a:cxnSpLocks noChangeShapeType="1"/>
            <a:stCxn id="3" idx="3"/>
            <a:endCxn id="16" idx="1"/>
          </p:cNvCxnSpPr>
          <p:nvPr/>
        </p:nvCxnSpPr>
        <p:spPr bwMode="auto">
          <a:xfrm>
            <a:off x="2390775" y="3132138"/>
            <a:ext cx="2447925" cy="15097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9" name="Curved Connector 18"/>
          <p:cNvCxnSpPr>
            <a:cxnSpLocks noChangeShapeType="1"/>
            <a:stCxn id="13" idx="3"/>
            <a:endCxn id="16" idx="1"/>
          </p:cNvCxnSpPr>
          <p:nvPr/>
        </p:nvCxnSpPr>
        <p:spPr bwMode="auto">
          <a:xfrm>
            <a:off x="3752850" y="4356100"/>
            <a:ext cx="1085850" cy="2857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  <a:stCxn id="12" idx="0"/>
            <a:endCxn id="17" idx="2"/>
          </p:cNvCxnSpPr>
          <p:nvPr/>
        </p:nvCxnSpPr>
        <p:spPr bwMode="auto">
          <a:xfrm flipV="1">
            <a:off x="7243763" y="3486150"/>
            <a:ext cx="180975" cy="4572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6" name="Straight Arrow Connector 45"/>
          <p:cNvCxnSpPr>
            <a:cxnSpLocks noChangeShapeType="1"/>
            <a:stCxn id="11" idx="0"/>
            <a:endCxn id="10" idx="2"/>
          </p:cNvCxnSpPr>
          <p:nvPr/>
        </p:nvCxnSpPr>
        <p:spPr bwMode="auto">
          <a:xfrm flipV="1">
            <a:off x="7924800" y="3360738"/>
            <a:ext cx="576263" cy="11430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7" name="Straight Arrow Connector 46"/>
          <p:cNvCxnSpPr>
            <a:cxnSpLocks noChangeShapeType="1"/>
            <a:stCxn id="11" idx="0"/>
          </p:cNvCxnSpPr>
          <p:nvPr/>
        </p:nvCxnSpPr>
        <p:spPr bwMode="auto">
          <a:xfrm flipH="1" flipV="1">
            <a:off x="7424738" y="3665538"/>
            <a:ext cx="500062" cy="8382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8" name="Straight Arrow Connector 47"/>
          <p:cNvCxnSpPr>
            <a:cxnSpLocks noChangeShapeType="1"/>
            <a:endCxn id="16" idx="3"/>
          </p:cNvCxnSpPr>
          <p:nvPr/>
        </p:nvCxnSpPr>
        <p:spPr bwMode="auto">
          <a:xfrm flipH="1">
            <a:off x="5591175" y="4641850"/>
            <a:ext cx="1957388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9" name="Straight Arrow Connector 48"/>
          <p:cNvCxnSpPr>
            <a:cxnSpLocks noChangeShapeType="1"/>
            <a:endCxn id="14" idx="2"/>
          </p:cNvCxnSpPr>
          <p:nvPr/>
        </p:nvCxnSpPr>
        <p:spPr bwMode="auto">
          <a:xfrm flipH="1" flipV="1">
            <a:off x="2338388" y="2743200"/>
            <a:ext cx="1062037" cy="12287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5" name="Straight Arrow Connector 54"/>
          <p:cNvCxnSpPr>
            <a:cxnSpLocks noChangeShapeType="1"/>
            <a:endCxn id="14" idx="1"/>
          </p:cNvCxnSpPr>
          <p:nvPr/>
        </p:nvCxnSpPr>
        <p:spPr bwMode="auto">
          <a:xfrm>
            <a:off x="104775" y="2390776"/>
            <a:ext cx="1857375" cy="215106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57" name="Straight Arrow Connector 56"/>
          <p:cNvCxnSpPr>
            <a:cxnSpLocks noChangeShapeType="1"/>
            <a:endCxn id="3" idx="1"/>
          </p:cNvCxnSpPr>
          <p:nvPr/>
        </p:nvCxnSpPr>
        <p:spPr bwMode="auto">
          <a:xfrm flipV="1">
            <a:off x="104775" y="3132138"/>
            <a:ext cx="1552575" cy="100965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60" name="Curved Connector 59"/>
          <p:cNvCxnSpPr>
            <a:cxnSpLocks noChangeShapeType="1"/>
            <a:endCxn id="12" idx="0"/>
          </p:cNvCxnSpPr>
          <p:nvPr/>
        </p:nvCxnSpPr>
        <p:spPr bwMode="auto">
          <a:xfrm>
            <a:off x="5214938" y="3162300"/>
            <a:ext cx="2028825" cy="781050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61" name="Curved Connector 60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8584407" y="2659856"/>
            <a:ext cx="342900" cy="50958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62" name="Curved Connector 61"/>
          <p:cNvCxnSpPr>
            <a:cxnSpLocks noChangeShapeType="1"/>
            <a:endCxn id="13" idx="1"/>
          </p:cNvCxnSpPr>
          <p:nvPr/>
        </p:nvCxnSpPr>
        <p:spPr bwMode="auto">
          <a:xfrm flipV="1">
            <a:off x="0" y="4356100"/>
            <a:ext cx="3000375" cy="8477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63" name="Curved Connector 62"/>
          <p:cNvCxnSpPr>
            <a:cxnSpLocks noChangeShapeType="1"/>
            <a:stCxn id="73" idx="3"/>
            <a:endCxn id="17" idx="0"/>
          </p:cNvCxnSpPr>
          <p:nvPr/>
        </p:nvCxnSpPr>
        <p:spPr bwMode="auto">
          <a:xfrm>
            <a:off x="5743575" y="2571750"/>
            <a:ext cx="1681163" cy="639763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4" name="Curved Connector 63"/>
          <p:cNvCxnSpPr>
            <a:cxnSpLocks noChangeShapeType="1"/>
            <a:stCxn id="111" idx="2"/>
          </p:cNvCxnSpPr>
          <p:nvPr/>
        </p:nvCxnSpPr>
        <p:spPr bwMode="auto">
          <a:xfrm rot="16200000" flipH="1">
            <a:off x="2409825" y="3681413"/>
            <a:ext cx="357188" cy="823912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991100" y="2435225"/>
            <a:ext cx="752475" cy="2730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cxnSp>
        <p:nvCxnSpPr>
          <p:cNvPr id="76" name="Straight Arrow Connector 75"/>
          <p:cNvCxnSpPr>
            <a:cxnSpLocks noChangeShapeType="1"/>
            <a:stCxn id="73" idx="1"/>
            <a:endCxn id="15" idx="3"/>
          </p:cNvCxnSpPr>
          <p:nvPr/>
        </p:nvCxnSpPr>
        <p:spPr bwMode="auto">
          <a:xfrm flipH="1" flipV="1">
            <a:off x="4714875" y="2538413"/>
            <a:ext cx="276225" cy="3333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79" name="Straight Arrow Connector 78"/>
          <p:cNvCxnSpPr>
            <a:cxnSpLocks noChangeShapeType="1"/>
            <a:stCxn id="9" idx="0"/>
            <a:endCxn id="15" idx="2"/>
          </p:cNvCxnSpPr>
          <p:nvPr/>
        </p:nvCxnSpPr>
        <p:spPr bwMode="auto">
          <a:xfrm flipH="1" flipV="1">
            <a:off x="4338638" y="2674938"/>
            <a:ext cx="500062" cy="1936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82" name="Straight Arrow Connector 81"/>
          <p:cNvCxnSpPr>
            <a:cxnSpLocks noChangeShapeType="1"/>
            <a:stCxn id="73" idx="2"/>
            <a:endCxn id="9" idx="0"/>
          </p:cNvCxnSpPr>
          <p:nvPr/>
        </p:nvCxnSpPr>
        <p:spPr bwMode="auto">
          <a:xfrm flipH="1">
            <a:off x="4838700" y="2708275"/>
            <a:ext cx="528638" cy="1603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85" name="Straight Arrow Connector 84"/>
          <p:cNvCxnSpPr>
            <a:cxnSpLocks noChangeShapeType="1"/>
            <a:stCxn id="17" idx="3"/>
            <a:endCxn id="10" idx="1"/>
          </p:cNvCxnSpPr>
          <p:nvPr/>
        </p:nvCxnSpPr>
        <p:spPr bwMode="auto">
          <a:xfrm flipV="1">
            <a:off x="7800975" y="3224213"/>
            <a:ext cx="323850" cy="1254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94" name="Straight Arrow Connector 93"/>
          <p:cNvCxnSpPr>
            <a:cxnSpLocks noChangeShapeType="1"/>
            <a:stCxn id="11" idx="0"/>
            <a:endCxn id="12" idx="2"/>
          </p:cNvCxnSpPr>
          <p:nvPr/>
        </p:nvCxnSpPr>
        <p:spPr bwMode="auto">
          <a:xfrm flipH="1" flipV="1">
            <a:off x="7243763" y="4217988"/>
            <a:ext cx="681037" cy="28575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362575" y="34750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99" idx="2"/>
          </p:cNvCxnSpPr>
          <p:nvPr/>
        </p:nvCxnSpPr>
        <p:spPr bwMode="auto">
          <a:xfrm flipH="1" flipV="1">
            <a:off x="5738813" y="3749675"/>
            <a:ext cx="1128712" cy="2762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1" name="Straight Arrow Connector 100"/>
          <p:cNvCxnSpPr>
            <a:cxnSpLocks noChangeShapeType="1"/>
            <a:stCxn id="16" idx="0"/>
            <a:endCxn id="99" idx="2"/>
          </p:cNvCxnSpPr>
          <p:nvPr/>
        </p:nvCxnSpPr>
        <p:spPr bwMode="auto">
          <a:xfrm flipV="1">
            <a:off x="5214938" y="3749675"/>
            <a:ext cx="523875" cy="75406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4" name="Straight Arrow Connector 103"/>
          <p:cNvCxnSpPr>
            <a:cxnSpLocks noChangeShapeType="1"/>
            <a:endCxn id="9" idx="2"/>
          </p:cNvCxnSpPr>
          <p:nvPr/>
        </p:nvCxnSpPr>
        <p:spPr bwMode="auto">
          <a:xfrm flipH="1" flipV="1">
            <a:off x="4838700" y="3143250"/>
            <a:ext cx="523875" cy="3905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7" name="Curved Connector 106"/>
          <p:cNvCxnSpPr>
            <a:cxnSpLocks noChangeShapeType="1"/>
            <a:stCxn id="11" idx="3"/>
          </p:cNvCxnSpPr>
          <p:nvPr/>
        </p:nvCxnSpPr>
        <p:spPr bwMode="auto">
          <a:xfrm flipV="1">
            <a:off x="8301038" y="4175125"/>
            <a:ext cx="709612" cy="4667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809750" y="3640138"/>
            <a:ext cx="73342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cxnSp>
        <p:nvCxnSpPr>
          <p:cNvPr id="113" name="Straight Arrow Connector 112"/>
          <p:cNvCxnSpPr>
            <a:cxnSpLocks noChangeShapeType="1"/>
            <a:stCxn id="3" idx="2"/>
            <a:endCxn id="111" idx="0"/>
          </p:cNvCxnSpPr>
          <p:nvPr/>
        </p:nvCxnSpPr>
        <p:spPr bwMode="auto">
          <a:xfrm>
            <a:off x="2024063" y="3268663"/>
            <a:ext cx="152400" cy="3714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6" name="Straight Arrow Connector 115"/>
          <p:cNvCxnSpPr>
            <a:cxnSpLocks noChangeShapeType="1"/>
            <a:stCxn id="14" idx="2"/>
            <a:endCxn id="3" idx="0"/>
          </p:cNvCxnSpPr>
          <p:nvPr/>
        </p:nvCxnSpPr>
        <p:spPr bwMode="auto">
          <a:xfrm flipH="1">
            <a:off x="2024063" y="2743200"/>
            <a:ext cx="314325" cy="2508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628900" y="4868863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</a:rPr>
              <a:t>ANSP</a:t>
            </a:r>
          </a:p>
        </p:txBody>
      </p:sp>
      <p:cxnSp>
        <p:nvCxnSpPr>
          <p:cNvPr id="120" name="Curved Connector 119"/>
          <p:cNvCxnSpPr>
            <a:cxnSpLocks noChangeShapeType="1"/>
            <a:stCxn id="119" idx="3"/>
            <a:endCxn id="16" idx="2"/>
          </p:cNvCxnSpPr>
          <p:nvPr/>
        </p:nvCxnSpPr>
        <p:spPr bwMode="auto">
          <a:xfrm flipV="1">
            <a:off x="3381375" y="4778375"/>
            <a:ext cx="1833563" cy="228600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3" name="Straight Arrow Connector 122"/>
          <p:cNvCxnSpPr>
            <a:cxnSpLocks noChangeShapeType="1"/>
            <a:stCxn id="13" idx="2"/>
            <a:endCxn id="119" idx="0"/>
          </p:cNvCxnSpPr>
          <p:nvPr/>
        </p:nvCxnSpPr>
        <p:spPr bwMode="auto">
          <a:xfrm flipH="1">
            <a:off x="3005138" y="4492625"/>
            <a:ext cx="371475" cy="3762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6" name="Curved Connector 125"/>
          <p:cNvCxnSpPr>
            <a:cxnSpLocks noChangeShapeType="1"/>
            <a:endCxn id="119" idx="2"/>
          </p:cNvCxnSpPr>
          <p:nvPr/>
        </p:nvCxnSpPr>
        <p:spPr bwMode="auto">
          <a:xfrm flipV="1">
            <a:off x="0" y="5143500"/>
            <a:ext cx="3005138" cy="352425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9" name="Straight Arrow Connector 128"/>
          <p:cNvCxnSpPr>
            <a:cxnSpLocks noChangeShapeType="1"/>
            <a:stCxn id="11" idx="3"/>
          </p:cNvCxnSpPr>
          <p:nvPr/>
        </p:nvCxnSpPr>
        <p:spPr bwMode="auto">
          <a:xfrm>
            <a:off x="8301038" y="4641850"/>
            <a:ext cx="709612" cy="333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4869" name="Slide Number Placeholder 3"/>
          <p:cNvSpPr txBox="1">
            <a:spLocks noGrp="1"/>
          </p:cNvSpPr>
          <p:nvPr/>
        </p:nvSpPr>
        <p:spPr bwMode="auto">
          <a:xfrm>
            <a:off x="6553200" y="6486524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C:\Users\swol\Desktop\773px-Mercator-projection.jpg"/>
          <p:cNvPicPr>
            <a:picLocks noChangeAspect="1" noChangeArrowheads="1"/>
          </p:cNvPicPr>
          <p:nvPr/>
        </p:nvPicPr>
        <p:blipFill>
          <a:blip r:embed="rId3" cstate="print"/>
          <a:srcRect b="16936"/>
          <a:stretch>
            <a:fillRect/>
          </a:stretch>
        </p:blipFill>
        <p:spPr bwMode="auto">
          <a:xfrm>
            <a:off x="104775" y="936625"/>
            <a:ext cx="890587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4963" y="2660650"/>
            <a:ext cx="73342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6950" y="2657475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91475" y="2562225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29550" y="4683125"/>
            <a:ext cx="752475" cy="2730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08788" y="41735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00375" y="421798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28863" y="2212975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2088" y="22177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38700" y="4503738"/>
            <a:ext cx="75247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24725" y="3835400"/>
            <a:ext cx="752475" cy="2730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cxnSp>
        <p:nvCxnSpPr>
          <p:cNvPr id="17" name="Straight Arrow Connector 16"/>
          <p:cNvCxnSpPr>
            <a:cxnSpLocks noChangeShapeType="1"/>
            <a:stCxn id="7" idx="2"/>
          </p:cNvCxnSpPr>
          <p:nvPr/>
        </p:nvCxnSpPr>
        <p:spPr bwMode="auto">
          <a:xfrm>
            <a:off x="1971675" y="2935288"/>
            <a:ext cx="0" cy="2778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8" name="Straight Arrow Connector 17"/>
          <p:cNvCxnSpPr>
            <a:cxnSpLocks noChangeShapeType="1"/>
            <a:stCxn id="13" idx="2"/>
          </p:cNvCxnSpPr>
          <p:nvPr/>
        </p:nvCxnSpPr>
        <p:spPr bwMode="auto">
          <a:xfrm>
            <a:off x="2705100" y="2487613"/>
            <a:ext cx="0" cy="650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Straight Arrow Connector 21"/>
          <p:cNvCxnSpPr>
            <a:cxnSpLocks noChangeShapeType="1"/>
            <a:stCxn id="15" idx="0"/>
          </p:cNvCxnSpPr>
          <p:nvPr/>
        </p:nvCxnSpPr>
        <p:spPr bwMode="auto">
          <a:xfrm flipV="1">
            <a:off x="5214938" y="3705225"/>
            <a:ext cx="0" cy="7985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5" name="Straight Arrow Connector 24"/>
          <p:cNvCxnSpPr>
            <a:cxnSpLocks noChangeShapeType="1"/>
            <a:stCxn id="11" idx="0"/>
          </p:cNvCxnSpPr>
          <p:nvPr/>
        </p:nvCxnSpPr>
        <p:spPr bwMode="auto">
          <a:xfrm flipV="1">
            <a:off x="7185025" y="3649663"/>
            <a:ext cx="0" cy="523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308600" y="2292350"/>
            <a:ext cx="752475" cy="2730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cxnSp>
        <p:nvCxnSpPr>
          <p:cNvPr id="38" name="Straight Arrow Connector 37"/>
          <p:cNvCxnSpPr>
            <a:cxnSpLocks noChangeShapeType="1"/>
            <a:stCxn id="37" idx="2"/>
          </p:cNvCxnSpPr>
          <p:nvPr/>
        </p:nvCxnSpPr>
        <p:spPr bwMode="auto">
          <a:xfrm>
            <a:off x="5684838" y="2565400"/>
            <a:ext cx="0" cy="6111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9" name="Straight Arrow Connector 38"/>
          <p:cNvCxnSpPr>
            <a:cxnSpLocks noChangeShapeType="1"/>
            <a:stCxn id="14" idx="2"/>
          </p:cNvCxnSpPr>
          <p:nvPr/>
        </p:nvCxnSpPr>
        <p:spPr bwMode="auto">
          <a:xfrm>
            <a:off x="4378325" y="2492375"/>
            <a:ext cx="0" cy="6477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2" name="Straight Arrow Connector 41"/>
          <p:cNvCxnSpPr>
            <a:cxnSpLocks noChangeShapeType="1"/>
            <a:stCxn id="10" idx="0"/>
          </p:cNvCxnSpPr>
          <p:nvPr/>
        </p:nvCxnSpPr>
        <p:spPr bwMode="auto">
          <a:xfrm flipV="1">
            <a:off x="8205788" y="3735388"/>
            <a:ext cx="0" cy="94773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394325" y="3924300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cxnSp>
        <p:nvCxnSpPr>
          <p:cNvPr id="44" name="Straight Arrow Connector 43"/>
          <p:cNvCxnSpPr>
            <a:cxnSpLocks noChangeShapeType="1"/>
            <a:stCxn id="43" idx="0"/>
          </p:cNvCxnSpPr>
          <p:nvPr/>
        </p:nvCxnSpPr>
        <p:spPr bwMode="auto">
          <a:xfrm flipV="1">
            <a:off x="5770563" y="3608388"/>
            <a:ext cx="0" cy="3159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6" name="Straight Arrow Connector 45"/>
          <p:cNvCxnSpPr>
            <a:cxnSpLocks noChangeShapeType="1"/>
            <a:endCxn id="8" idx="2"/>
          </p:cNvCxnSpPr>
          <p:nvPr/>
        </p:nvCxnSpPr>
        <p:spPr bwMode="auto">
          <a:xfrm flipV="1">
            <a:off x="5183188" y="2932113"/>
            <a:ext cx="0" cy="2809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8935" name="Title 1"/>
          <p:cNvSpPr>
            <a:spLocks noGrp="1"/>
          </p:cNvSpPr>
          <p:nvPr>
            <p:ph type="title" idx="4294967295"/>
          </p:nvPr>
        </p:nvSpPr>
        <p:spPr>
          <a:xfrm>
            <a:off x="457200" y="-68263"/>
            <a:ext cx="8229600" cy="1143001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Global SWIM Enterprise</a:t>
            </a:r>
          </a:p>
        </p:txBody>
      </p:sp>
      <p:cxnSp>
        <p:nvCxnSpPr>
          <p:cNvPr id="61" name="Straight Arrow Connector 60"/>
          <p:cNvCxnSpPr>
            <a:cxnSpLocks noChangeShapeType="1"/>
            <a:stCxn id="12" idx="0"/>
          </p:cNvCxnSpPr>
          <p:nvPr/>
        </p:nvCxnSpPr>
        <p:spPr bwMode="auto">
          <a:xfrm flipH="1" flipV="1">
            <a:off x="3376613" y="3657600"/>
            <a:ext cx="0" cy="5603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71" name="Straight Arrow Connector 70"/>
          <p:cNvCxnSpPr>
            <a:cxnSpLocks noChangeShapeType="1"/>
            <a:endCxn id="16" idx="0"/>
          </p:cNvCxnSpPr>
          <p:nvPr/>
        </p:nvCxnSpPr>
        <p:spPr bwMode="auto">
          <a:xfrm>
            <a:off x="7700963" y="3594100"/>
            <a:ext cx="0" cy="2413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76" name="Straight Arrow Connector 75"/>
          <p:cNvCxnSpPr>
            <a:cxnSpLocks noChangeShapeType="1"/>
            <a:endCxn id="9" idx="2"/>
          </p:cNvCxnSpPr>
          <p:nvPr/>
        </p:nvCxnSpPr>
        <p:spPr bwMode="auto">
          <a:xfrm flipV="1">
            <a:off x="8367713" y="2836863"/>
            <a:ext cx="0" cy="3857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898650" y="3932238"/>
            <a:ext cx="733425" cy="27463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cxnSp>
        <p:nvCxnSpPr>
          <p:cNvPr id="80" name="Straight Arrow Connector 79"/>
          <p:cNvCxnSpPr>
            <a:cxnSpLocks noChangeShapeType="1"/>
            <a:stCxn id="79" idx="0"/>
          </p:cNvCxnSpPr>
          <p:nvPr/>
        </p:nvCxnSpPr>
        <p:spPr bwMode="auto">
          <a:xfrm flipV="1">
            <a:off x="2265363" y="3609975"/>
            <a:ext cx="0" cy="32226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400300" y="4892675"/>
            <a:ext cx="752475" cy="2730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cxnSp>
        <p:nvCxnSpPr>
          <p:cNvPr id="93" name="Straight Arrow Connector 92"/>
          <p:cNvCxnSpPr>
            <a:cxnSpLocks noChangeShapeType="1"/>
            <a:stCxn id="83" idx="0"/>
          </p:cNvCxnSpPr>
          <p:nvPr/>
        </p:nvCxnSpPr>
        <p:spPr bwMode="auto">
          <a:xfrm flipV="1">
            <a:off x="2776538" y="3770313"/>
            <a:ext cx="0" cy="11223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45" name="Rectangle 44"/>
          <p:cNvSpPr/>
          <p:nvPr/>
        </p:nvSpPr>
        <p:spPr>
          <a:xfrm>
            <a:off x="457200" y="3268663"/>
            <a:ext cx="8229600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Global SWIM</a:t>
            </a:r>
          </a:p>
        </p:txBody>
      </p:sp>
      <p:sp>
        <p:nvSpPr>
          <p:cNvPr id="38944" name="Slide Number Placeholder 2"/>
          <p:cNvSpPr txBox="1">
            <a:spLocks noGrp="1"/>
          </p:cNvSpPr>
          <p:nvPr/>
        </p:nvSpPr>
        <p:spPr bwMode="auto">
          <a:xfrm>
            <a:off x="6553200" y="6486525"/>
            <a:ext cx="2133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-AJO-401-Teri_Bristol_Horizon_Image_sd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22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166</Words>
  <Application>Microsoft Office PowerPoint</Application>
  <PresentationFormat>On-screen Show (4:3)</PresentationFormat>
  <Paragraphs>54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3_Office Theme</vt:lpstr>
      <vt:lpstr>PowerPoint Presentation</vt:lpstr>
      <vt:lpstr>Data Exchange Today</vt:lpstr>
      <vt:lpstr>Global SWIM Enterprise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Briefing</dc:title>
  <dc:creator>Windows User</dc:creator>
  <cp:lastModifiedBy>Plater, Debra CTR (FAA)</cp:lastModifiedBy>
  <cp:revision>144</cp:revision>
  <cp:lastPrinted>2014-08-22T15:31:02Z</cp:lastPrinted>
  <dcterms:created xsi:type="dcterms:W3CDTF">2013-11-20T14:13:54Z</dcterms:created>
  <dcterms:modified xsi:type="dcterms:W3CDTF">2014-08-26T11:43:47Z</dcterms:modified>
</cp:coreProperties>
</file>