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63" r:id="rId4"/>
    <p:sldId id="264" r:id="rId5"/>
    <p:sldId id="265" r:id="rId6"/>
    <p:sldId id="267" r:id="rId7"/>
    <p:sldId id="269"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B5"/>
    <a:srgbClr val="53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79" autoAdjust="0"/>
  </p:normalViewPr>
  <p:slideViewPr>
    <p:cSldViewPr>
      <p:cViewPr varScale="1">
        <p:scale>
          <a:sx n="69" d="100"/>
          <a:sy n="69" d="100"/>
        </p:scale>
        <p:origin x="-3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806E3-5FF7-451D-B04C-A83B29A131E3}" type="datetimeFigureOut">
              <a:rPr lang="en-US" smtClean="0"/>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BCEAB-66DC-4C82-903B-E04C4EF3BE73}" type="slidenum">
              <a:rPr lang="en-US" smtClean="0"/>
              <a:t>‹#›</a:t>
            </a:fld>
            <a:endParaRPr lang="en-US"/>
          </a:p>
        </p:txBody>
      </p:sp>
    </p:spTree>
    <p:extLst>
      <p:ext uri="{BB962C8B-B14F-4D97-AF65-F5344CB8AC3E}">
        <p14:creationId xmlns:p14="http://schemas.microsoft.com/office/powerpoint/2010/main" val="10529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BCEAB-66DC-4C82-903B-E04C4EF3BE73}" type="slidenum">
              <a:rPr lang="en-US" smtClean="0"/>
              <a:t>1</a:t>
            </a:fld>
            <a:endParaRPr lang="en-US"/>
          </a:p>
        </p:txBody>
      </p:sp>
    </p:spTree>
    <p:extLst>
      <p:ext uri="{BB962C8B-B14F-4D97-AF65-F5344CB8AC3E}">
        <p14:creationId xmlns:p14="http://schemas.microsoft.com/office/powerpoint/2010/main" val="77598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Theme - </a:t>
            </a:r>
            <a:r>
              <a:rPr lang="en-US" sz="1200" b="1" i="1" dirty="0" smtClean="0">
                <a:solidFill>
                  <a:schemeClr val="tx2"/>
                </a:solidFill>
                <a:latin typeface="Arial" pitchFamily="34" charset="0"/>
                <a:cs typeface="Arial" pitchFamily="34" charset="0"/>
              </a:rPr>
              <a:t>Delivering Digital Services</a:t>
            </a:r>
            <a:endParaRPr lang="en-US" dirty="0" smtClean="0"/>
          </a:p>
          <a:p>
            <a:pPr eaLnBrk="1" hangingPunct="1">
              <a:spcBef>
                <a:spcPct val="0"/>
              </a:spcBef>
            </a:pPr>
            <a:endParaRPr lang="en-US" dirty="0" smtClean="0"/>
          </a:p>
          <a:p>
            <a:pPr eaLnBrk="1" hangingPunct="1">
              <a:spcBef>
                <a:spcPct val="0"/>
              </a:spcBef>
            </a:pPr>
            <a:r>
              <a:rPr lang="en-US" dirty="0" smtClean="0"/>
              <a:t> </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FC4C92-9580-415B-9A93-D08878758545}" type="slidenum">
              <a:rPr lang="en-US" smtClean="0"/>
              <a:pPr/>
              <a:t>2</a:t>
            </a:fld>
            <a:endParaRPr lang="en-US" smtClean="0"/>
          </a:p>
        </p:txBody>
      </p:sp>
      <p:sp>
        <p:nvSpPr>
          <p:cNvPr id="13317" name="Notes Placeholder 2"/>
          <p:cNvSpPr txBox="1">
            <a:spLocks/>
          </p:cNvSpPr>
          <p:nvPr/>
        </p:nvSpPr>
        <p:spPr bwMode="auto">
          <a:xfrm>
            <a:off x="838614" y="4496561"/>
            <a:ext cx="5486711" cy="4114643"/>
          </a:xfrm>
          <a:prstGeom prst="rect">
            <a:avLst/>
          </a:prstGeom>
          <a:noFill/>
          <a:ln w="9525">
            <a:noFill/>
            <a:miter lim="800000"/>
            <a:headEnd/>
            <a:tailEnd/>
          </a:ln>
        </p:spPr>
        <p:txBody>
          <a:bodyPr lIns="91770" tIns="45886" rIns="91770" bIns="45886"/>
          <a:lstStyle/>
          <a:p>
            <a:r>
              <a:rPr lang="en-US" sz="1200"/>
              <a:t>Our theme this year is focused on </a:t>
            </a:r>
            <a:r>
              <a:rPr lang="en-US" sz="1200" b="1"/>
              <a:t>our need to integrate our information to meet the needs of the digital ATM </a:t>
            </a:r>
          </a:p>
          <a:p>
            <a:endParaRPr lang="en-US" sz="1200"/>
          </a:p>
          <a:p>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marL="171450" indent="-171450" eaLnBrk="1" hangingPunct="1">
              <a:spcBef>
                <a:spcPct val="0"/>
              </a:spcBef>
              <a:buFont typeface="Arial" panose="020B0604020202020204" pitchFamily="34" charset="0"/>
              <a:buChar char="•"/>
            </a:pPr>
            <a:r>
              <a:rPr lang="en-US" b="1" dirty="0" smtClean="0"/>
              <a:t>3 information exchange model discussions</a:t>
            </a:r>
          </a:p>
          <a:p>
            <a:pPr marL="628650" lvl="1" indent="-171450" eaLnBrk="1" hangingPunct="1">
              <a:spcBef>
                <a:spcPct val="0"/>
              </a:spcBef>
              <a:buFont typeface="Arial" panose="020B0604020202020204" pitchFamily="34" charset="0"/>
              <a:buChar char="•"/>
            </a:pPr>
            <a:r>
              <a:rPr lang="en-US" b="1" dirty="0" smtClean="0"/>
              <a:t>AIXM, WXXM, FIXM</a:t>
            </a:r>
          </a:p>
          <a:p>
            <a:pPr eaLnBrk="1" hangingPunct="1">
              <a:spcBef>
                <a:spcPct val="0"/>
              </a:spcBef>
            </a:pPr>
            <a:endParaRPr lang="en-US" dirty="0" smtClean="0"/>
          </a:p>
          <a:p>
            <a:pPr marL="171450" indent="-171450" eaLnBrk="1" hangingPunct="1">
              <a:spcBef>
                <a:spcPct val="0"/>
              </a:spcBef>
              <a:buFont typeface="Arial" panose="020B0604020202020204" pitchFamily="34" charset="0"/>
              <a:buChar char="•"/>
            </a:pPr>
            <a:r>
              <a:rPr lang="en-US" dirty="0" smtClean="0"/>
              <a:t>SWIM Presentations and Demonstrations</a:t>
            </a:r>
          </a:p>
          <a:p>
            <a:pPr eaLnBrk="1" hangingPunct="1">
              <a:spcBef>
                <a:spcPct val="0"/>
              </a:spcBef>
            </a:pPr>
            <a:endParaRPr lang="en-US" dirty="0" smtClean="0"/>
          </a:p>
          <a:p>
            <a:pPr marL="171450" indent="-171450" eaLnBrk="1" hangingPunct="1">
              <a:spcBef>
                <a:spcPct val="0"/>
              </a:spcBef>
              <a:buFont typeface="Arial" panose="020B0604020202020204" pitchFamily="34" charset="0"/>
              <a:buChar char="•"/>
            </a:pPr>
            <a:r>
              <a:rPr lang="en-US" b="1" dirty="0" smtClean="0"/>
              <a:t>Themes:</a:t>
            </a:r>
          </a:p>
          <a:p>
            <a:pPr marL="171450" indent="-171450" eaLnBrk="1" hangingPunct="1">
              <a:spcBef>
                <a:spcPct val="0"/>
              </a:spcBef>
              <a:buFont typeface="Arial" panose="020B0604020202020204" pitchFamily="34" charset="0"/>
              <a:buChar char="•"/>
            </a:pPr>
            <a:r>
              <a:rPr lang="en-US" dirty="0" smtClean="0"/>
              <a:t>Future Available Services</a:t>
            </a:r>
          </a:p>
          <a:p>
            <a:pPr marL="171450" indent="-171450" eaLnBrk="1" hangingPunct="1">
              <a:spcBef>
                <a:spcPct val="0"/>
              </a:spcBef>
              <a:buFont typeface="Arial" panose="020B0604020202020204" pitchFamily="34" charset="0"/>
              <a:buChar char="•"/>
            </a:pPr>
            <a:r>
              <a:rPr lang="en-US" dirty="0" smtClean="0"/>
              <a:t>Ontology/ Semantics</a:t>
            </a:r>
          </a:p>
          <a:p>
            <a:pPr marL="171450" indent="-171450" eaLnBrk="1" hangingPunct="1">
              <a:spcBef>
                <a:spcPct val="0"/>
              </a:spcBef>
              <a:buFont typeface="Arial" panose="020B0604020202020204" pitchFamily="34" charset="0"/>
              <a:buChar char="•"/>
            </a:pPr>
            <a:r>
              <a:rPr lang="en-US" dirty="0" smtClean="0"/>
              <a:t>Digital Services Vision</a:t>
            </a:r>
          </a:p>
          <a:p>
            <a:pPr eaLnBrk="1" hangingPunct="1">
              <a:spcBef>
                <a:spcPct val="0"/>
              </a:spcBef>
            </a:pPr>
            <a:endParaRPr lang="en-US" dirty="0" smtClean="0"/>
          </a:p>
          <a:p>
            <a:pPr eaLnBrk="1" hangingPunct="1">
              <a:spcBef>
                <a:spcPct val="0"/>
              </a:spcBef>
            </a:pPr>
            <a:r>
              <a:rPr lang="en-US" b="1" dirty="0" smtClean="0"/>
              <a:t>Thank You:</a:t>
            </a:r>
          </a:p>
          <a:p>
            <a:pPr marL="171450" indent="-171450">
              <a:buFont typeface="Arial" panose="020B0604020202020204" pitchFamily="34" charset="0"/>
              <a:buChar char="•"/>
              <a:defRPr/>
            </a:pPr>
            <a:r>
              <a:rPr lang="en-US" dirty="0" smtClean="0"/>
              <a:t>We couldn’t pull off this conference without the speakers who are:</a:t>
            </a:r>
          </a:p>
          <a:p>
            <a:pPr>
              <a:defRPr/>
            </a:pPr>
            <a:endParaRPr lang="en-US" dirty="0" smtClean="0"/>
          </a:p>
          <a:p>
            <a:pPr marL="172070" indent="-172070">
              <a:buFont typeface="Arial" pitchFamily="34" charset="0"/>
              <a:buChar char="•"/>
              <a:defRPr/>
            </a:pPr>
            <a:r>
              <a:rPr lang="en-US" b="1" dirty="0" smtClean="0"/>
              <a:t>Sharing</a:t>
            </a:r>
            <a:r>
              <a:rPr lang="en-US" dirty="0" smtClean="0"/>
              <a:t> </a:t>
            </a:r>
            <a:r>
              <a:rPr lang="en-US" b="1" dirty="0" smtClean="0"/>
              <a:t>their expertise, lessons learned, and best practices </a:t>
            </a:r>
            <a:r>
              <a:rPr lang="en-US" dirty="0" smtClean="0"/>
              <a:t>with us; and</a:t>
            </a:r>
          </a:p>
          <a:p>
            <a:pPr marL="172070" indent="-172070">
              <a:buFont typeface="Arial" pitchFamily="34" charset="0"/>
              <a:buChar char="•"/>
              <a:defRPr/>
            </a:pPr>
            <a:endParaRPr lang="en-US" dirty="0" smtClean="0"/>
          </a:p>
          <a:p>
            <a:pPr marL="172070" indent="-172070">
              <a:buFont typeface="Arial" pitchFamily="34" charset="0"/>
              <a:buChar char="•"/>
              <a:defRPr/>
            </a:pPr>
            <a:r>
              <a:rPr lang="en-US" b="1" dirty="0" smtClean="0"/>
              <a:t>Providing a peek in the future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 </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FBEEF1-0827-4157-B42E-F91D4B0BFD1F}" type="slidenum">
              <a:rPr lang="en-US" smtClean="0"/>
              <a:pPr/>
              <a:t>3</a:t>
            </a:fld>
            <a:endParaRPr lang="en-US" smtClean="0"/>
          </a:p>
        </p:txBody>
      </p:sp>
      <p:sp>
        <p:nvSpPr>
          <p:cNvPr id="14341" name="Notes Placeholder 2"/>
          <p:cNvSpPr txBox="1">
            <a:spLocks/>
          </p:cNvSpPr>
          <p:nvPr/>
        </p:nvSpPr>
        <p:spPr bwMode="auto">
          <a:xfrm>
            <a:off x="838614" y="4496561"/>
            <a:ext cx="5486711" cy="4114643"/>
          </a:xfrm>
          <a:prstGeom prst="rect">
            <a:avLst/>
          </a:prstGeom>
          <a:noFill/>
          <a:ln w="9525">
            <a:noFill/>
            <a:miter lim="800000"/>
            <a:headEnd/>
            <a:tailEnd/>
          </a:ln>
        </p:spPr>
        <p:txBody>
          <a:bodyPr lIns="91770" tIns="45886" rIns="91770" bIns="45886"/>
          <a:lstStyle/>
          <a:p>
            <a:r>
              <a:rPr lang="en-US" sz="1200"/>
              <a:t>We are:</a:t>
            </a:r>
          </a:p>
          <a:p>
            <a:r>
              <a:rPr lang="en-US" sz="1200"/>
              <a:t>1) </a:t>
            </a:r>
            <a:r>
              <a:rPr lang="en-US" sz="1200" b="1"/>
              <a:t>Providing the latest information on AIXM, WXXM, &amp; FIXM</a:t>
            </a:r>
            <a:r>
              <a:rPr lang="en-US" sz="1200"/>
              <a:t>; </a:t>
            </a:r>
            <a:r>
              <a:rPr lang="en-US" sz="1200" b="1" i="1" u="sng"/>
              <a:t>and</a:t>
            </a:r>
          </a:p>
          <a:p>
            <a:r>
              <a:rPr lang="en-US" sz="1200"/>
              <a:t>2) </a:t>
            </a:r>
            <a:r>
              <a:rPr lang="en-US" sz="1200" b="1"/>
              <a:t>continuing our breakout sessions for AIXM, WXXM &amp; FIXM</a:t>
            </a:r>
            <a:r>
              <a:rPr lang="en-US" sz="1200"/>
              <a:t> to allow subject matter experts and stakeholders in each of these information exchange areas to go into more detail than the conference setting permits and work out any issues in development and implementation. </a:t>
            </a:r>
          </a:p>
          <a:p>
            <a:endParaRPr lang="en-US" sz="1200"/>
          </a:p>
          <a:p>
            <a:r>
              <a:rPr lang="en-US" sz="1200"/>
              <a:t>IN ADDITION, this year we are </a:t>
            </a:r>
            <a:r>
              <a:rPr lang="en-US" sz="1200" b="1"/>
              <a:t>combining our NOTAM Industry Day </a:t>
            </a:r>
            <a:r>
              <a:rPr lang="en-US" sz="1200"/>
              <a:t>with our Information Exchange Conference.  We are doing this </a:t>
            </a:r>
            <a:r>
              <a:rPr lang="en-US" sz="1200" b="1"/>
              <a:t>to ensure as many as possible can participate by combining our resources and hopefully providing justification for more of you to travel to this event  </a:t>
            </a:r>
            <a:r>
              <a:rPr lang="en-US" sz="1200"/>
              <a:t>– given the severe economic environment we are all facing.</a:t>
            </a:r>
          </a:p>
          <a:p>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We are pleased to have </a:t>
            </a:r>
            <a:r>
              <a:rPr lang="en-US" b="1" dirty="0" smtClean="0"/>
              <a:t>so many participants are attending and from so many countries</a:t>
            </a:r>
            <a:r>
              <a:rPr lang="en-US" dirty="0" smtClean="0"/>
              <a:t>…. And we thank you for coming…</a:t>
            </a:r>
          </a:p>
          <a:p>
            <a:pPr eaLnBrk="1" hangingPunct="1">
              <a:spcBef>
                <a:spcPct val="0"/>
              </a:spcBef>
              <a:defRPr/>
            </a:pPr>
            <a:endParaRPr lang="en-US" b="0" dirty="0" smtClean="0"/>
          </a:p>
          <a:p>
            <a:pPr eaLnBrk="1" hangingPunct="1">
              <a:spcBef>
                <a:spcPct val="0"/>
              </a:spcBef>
              <a:defRPr/>
            </a:pPr>
            <a:r>
              <a:rPr lang="en-US" b="0" dirty="0" smtClean="0"/>
              <a:t>+</a:t>
            </a:r>
            <a:r>
              <a:rPr lang="en-US" b="0" baseline="0" dirty="0" smtClean="0"/>
              <a:t> 400</a:t>
            </a:r>
            <a:r>
              <a:rPr lang="en-US" b="1" dirty="0" smtClean="0"/>
              <a:t> participants registered this year</a:t>
            </a:r>
          </a:p>
          <a:p>
            <a:pPr eaLnBrk="1" hangingPunct="1">
              <a:spcBef>
                <a:spcPct val="0"/>
              </a:spcBef>
              <a:defRPr/>
            </a:pPr>
            <a:endParaRPr lang="en-US" b="1" dirty="0"/>
          </a:p>
          <a:p>
            <a:pPr eaLnBrk="1" hangingPunct="1">
              <a:spcBef>
                <a:spcPct val="0"/>
              </a:spcBef>
              <a:defRPr/>
            </a:pPr>
            <a:r>
              <a:rPr lang="en-US" dirty="0" smtClean="0"/>
              <a:t>We believe these statistics stress the importance of our topics and support our attempts to </a:t>
            </a:r>
            <a:r>
              <a:rPr lang="en-US" b="1" dirty="0" smtClean="0"/>
              <a:t>integrate the numerous and diverse set of methods, practices, and technologies needed to support the global air traffic management system</a:t>
            </a:r>
            <a:r>
              <a:rPr lang="en-US" dirty="0" smtClean="0"/>
              <a:t>. </a:t>
            </a:r>
          </a:p>
          <a:p>
            <a:pPr eaLnBrk="1" hangingPunct="1">
              <a:spcBef>
                <a:spcPct val="0"/>
              </a:spcBef>
              <a:defRPr/>
            </a:pPr>
            <a:endParaRPr lang="en-US" dirty="0" smtClean="0"/>
          </a:p>
          <a:p>
            <a:pPr eaLnBrk="1" hangingPunct="1">
              <a:spcBef>
                <a:spcPct val="0"/>
              </a:spcBef>
              <a:defRPr/>
            </a:pPr>
            <a:r>
              <a:rPr lang="en-US" dirty="0" smtClean="0"/>
              <a:t>This conference is geared </a:t>
            </a:r>
            <a:r>
              <a:rPr lang="en-US" b="1" dirty="0" smtClean="0"/>
              <a:t>to:</a:t>
            </a:r>
          </a:p>
          <a:p>
            <a:pPr marL="172070" indent="-172070">
              <a:spcBef>
                <a:spcPct val="0"/>
              </a:spcBef>
              <a:buFont typeface="Arial" pitchFamily="34" charset="0"/>
              <a:buChar char="•"/>
              <a:defRPr/>
            </a:pPr>
            <a:r>
              <a:rPr lang="en-US" b="1" dirty="0" smtClean="0"/>
              <a:t>Inform and support this collaboration, </a:t>
            </a:r>
          </a:p>
          <a:p>
            <a:pPr marL="172070" indent="-172070">
              <a:spcBef>
                <a:spcPct val="0"/>
              </a:spcBef>
              <a:buFont typeface="Arial" pitchFamily="34" charset="0"/>
              <a:buChar char="•"/>
              <a:defRPr/>
            </a:pPr>
            <a:r>
              <a:rPr lang="en-US" b="1" dirty="0" smtClean="0"/>
              <a:t>Address issues and garner support for their resolution, </a:t>
            </a:r>
            <a:r>
              <a:rPr lang="en-US" dirty="0" smtClean="0"/>
              <a:t>and</a:t>
            </a:r>
            <a:r>
              <a:rPr lang="en-US" b="1" dirty="0" smtClean="0"/>
              <a:t> </a:t>
            </a:r>
          </a:p>
          <a:p>
            <a:pPr marL="172070" indent="-172070">
              <a:spcBef>
                <a:spcPct val="0"/>
              </a:spcBef>
              <a:buFont typeface="Arial" pitchFamily="34" charset="0"/>
              <a:buChar char="•"/>
              <a:defRPr/>
            </a:pPr>
            <a:r>
              <a:rPr lang="en-US" b="1" dirty="0" smtClean="0"/>
              <a:t>Expand our view by presenting topics concerning emerging trends</a:t>
            </a:r>
            <a:r>
              <a:rPr lang="en-US" dirty="0" smtClean="0"/>
              <a:t>.</a:t>
            </a:r>
          </a:p>
          <a:p>
            <a:pPr eaLnBrk="1" hangingPunct="1">
              <a:spcBef>
                <a:spcPct val="0"/>
              </a:spcBef>
              <a:defRPr/>
            </a:pPr>
            <a:r>
              <a:rPr lang="en-US" dirty="0" smtClean="0"/>
              <a:t/>
            </a:r>
            <a:br>
              <a:rPr lang="en-US" dirty="0" smtClean="0"/>
            </a:br>
            <a:endParaRPr lang="en-US" dirty="0" smtClean="0"/>
          </a:p>
          <a:p>
            <a:pPr eaLnBrk="1" hangingPunct="1">
              <a:spcBef>
                <a:spcPct val="0"/>
              </a:spcBef>
              <a:defRPr/>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4A6DD-F687-4D38-B05F-CFC3C7B5CBB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also need to thank all our exhibitors for </a:t>
            </a:r>
            <a:r>
              <a:rPr lang="en-US" b="1" dirty="0" smtClean="0"/>
              <a:t>supporting this conference through sharing their knowledge and products</a:t>
            </a:r>
            <a:r>
              <a:rPr lang="en-US" dirty="0" smtClean="0"/>
              <a:t> that will lead to way to meet the information demands of the future ATM systems </a:t>
            </a:r>
          </a:p>
          <a:p>
            <a:pPr eaLnBrk="1" hangingPunct="1">
              <a:spcBef>
                <a:spcPct val="0"/>
              </a:spcBef>
            </a:pPr>
            <a:endParaRPr lang="en-US" dirty="0" smtClean="0"/>
          </a:p>
          <a:p>
            <a:pPr eaLnBrk="1" hangingPunct="1">
              <a:spcBef>
                <a:spcPct val="0"/>
              </a:spcBef>
            </a:pPr>
            <a:r>
              <a:rPr lang="en-US" b="1" dirty="0" smtClean="0">
                <a:solidFill>
                  <a:srgbClr val="FF0000"/>
                </a:solidFill>
              </a:rPr>
              <a:t>18</a:t>
            </a:r>
            <a:r>
              <a:rPr lang="en-US" b="1" dirty="0" smtClean="0"/>
              <a:t> exhibiters registered this year.</a:t>
            </a:r>
            <a:r>
              <a:rPr lang="en-US" dirty="0" smtClean="0"/>
              <a:t>  They are located in the Science Center and we encourage you to check out their offerings today and tomorrow.</a:t>
            </a:r>
          </a:p>
          <a:p>
            <a:pPr eaLnBrk="1" hangingPunct="1">
              <a:spcBef>
                <a:spcPct val="0"/>
              </a:spcBef>
            </a:pPr>
            <a:endParaRPr lang="en-US" dirty="0" smtClean="0"/>
          </a:p>
          <a:p>
            <a:pPr eaLnBrk="1" hangingPunct="1">
              <a:spcBef>
                <a:spcPct val="0"/>
              </a:spcBef>
            </a:pPr>
            <a:r>
              <a:rPr lang="en-US" dirty="0" smtClean="0"/>
              <a:t>There will also be a </a:t>
            </a:r>
            <a:r>
              <a:rPr lang="en-US" b="1" dirty="0" smtClean="0"/>
              <a:t>lightening round event this afternoon </a:t>
            </a:r>
            <a:r>
              <a:rPr lang="en-US" dirty="0" smtClean="0"/>
              <a:t>for our exhibitors to enlighten us  as to what they are developing or are offering to support the our future requirements.</a:t>
            </a:r>
          </a:p>
          <a:p>
            <a:pPr eaLnBrk="1" hangingPunct="1">
              <a:spcBef>
                <a:spcPct val="0"/>
              </a:spcBef>
            </a:pPr>
            <a:endParaRPr lang="en-US" dirty="0" smtClean="0"/>
          </a:p>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7C416F-B740-4C40-A5DE-E54D3202DE3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We have </a:t>
            </a:r>
            <a:r>
              <a:rPr lang="en-US" b="1" dirty="0" smtClean="0"/>
              <a:t>keynote speakers EACH DAY to kick off our discussions</a:t>
            </a:r>
            <a:r>
              <a:rPr lang="en-US" dirty="0" smtClean="0"/>
              <a:t>. </a:t>
            </a:r>
          </a:p>
          <a:p>
            <a:pPr marL="229426" indent="-229426">
              <a:buFont typeface="+mj-lt"/>
              <a:buAutoNum type="arabicParenR"/>
              <a:defRPr/>
            </a:pPr>
            <a:endParaRPr lang="en-US" dirty="0" smtClean="0"/>
          </a:p>
          <a:p>
            <a:pPr>
              <a:defRPr/>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E50183-ADD9-4832-BBEC-6AE6C7849113}" type="slidenum">
              <a:rPr lang="en-US" smtClean="0"/>
              <a:pPr/>
              <a:t>6</a:t>
            </a:fld>
            <a:endParaRPr lang="en-US" smtClean="0"/>
          </a:p>
        </p:txBody>
      </p:sp>
      <p:sp>
        <p:nvSpPr>
          <p:cNvPr id="18437" name="TextBox 1"/>
          <p:cNvSpPr txBox="1">
            <a:spLocks noChangeArrowheads="1"/>
          </p:cNvSpPr>
          <p:nvPr/>
        </p:nvSpPr>
        <p:spPr bwMode="auto">
          <a:xfrm>
            <a:off x="1295193" y="7314572"/>
            <a:ext cx="4418255" cy="645959"/>
          </a:xfrm>
          <a:prstGeom prst="rect">
            <a:avLst/>
          </a:prstGeom>
          <a:noFill/>
          <a:ln w="9525">
            <a:noFill/>
            <a:miter lim="800000"/>
            <a:headEnd/>
            <a:tailEnd/>
          </a:ln>
        </p:spPr>
        <p:txBody>
          <a:bodyPr wrap="none" lIns="91770" tIns="45886" rIns="91770" bIns="45886">
            <a:spAutoFit/>
          </a:bodyPr>
          <a:lstStyle/>
          <a:p>
            <a:r>
              <a:rPr lang="en-US">
                <a:solidFill>
                  <a:srgbClr val="FF0000"/>
                </a:solidFill>
              </a:rPr>
              <a:t>Josh – Need your words here – </a:t>
            </a:r>
          </a:p>
          <a:p>
            <a:r>
              <a:rPr lang="en-US">
                <a:solidFill>
                  <a:srgbClr val="FF0000"/>
                </a:solidFill>
              </a:rPr>
              <a:t>Don’t really know exactly what these folks 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8DF432-BA09-4EF8-AB27-F1AA8B1268F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BCEAB-66DC-4C82-903B-E04C4EF3BE73}" type="slidenum">
              <a:rPr lang="en-US" smtClean="0"/>
              <a:t>8</a:t>
            </a:fld>
            <a:endParaRPr lang="en-US"/>
          </a:p>
        </p:txBody>
      </p:sp>
    </p:spTree>
    <p:extLst>
      <p:ext uri="{BB962C8B-B14F-4D97-AF65-F5344CB8AC3E}">
        <p14:creationId xmlns:p14="http://schemas.microsoft.com/office/powerpoint/2010/main" val="77598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81DA8-CB38-479E-913F-539868EFE85B}"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81DA8-CB38-479E-913F-539868EFE85B}"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81DA8-CB38-479E-913F-539868EFE85B}" type="datetimeFigureOut">
              <a:rPr lang="en-US" smtClean="0"/>
              <a:pPr/>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81DA8-CB38-479E-913F-539868EFE85B}" type="datetimeFigureOut">
              <a:rPr lang="en-US" smtClean="0"/>
              <a:pPr/>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81DA8-CB38-479E-913F-539868EFE85B}" type="datetimeFigureOut">
              <a:rPr lang="en-US" smtClean="0"/>
              <a:pPr/>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1DA8-CB38-479E-913F-539868EFE85B}" type="datetimeFigureOut">
              <a:rPr lang="en-US" smtClean="0"/>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3AC8-C928-4384-ADC3-85EBF3B358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646093"/>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Services</a:t>
            </a:r>
            <a:endParaRPr lang="en-US" sz="2800" i="1" dirty="0">
              <a:solidFill>
                <a:schemeClr val="bg1"/>
              </a:solidFill>
              <a:latin typeface="Times New Roman" pitchFamily="18" charset="0"/>
              <a:cs typeface="Times New Roman" pitchFamily="18" charset="0"/>
            </a:endParaRPr>
          </a:p>
        </p:txBody>
      </p:sp>
      <p:sp>
        <p:nvSpPr>
          <p:cNvPr id="3" name="TextBox 2"/>
          <p:cNvSpPr txBox="1"/>
          <p:nvPr/>
        </p:nvSpPr>
        <p:spPr>
          <a:xfrm>
            <a:off x="381000" y="1905000"/>
            <a:ext cx="3391913" cy="1015663"/>
          </a:xfrm>
          <a:prstGeom prst="rect">
            <a:avLst/>
          </a:prstGeom>
          <a:noFill/>
        </p:spPr>
        <p:txBody>
          <a:bodyPr wrap="square" rtlCol="0">
            <a:spAutoFit/>
          </a:bodyPr>
          <a:lstStyle/>
          <a:p>
            <a:pPr algn="ctr"/>
            <a:r>
              <a:rPr lang="en-US" sz="6000" dirty="0" smtClean="0">
                <a:solidFill>
                  <a:srgbClr val="F5F2B5"/>
                </a:solidFill>
              </a:rPr>
              <a:t>Welcome</a:t>
            </a:r>
            <a:endParaRPr lang="en-US" sz="6000" dirty="0">
              <a:solidFill>
                <a:srgbClr val="F5F2B5"/>
              </a:solidFill>
            </a:endParaRPr>
          </a:p>
        </p:txBody>
      </p:sp>
      <p:sp>
        <p:nvSpPr>
          <p:cNvPr id="4" name="TextBox 3"/>
          <p:cNvSpPr txBox="1"/>
          <p:nvPr/>
        </p:nvSpPr>
        <p:spPr>
          <a:xfrm>
            <a:off x="381000" y="5486400"/>
            <a:ext cx="4419600" cy="1015663"/>
          </a:xfrm>
          <a:prstGeom prst="rect">
            <a:avLst/>
          </a:prstGeom>
          <a:noFill/>
        </p:spPr>
        <p:txBody>
          <a:bodyPr wrap="square" rtlCol="0">
            <a:spAutoFit/>
          </a:bodyPr>
          <a:lstStyle/>
          <a:p>
            <a:r>
              <a:rPr lang="en-US" sz="2000" i="1" dirty="0" smtClean="0">
                <a:solidFill>
                  <a:schemeClr val="bg1"/>
                </a:solidFill>
                <a:latin typeface="Times New Roman" pitchFamily="18" charset="0"/>
                <a:cs typeface="Times New Roman" pitchFamily="18" charset="0"/>
              </a:rPr>
              <a:t>Presented By: 	Abigail Smith </a:t>
            </a:r>
          </a:p>
          <a:p>
            <a:endParaRPr lang="en-US" sz="2000" i="1"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Date:		August 26, 2014</a:t>
            </a:r>
            <a:endParaRPr lang="en-US" sz="20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415925" y="406400"/>
            <a:ext cx="3241675" cy="708025"/>
          </a:xfrm>
          <a:prstGeom prst="rect">
            <a:avLst/>
          </a:prstGeom>
          <a:noFill/>
          <a:ln w="9525">
            <a:noFill/>
            <a:miter lim="800000"/>
            <a:headEnd/>
            <a:tailEnd/>
          </a:ln>
        </p:spPr>
        <p:txBody>
          <a:bodyPr>
            <a:spAutoFit/>
          </a:bodyPr>
          <a:lstStyle/>
          <a:p>
            <a:r>
              <a:rPr lang="en-US" sz="4000" b="1">
                <a:solidFill>
                  <a:schemeClr val="tx2"/>
                </a:solidFill>
              </a:rPr>
              <a:t>Welcome!</a:t>
            </a:r>
          </a:p>
        </p:txBody>
      </p:sp>
      <p:sp>
        <p:nvSpPr>
          <p:cNvPr id="5" name="Rectangle 4"/>
          <p:cNvSpPr/>
          <p:nvPr/>
        </p:nvSpPr>
        <p:spPr>
          <a:xfrm>
            <a:off x="425450" y="990600"/>
            <a:ext cx="8540750" cy="1557349"/>
          </a:xfrm>
          <a:prstGeom prst="rect">
            <a:avLst/>
          </a:prstGeom>
        </p:spPr>
        <p:txBody>
          <a:bodyPr>
            <a:spAutoFit/>
          </a:bodyPr>
          <a:lstStyle/>
          <a:p>
            <a:pPr marL="342900" indent="-342900" algn="ctr">
              <a:spcBef>
                <a:spcPct val="20000"/>
              </a:spcBef>
              <a:defRPr/>
            </a:pPr>
            <a:endParaRPr lang="en-US" sz="2800" i="1" dirty="0" smtClean="0">
              <a:solidFill>
                <a:schemeClr val="tx2"/>
              </a:solidFill>
              <a:latin typeface="Arial" pitchFamily="34" charset="0"/>
              <a:cs typeface="Arial" pitchFamily="34" charset="0"/>
            </a:endParaRPr>
          </a:p>
          <a:p>
            <a:pPr marL="342900" indent="-342900" algn="ctr">
              <a:spcBef>
                <a:spcPct val="20000"/>
              </a:spcBef>
              <a:defRPr/>
            </a:pPr>
            <a:r>
              <a:rPr lang="en-US" sz="2800" i="1" dirty="0" smtClean="0">
                <a:solidFill>
                  <a:schemeClr val="tx2"/>
                </a:solidFill>
                <a:latin typeface="Arial" pitchFamily="34" charset="0"/>
                <a:cs typeface="Arial" pitchFamily="34" charset="0"/>
              </a:rPr>
              <a:t>“</a:t>
            </a:r>
            <a:r>
              <a:rPr lang="en-US" sz="2800" b="1" i="1" dirty="0" smtClean="0">
                <a:solidFill>
                  <a:schemeClr val="tx2"/>
                </a:solidFill>
                <a:latin typeface="Arial" pitchFamily="34" charset="0"/>
                <a:cs typeface="Arial" pitchFamily="34" charset="0"/>
              </a:rPr>
              <a:t>Delivering Digital Services</a:t>
            </a:r>
            <a:r>
              <a:rPr lang="en-US" sz="2800" i="1" dirty="0" smtClean="0">
                <a:solidFill>
                  <a:schemeClr val="tx2"/>
                </a:solidFill>
                <a:latin typeface="Arial" pitchFamily="34" charset="0"/>
                <a:cs typeface="Arial" pitchFamily="34" charset="0"/>
              </a:rPr>
              <a:t>”</a:t>
            </a:r>
            <a:endParaRPr lang="en-US" sz="2800" i="1" dirty="0">
              <a:solidFill>
                <a:schemeClr val="tx2"/>
              </a:solidFill>
              <a:latin typeface="Arial" pitchFamily="34" charset="0"/>
              <a:cs typeface="Arial" pitchFamily="34" charset="0"/>
            </a:endParaRPr>
          </a:p>
          <a:p>
            <a:pPr>
              <a:spcBef>
                <a:spcPct val="20000"/>
              </a:spcBef>
              <a:defRPr/>
            </a:pPr>
            <a:endParaRPr lang="en-US" sz="2800" kern="0" dirty="0">
              <a:solidFill>
                <a:schemeClr val="accent1">
                  <a:lumMod val="75000"/>
                </a:schemeClr>
              </a:solidFill>
              <a:latin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2286000"/>
            <a:ext cx="3276600" cy="35947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053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15925" y="406400"/>
            <a:ext cx="3241675" cy="708025"/>
          </a:xfrm>
          <a:prstGeom prst="rect">
            <a:avLst/>
          </a:prstGeom>
          <a:noFill/>
          <a:ln w="9525">
            <a:noFill/>
            <a:miter lim="800000"/>
            <a:headEnd/>
            <a:tailEnd/>
          </a:ln>
        </p:spPr>
        <p:txBody>
          <a:bodyPr>
            <a:spAutoFit/>
          </a:bodyPr>
          <a:lstStyle/>
          <a:p>
            <a:r>
              <a:rPr lang="en-US" sz="4000" b="1">
                <a:solidFill>
                  <a:schemeClr val="tx2"/>
                </a:solidFill>
              </a:rPr>
              <a:t>Agenda</a:t>
            </a:r>
          </a:p>
        </p:txBody>
      </p:sp>
      <p:sp>
        <p:nvSpPr>
          <p:cNvPr id="5" name="Rectangle 4"/>
          <p:cNvSpPr/>
          <p:nvPr/>
        </p:nvSpPr>
        <p:spPr>
          <a:xfrm>
            <a:off x="425450" y="1114425"/>
            <a:ext cx="8540750" cy="4253472"/>
          </a:xfrm>
          <a:prstGeom prst="rect">
            <a:avLst/>
          </a:prstGeom>
        </p:spPr>
        <p:txBody>
          <a:bodyPr>
            <a:spAutoFit/>
          </a:bodyPr>
          <a:lstStyle/>
          <a:p>
            <a:pPr marL="457200" indent="-457200">
              <a:spcBef>
                <a:spcPct val="20000"/>
              </a:spcBef>
              <a:buFont typeface="Wingdings" pitchFamily="2" charset="2"/>
              <a:buChar char="ü"/>
              <a:defRPr/>
            </a:pPr>
            <a:endParaRPr lang="en-US" sz="2800" dirty="0" smtClean="0">
              <a:solidFill>
                <a:schemeClr val="accent1">
                  <a:lumMod val="75000"/>
                </a:schemeClr>
              </a:solidFill>
              <a:latin typeface="Arial" pitchFamily="34" charset="0"/>
              <a:cs typeface="Arial" pitchFamily="34" charset="0"/>
            </a:endParaRPr>
          </a:p>
          <a:p>
            <a:pPr marL="457200" indent="-457200">
              <a:spcBef>
                <a:spcPct val="20000"/>
              </a:spcBef>
              <a:buFont typeface="Wingdings" pitchFamily="2" charset="2"/>
              <a:buChar char="ü"/>
              <a:defRPr/>
            </a:pPr>
            <a:r>
              <a:rPr lang="en-US" sz="2800" dirty="0" smtClean="0">
                <a:solidFill>
                  <a:schemeClr val="accent1">
                    <a:lumMod val="75000"/>
                  </a:schemeClr>
                </a:solidFill>
                <a:latin typeface="Arial" pitchFamily="34" charset="0"/>
                <a:cs typeface="Arial" pitchFamily="34" charset="0"/>
              </a:rPr>
              <a:t>3 </a:t>
            </a:r>
            <a:r>
              <a:rPr lang="en-US" sz="2800" dirty="0">
                <a:solidFill>
                  <a:schemeClr val="accent1">
                    <a:lumMod val="75000"/>
                  </a:schemeClr>
                </a:solidFill>
                <a:latin typeface="Arial" pitchFamily="34" charset="0"/>
                <a:cs typeface="Arial" pitchFamily="34" charset="0"/>
              </a:rPr>
              <a:t>information exchange </a:t>
            </a:r>
            <a:r>
              <a:rPr lang="en-US" sz="2800" dirty="0" smtClean="0">
                <a:solidFill>
                  <a:schemeClr val="accent1">
                    <a:lumMod val="75000"/>
                  </a:schemeClr>
                </a:solidFill>
                <a:latin typeface="Arial" pitchFamily="34" charset="0"/>
                <a:cs typeface="Arial" pitchFamily="34" charset="0"/>
              </a:rPr>
              <a:t>model discussions</a:t>
            </a:r>
          </a:p>
          <a:p>
            <a:pPr marL="457200" indent="-457200">
              <a:spcBef>
                <a:spcPct val="20000"/>
              </a:spcBef>
              <a:buFont typeface="Wingdings" pitchFamily="2" charset="2"/>
              <a:buChar char="ü"/>
              <a:defRPr/>
            </a:pPr>
            <a:endParaRPr lang="en-US" sz="1600" dirty="0" smtClean="0">
              <a:solidFill>
                <a:schemeClr val="accent1">
                  <a:lumMod val="75000"/>
                </a:schemeClr>
              </a:solidFill>
              <a:latin typeface="Arial" pitchFamily="34" charset="0"/>
              <a:cs typeface="Arial" pitchFamily="34" charset="0"/>
            </a:endParaRPr>
          </a:p>
          <a:p>
            <a:pPr marL="457200" indent="-457200">
              <a:spcBef>
                <a:spcPct val="20000"/>
              </a:spcBef>
              <a:buFont typeface="Wingdings" pitchFamily="2" charset="2"/>
              <a:buChar char="ü"/>
              <a:defRPr/>
            </a:pPr>
            <a:r>
              <a:rPr lang="en-US" sz="2800" dirty="0" smtClean="0">
                <a:solidFill>
                  <a:schemeClr val="accent1">
                    <a:lumMod val="75000"/>
                  </a:schemeClr>
                </a:solidFill>
                <a:latin typeface="Arial" pitchFamily="34" charset="0"/>
                <a:cs typeface="Arial" pitchFamily="34" charset="0"/>
              </a:rPr>
              <a:t>SWIM Presentations and Demonstrations</a:t>
            </a:r>
          </a:p>
          <a:p>
            <a:pPr marL="457200" indent="-457200">
              <a:spcBef>
                <a:spcPct val="20000"/>
              </a:spcBef>
              <a:buFont typeface="Wingdings" pitchFamily="2" charset="2"/>
              <a:buChar char="ü"/>
              <a:defRPr/>
            </a:pPr>
            <a:endParaRPr lang="en-US" sz="1600" dirty="0" smtClean="0">
              <a:solidFill>
                <a:schemeClr val="accent1">
                  <a:lumMod val="75000"/>
                </a:schemeClr>
              </a:solidFill>
              <a:latin typeface="Arial" pitchFamily="34" charset="0"/>
              <a:cs typeface="Arial" pitchFamily="34" charset="0"/>
            </a:endParaRPr>
          </a:p>
          <a:p>
            <a:pPr marL="457200" indent="-457200">
              <a:spcBef>
                <a:spcPct val="20000"/>
              </a:spcBef>
              <a:buFont typeface="Wingdings" pitchFamily="2" charset="2"/>
              <a:buChar char="ü"/>
              <a:defRPr/>
            </a:pPr>
            <a:r>
              <a:rPr lang="en-US" sz="2800" dirty="0" smtClean="0">
                <a:solidFill>
                  <a:schemeClr val="accent1">
                    <a:lumMod val="75000"/>
                  </a:schemeClr>
                </a:solidFill>
                <a:latin typeface="Arial" pitchFamily="34" charset="0"/>
                <a:cs typeface="Arial" pitchFamily="34" charset="0"/>
              </a:rPr>
              <a:t>Themes:</a:t>
            </a:r>
          </a:p>
          <a:p>
            <a:pPr marL="914400" lvl="1" indent="-457200">
              <a:spcBef>
                <a:spcPct val="20000"/>
              </a:spcBef>
              <a:buFont typeface="Wingdings" panose="05000000000000000000" pitchFamily="2" charset="2"/>
              <a:buChar char="q"/>
              <a:defRPr/>
            </a:pPr>
            <a:r>
              <a:rPr lang="en-US" sz="2800" dirty="0" smtClean="0">
                <a:solidFill>
                  <a:schemeClr val="accent1">
                    <a:lumMod val="75000"/>
                  </a:schemeClr>
                </a:solidFill>
                <a:latin typeface="Arial" pitchFamily="34" charset="0"/>
                <a:cs typeface="Arial" pitchFamily="34" charset="0"/>
              </a:rPr>
              <a:t>Future Available Services</a:t>
            </a:r>
          </a:p>
          <a:p>
            <a:pPr marL="914400" lvl="1" indent="-457200">
              <a:spcBef>
                <a:spcPct val="20000"/>
              </a:spcBef>
              <a:buFont typeface="Wingdings" panose="05000000000000000000" pitchFamily="2" charset="2"/>
              <a:buChar char="q"/>
              <a:defRPr/>
            </a:pPr>
            <a:r>
              <a:rPr lang="en-US" sz="2800" dirty="0" smtClean="0">
                <a:solidFill>
                  <a:schemeClr val="accent1">
                    <a:lumMod val="75000"/>
                  </a:schemeClr>
                </a:solidFill>
                <a:latin typeface="Arial" pitchFamily="34" charset="0"/>
                <a:cs typeface="Arial" pitchFamily="34" charset="0"/>
              </a:rPr>
              <a:t>Ontology/ Semantics</a:t>
            </a:r>
          </a:p>
          <a:p>
            <a:pPr marL="914400" lvl="1" indent="-457200">
              <a:spcBef>
                <a:spcPct val="20000"/>
              </a:spcBef>
              <a:buFont typeface="Wingdings" panose="05000000000000000000" pitchFamily="2" charset="2"/>
              <a:buChar char="q"/>
              <a:defRPr/>
            </a:pPr>
            <a:r>
              <a:rPr lang="en-US" sz="2800" dirty="0" smtClean="0">
                <a:solidFill>
                  <a:schemeClr val="accent1">
                    <a:lumMod val="75000"/>
                  </a:schemeClr>
                </a:solidFill>
                <a:latin typeface="Arial" pitchFamily="34" charset="0"/>
                <a:cs typeface="Arial" pitchFamily="34" charset="0"/>
              </a:rPr>
              <a:t>Digital Services Vision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32400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7200" y="1219200"/>
            <a:ext cx="8382000" cy="904875"/>
          </a:xfrm>
          <a:prstGeom prst="rect">
            <a:avLst/>
          </a:prstGeom>
          <a:noFill/>
          <a:ln w="9525">
            <a:noFill/>
            <a:miter lim="800000"/>
            <a:headEnd/>
            <a:tailEnd/>
          </a:ln>
        </p:spPr>
        <p:txBody>
          <a:bodyPr anchor="ctr">
            <a:spAutoFit/>
          </a:bodyPr>
          <a:lstStyle/>
          <a:p>
            <a:pPr>
              <a:spcBef>
                <a:spcPct val="20000"/>
              </a:spcBef>
              <a:defRPr/>
            </a:pPr>
            <a:r>
              <a:rPr lang="en-US" sz="3600" kern="0" dirty="0">
                <a:solidFill>
                  <a:schemeClr val="accent1">
                    <a:lumMod val="75000"/>
                  </a:schemeClr>
                </a:solidFill>
                <a:latin typeface="Arial"/>
              </a:rPr>
              <a:t>Thank you all for coming! </a:t>
            </a:r>
          </a:p>
          <a:p>
            <a:pPr>
              <a:spcBef>
                <a:spcPct val="20000"/>
              </a:spcBef>
              <a:defRPr/>
            </a:pPr>
            <a:endParaRPr lang="en-US" sz="1400" kern="0" dirty="0">
              <a:solidFill>
                <a:schemeClr val="accent1">
                  <a:lumMod val="75000"/>
                </a:schemeClr>
              </a:solidFill>
              <a:latin typeface="Arial"/>
            </a:endParaRPr>
          </a:p>
        </p:txBody>
      </p:sp>
      <p:pic>
        <p:nvPicPr>
          <p:cNvPr id="5123" name="Picture 4"/>
          <p:cNvPicPr>
            <a:picLocks noChangeAspect="1"/>
          </p:cNvPicPr>
          <p:nvPr/>
        </p:nvPicPr>
        <p:blipFill>
          <a:blip r:embed="rId3"/>
          <a:srcRect/>
          <a:stretch>
            <a:fillRect/>
          </a:stretch>
        </p:blipFill>
        <p:spPr bwMode="auto">
          <a:xfrm>
            <a:off x="5943600" y="1295400"/>
            <a:ext cx="3069840" cy="3216539"/>
          </a:xfrm>
          <a:prstGeom prst="rect">
            <a:avLst/>
          </a:prstGeom>
          <a:noFill/>
          <a:ln w="9525">
            <a:noFill/>
            <a:miter lim="800000"/>
            <a:headEnd/>
            <a:tailEnd/>
          </a:ln>
        </p:spPr>
      </p:pic>
      <p:sp>
        <p:nvSpPr>
          <p:cNvPr id="2" name="Title 1"/>
          <p:cNvSpPr>
            <a:spLocks noGrp="1"/>
          </p:cNvSpPr>
          <p:nvPr>
            <p:ph type="title"/>
          </p:nvPr>
        </p:nvSpPr>
        <p:spPr>
          <a:xfrm>
            <a:off x="431800" y="207963"/>
            <a:ext cx="8229600" cy="1143000"/>
          </a:xfrm>
        </p:spPr>
        <p:txBody>
          <a:bodyPr>
            <a:normAutofit fontScale="90000"/>
          </a:bodyPr>
          <a:lstStyle/>
          <a:p>
            <a:pPr algn="l">
              <a:defRPr/>
            </a:pPr>
            <a:r>
              <a:rPr lang="en-US" sz="4000" b="1" dirty="0" smtClean="0">
                <a:solidFill>
                  <a:schemeClr val="tx2"/>
                </a:solidFill>
                <a:ea typeface="+mn-ea"/>
                <a:cs typeface="Arial" charset="0"/>
              </a:rPr>
              <a:t/>
            </a:r>
            <a:br>
              <a:rPr lang="en-US" sz="4000" b="1" dirty="0" smtClean="0">
                <a:solidFill>
                  <a:schemeClr val="tx2"/>
                </a:solidFill>
                <a:ea typeface="+mn-ea"/>
                <a:cs typeface="Arial" charset="0"/>
              </a:rPr>
            </a:br>
            <a:r>
              <a:rPr lang="en-US" sz="4000" b="1" dirty="0" smtClean="0">
                <a:solidFill>
                  <a:schemeClr val="tx2"/>
                </a:solidFill>
                <a:ea typeface="+mn-ea"/>
                <a:cs typeface="Arial" charset="0"/>
              </a:rPr>
              <a:t>Participants</a:t>
            </a:r>
            <a:r>
              <a:rPr lang="en-US" b="1" dirty="0">
                <a:solidFill>
                  <a:schemeClr val="tx2"/>
                </a:solidFill>
              </a:rPr>
              <a:t/>
            </a:r>
            <a:br>
              <a:rPr lang="en-US" b="1" dirty="0">
                <a:solidFill>
                  <a:schemeClr val="tx2"/>
                </a:solidFill>
              </a:rPr>
            </a:br>
            <a:endParaRPr lang="en-US" dirty="0"/>
          </a:p>
        </p:txBody>
      </p:sp>
      <p:sp>
        <p:nvSpPr>
          <p:cNvPr id="4" name="Content Placeholder 3"/>
          <p:cNvSpPr>
            <a:spLocks noGrp="1"/>
          </p:cNvSpPr>
          <p:nvPr>
            <p:ph sz="half" idx="2"/>
          </p:nvPr>
        </p:nvSpPr>
        <p:spPr>
          <a:xfrm>
            <a:off x="457200" y="1981200"/>
            <a:ext cx="4876800" cy="4267200"/>
          </a:xfrm>
        </p:spPr>
        <p:txBody>
          <a:bodyPr>
            <a:normAutofit/>
          </a:bodyPr>
          <a:lstStyle/>
          <a:p>
            <a:pPr>
              <a:defRPr/>
            </a:pPr>
            <a:r>
              <a:rPr lang="en-US" u="sng" kern="0" dirty="0">
                <a:solidFill>
                  <a:schemeClr val="accent1">
                    <a:lumMod val="75000"/>
                  </a:schemeClr>
                </a:solidFill>
                <a:latin typeface="Arial"/>
              </a:rPr>
              <a:t>Statistics</a:t>
            </a:r>
            <a:r>
              <a:rPr lang="en-US" kern="0" dirty="0">
                <a:solidFill>
                  <a:schemeClr val="accent1">
                    <a:lumMod val="75000"/>
                  </a:schemeClr>
                </a:solidFill>
                <a:latin typeface="Arial"/>
              </a:rPr>
              <a:t>:</a:t>
            </a:r>
          </a:p>
          <a:p>
            <a:pPr marL="800100" lvl="1" indent="-342900">
              <a:buFontTx/>
              <a:buChar char="•"/>
              <a:defRPr/>
            </a:pPr>
            <a:r>
              <a:rPr lang="en-US" sz="2400" kern="0" dirty="0">
                <a:latin typeface="Arial"/>
              </a:rPr>
              <a:t>Registered: </a:t>
            </a:r>
            <a:r>
              <a:rPr lang="en-US" sz="2400" b="1" kern="0" dirty="0" smtClean="0">
                <a:latin typeface="Arial"/>
              </a:rPr>
              <a:t>400+</a:t>
            </a:r>
            <a:endParaRPr lang="en-US" sz="1600" kern="0" dirty="0">
              <a:latin typeface="Arial"/>
            </a:endParaRPr>
          </a:p>
          <a:p>
            <a:pPr marL="800100" lvl="1" indent="-342900">
              <a:buFontTx/>
              <a:buChar char="•"/>
              <a:defRPr/>
            </a:pPr>
            <a:r>
              <a:rPr lang="en-US" sz="2400" b="1" kern="0" dirty="0" smtClean="0">
                <a:latin typeface="Arial"/>
              </a:rPr>
              <a:t>15+</a:t>
            </a:r>
            <a:r>
              <a:rPr lang="en-US" sz="2400" kern="0" dirty="0" smtClean="0">
                <a:latin typeface="Arial"/>
              </a:rPr>
              <a:t> </a:t>
            </a:r>
            <a:r>
              <a:rPr lang="en-US" sz="2400" kern="0" dirty="0" smtClean="0">
                <a:solidFill>
                  <a:srgbClr val="000000"/>
                </a:solidFill>
                <a:latin typeface="Arial"/>
              </a:rPr>
              <a:t>Countries Represented </a:t>
            </a:r>
            <a:endParaRPr lang="en-US" sz="2400" b="1" kern="0" dirty="0">
              <a:solidFill>
                <a:srgbClr val="FF0000"/>
              </a:solidFill>
              <a:latin typeface="Arial"/>
            </a:endParaRPr>
          </a:p>
        </p:txBody>
      </p:sp>
      <p:pic>
        <p:nvPicPr>
          <p:cNvPr id="5127" name="Picture 5"/>
          <p:cNvPicPr>
            <a:picLocks noChangeAspect="1"/>
          </p:cNvPicPr>
          <p:nvPr/>
        </p:nvPicPr>
        <p:blipFill>
          <a:blip r:embed="rId4"/>
          <a:srcRect/>
          <a:stretch>
            <a:fillRect/>
          </a:stretch>
        </p:blipFill>
        <p:spPr bwMode="auto">
          <a:xfrm>
            <a:off x="3352800" y="3657600"/>
            <a:ext cx="2133600" cy="2133600"/>
          </a:xfrm>
          <a:prstGeom prst="rect">
            <a:avLst/>
          </a:prstGeom>
          <a:noFill/>
          <a:ln w="9525">
            <a:noFill/>
            <a:miter lim="800000"/>
            <a:headEnd/>
            <a:tailEnd/>
          </a:ln>
        </p:spPr>
      </p:pic>
    </p:spTree>
    <p:extLst>
      <p:ext uri="{BB962C8B-B14F-4D97-AF65-F5344CB8AC3E}">
        <p14:creationId xmlns:p14="http://schemas.microsoft.com/office/powerpoint/2010/main" val="1909852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15925" y="500063"/>
            <a:ext cx="3241675" cy="584200"/>
          </a:xfrm>
          <a:prstGeom prst="rect">
            <a:avLst/>
          </a:prstGeom>
          <a:noFill/>
          <a:ln w="9525">
            <a:noFill/>
            <a:miter lim="800000"/>
            <a:headEnd/>
            <a:tailEnd/>
          </a:ln>
        </p:spPr>
        <p:txBody>
          <a:bodyPr>
            <a:spAutoFit/>
          </a:bodyPr>
          <a:lstStyle/>
          <a:p>
            <a:r>
              <a:rPr lang="en-US" sz="3200" b="1">
                <a:solidFill>
                  <a:schemeClr val="tx2"/>
                </a:solidFill>
              </a:rPr>
              <a:t>Exhibitors</a:t>
            </a:r>
          </a:p>
        </p:txBody>
      </p:sp>
      <p:sp>
        <p:nvSpPr>
          <p:cNvPr id="14338" name="Rectangle 4"/>
          <p:cNvSpPr>
            <a:spLocks noChangeArrowheads="1"/>
          </p:cNvSpPr>
          <p:nvPr/>
        </p:nvSpPr>
        <p:spPr bwMode="auto">
          <a:xfrm>
            <a:off x="415925" y="1262063"/>
            <a:ext cx="8382000" cy="4425950"/>
          </a:xfrm>
          <a:prstGeom prst="rect">
            <a:avLst/>
          </a:prstGeom>
          <a:noFill/>
          <a:ln w="9525">
            <a:noFill/>
            <a:miter lim="800000"/>
            <a:headEnd/>
            <a:tailEnd/>
          </a:ln>
        </p:spPr>
        <p:txBody>
          <a:bodyPr anchor="ctr">
            <a:spAutoFit/>
          </a:bodyPr>
          <a:lstStyle/>
          <a:p>
            <a:pPr>
              <a:spcBef>
                <a:spcPct val="20000"/>
              </a:spcBef>
              <a:defRPr/>
            </a:pPr>
            <a:r>
              <a:rPr lang="en-US" sz="3200" kern="0" dirty="0">
                <a:solidFill>
                  <a:schemeClr val="accent1">
                    <a:lumMod val="75000"/>
                  </a:schemeClr>
                </a:solidFill>
                <a:latin typeface="Arial"/>
              </a:rPr>
              <a:t>Thanks to all our Exhibitors!</a:t>
            </a:r>
          </a:p>
          <a:p>
            <a:pPr>
              <a:spcBef>
                <a:spcPct val="20000"/>
              </a:spcBef>
              <a:defRPr/>
            </a:pPr>
            <a:endParaRPr lang="en-US" sz="2800" kern="0" dirty="0">
              <a:solidFill>
                <a:schemeClr val="accent1">
                  <a:lumMod val="75000"/>
                </a:schemeClr>
              </a:solidFill>
              <a:latin typeface="Arial"/>
            </a:endParaRPr>
          </a:p>
          <a:p>
            <a:pPr>
              <a:spcBef>
                <a:spcPct val="20000"/>
              </a:spcBef>
              <a:defRPr/>
            </a:pPr>
            <a:r>
              <a:rPr lang="en-US" sz="2400" u="sng" kern="0" dirty="0">
                <a:solidFill>
                  <a:schemeClr val="accent1">
                    <a:lumMod val="75000"/>
                  </a:schemeClr>
                </a:solidFill>
                <a:latin typeface="Arial"/>
              </a:rPr>
              <a:t>Statistics</a:t>
            </a:r>
            <a:r>
              <a:rPr lang="en-US" sz="2400" kern="0" dirty="0">
                <a:solidFill>
                  <a:schemeClr val="accent1">
                    <a:lumMod val="75000"/>
                  </a:schemeClr>
                </a:solidFill>
                <a:latin typeface="Arial"/>
              </a:rPr>
              <a:t>:</a:t>
            </a:r>
          </a:p>
          <a:p>
            <a:pPr marL="800100" lvl="1" indent="-342900">
              <a:spcBef>
                <a:spcPct val="20000"/>
              </a:spcBef>
              <a:buFontTx/>
              <a:buChar char="•"/>
              <a:defRPr/>
            </a:pPr>
            <a:r>
              <a:rPr lang="en-US" sz="2400" kern="0" dirty="0">
                <a:solidFill>
                  <a:srgbClr val="000000"/>
                </a:solidFill>
                <a:latin typeface="Arial"/>
              </a:rPr>
              <a:t>Number registered</a:t>
            </a:r>
            <a:r>
              <a:rPr lang="en-US" sz="2400" kern="0" dirty="0">
                <a:latin typeface="Arial"/>
              </a:rPr>
              <a:t>: </a:t>
            </a:r>
            <a:r>
              <a:rPr lang="en-US" sz="2400" b="1" kern="0" dirty="0" smtClean="0">
                <a:latin typeface="Arial"/>
              </a:rPr>
              <a:t>18</a:t>
            </a:r>
            <a:endParaRPr lang="en-US" sz="2400" b="1" kern="0" dirty="0">
              <a:latin typeface="Arial"/>
            </a:endParaRPr>
          </a:p>
          <a:p>
            <a:pPr>
              <a:spcBef>
                <a:spcPct val="20000"/>
              </a:spcBef>
              <a:defRPr/>
            </a:pPr>
            <a:endParaRPr lang="en-US" sz="2800" kern="0" dirty="0">
              <a:solidFill>
                <a:srgbClr val="FF0000"/>
              </a:solidFill>
              <a:latin typeface="Arial"/>
            </a:endParaRPr>
          </a:p>
          <a:p>
            <a:pPr>
              <a:spcBef>
                <a:spcPct val="20000"/>
              </a:spcBef>
              <a:defRPr/>
            </a:pPr>
            <a:endParaRPr lang="en-US" sz="2800" b="1" kern="0" dirty="0">
              <a:solidFill>
                <a:schemeClr val="tx2"/>
              </a:solidFill>
              <a:latin typeface="Arial"/>
            </a:endParaRPr>
          </a:p>
          <a:p>
            <a:pPr>
              <a:spcBef>
                <a:spcPct val="20000"/>
              </a:spcBef>
              <a:defRPr/>
            </a:pPr>
            <a:r>
              <a:rPr lang="en-US" sz="2800" b="1" kern="0" dirty="0">
                <a:solidFill>
                  <a:schemeClr val="tx2"/>
                </a:solidFill>
                <a:latin typeface="Arial"/>
              </a:rPr>
              <a:t>Visit them in the Science Center and…</a:t>
            </a:r>
          </a:p>
          <a:p>
            <a:pPr lvl="1">
              <a:spcBef>
                <a:spcPct val="20000"/>
              </a:spcBef>
              <a:defRPr/>
            </a:pPr>
            <a:endParaRPr lang="en-US" sz="1600" kern="0" dirty="0">
              <a:solidFill>
                <a:srgbClr val="000000"/>
              </a:solidFill>
              <a:latin typeface="Arial"/>
            </a:endParaRPr>
          </a:p>
          <a:p>
            <a:pPr algn="ctr">
              <a:spcBef>
                <a:spcPct val="20000"/>
              </a:spcBef>
              <a:defRPr/>
            </a:pPr>
            <a:r>
              <a:rPr lang="en-US" sz="3200" b="1" i="1" dirty="0">
                <a:solidFill>
                  <a:schemeClr val="tx2"/>
                </a:solidFill>
                <a:latin typeface="Tw Cen MT"/>
              </a:rPr>
              <a:t>Don’t forget the Lightning Rounds this afternoon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291" y="1252029"/>
            <a:ext cx="2743200" cy="30095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267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chemeClr val="tx2"/>
                </a:solidFill>
                <a:ea typeface="+mn-ea"/>
                <a:cs typeface="Arial" charset="0"/>
              </a:rPr>
              <a:t>Keynote Speakers</a:t>
            </a:r>
            <a:endParaRPr lang="en-US" sz="3200" b="1" dirty="0">
              <a:solidFill>
                <a:schemeClr val="tx2"/>
              </a:solidFill>
              <a:ea typeface="+mn-ea"/>
              <a:cs typeface="Arial" charset="0"/>
            </a:endParaRPr>
          </a:p>
        </p:txBody>
      </p:sp>
      <p:sp>
        <p:nvSpPr>
          <p:cNvPr id="3" name="Content Placeholder 2"/>
          <p:cNvSpPr>
            <a:spLocks noGrp="1"/>
          </p:cNvSpPr>
          <p:nvPr>
            <p:ph idx="1"/>
          </p:nvPr>
        </p:nvSpPr>
        <p:spPr>
          <a:xfrm>
            <a:off x="304800" y="1370013"/>
            <a:ext cx="8610600" cy="4525962"/>
          </a:xfrm>
        </p:spPr>
        <p:txBody>
          <a:bodyPr/>
          <a:lstStyle/>
          <a:p>
            <a:pPr marL="0" indent="0">
              <a:buFont typeface="Arial" charset="0"/>
              <a:buNone/>
              <a:defRPr/>
            </a:pPr>
            <a:r>
              <a:rPr lang="en-US" dirty="0" smtClean="0"/>
              <a:t>A special Thank You to our Keynote Speakers:</a:t>
            </a:r>
          </a:p>
          <a:p>
            <a:pPr marL="0" indent="0">
              <a:buFont typeface="Arial" charset="0"/>
              <a:buNone/>
              <a:defRPr/>
            </a:pPr>
            <a:endParaRPr lang="en-US" sz="2000" dirty="0" smtClean="0"/>
          </a:p>
          <a:p>
            <a:pPr>
              <a:defRPr/>
            </a:pPr>
            <a:r>
              <a:rPr lang="en-US" b="1" dirty="0" smtClean="0">
                <a:solidFill>
                  <a:schemeClr val="tx2"/>
                </a:solidFill>
              </a:rPr>
              <a:t>Thursday – Steve Bradford, </a:t>
            </a:r>
            <a:r>
              <a:rPr lang="en-US" sz="2400" b="1" dirty="0" smtClean="0">
                <a:solidFill>
                  <a:schemeClr val="tx2"/>
                </a:solidFill>
              </a:rPr>
              <a:t>Chief Scientist for architecture and </a:t>
            </a:r>
            <a:r>
              <a:rPr lang="en-US" sz="2400" b="1" dirty="0" err="1" smtClean="0">
                <a:solidFill>
                  <a:schemeClr val="tx2"/>
                </a:solidFill>
              </a:rPr>
              <a:t>NextGen</a:t>
            </a:r>
            <a:r>
              <a:rPr lang="en-US" sz="2400" b="1" dirty="0" smtClean="0">
                <a:solidFill>
                  <a:schemeClr val="tx2"/>
                </a:solidFill>
              </a:rPr>
              <a:t> Development</a:t>
            </a:r>
          </a:p>
          <a:p>
            <a:pPr>
              <a:defRPr/>
            </a:pPr>
            <a:endParaRPr lang="en-US" sz="1800" b="1" dirty="0">
              <a:solidFill>
                <a:schemeClr val="tx2"/>
              </a:solidFill>
            </a:endParaRPr>
          </a:p>
          <a:p>
            <a:pPr>
              <a:defRPr/>
            </a:pPr>
            <a:r>
              <a:rPr lang="en-US" b="1" dirty="0" smtClean="0">
                <a:solidFill>
                  <a:schemeClr val="tx2"/>
                </a:solidFill>
              </a:rPr>
              <a:t>Wednesday - Joel Morin, </a:t>
            </a:r>
            <a:r>
              <a:rPr lang="en-US" sz="2400" b="1" dirty="0" smtClean="0">
                <a:solidFill>
                  <a:schemeClr val="tx2"/>
                </a:solidFill>
              </a:rPr>
              <a:t>IATA</a:t>
            </a:r>
          </a:p>
          <a:p>
            <a:pPr>
              <a:defRPr/>
            </a:pPr>
            <a:endParaRPr lang="en-US" sz="1800" b="1" dirty="0" smtClean="0">
              <a:solidFill>
                <a:schemeClr val="tx2"/>
              </a:solidFill>
            </a:endParaRPr>
          </a:p>
          <a:p>
            <a:pPr>
              <a:defRPr/>
            </a:pPr>
            <a:r>
              <a:rPr lang="en-US" b="1" dirty="0" smtClean="0">
                <a:solidFill>
                  <a:schemeClr val="tx2"/>
                </a:solidFill>
              </a:rPr>
              <a:t>Today – Teri Bristol, </a:t>
            </a:r>
            <a:r>
              <a:rPr lang="en-US" sz="2400" b="1" dirty="0" smtClean="0">
                <a:solidFill>
                  <a:schemeClr val="tx2"/>
                </a:solidFill>
              </a:rPr>
              <a:t>FAA Chief Operating Officer</a:t>
            </a:r>
            <a:endParaRPr lang="en-US" sz="2400" dirty="0"/>
          </a:p>
        </p:txBody>
      </p:sp>
    </p:spTree>
    <p:extLst>
      <p:ext uri="{BB962C8B-B14F-4D97-AF65-F5344CB8AC3E}">
        <p14:creationId xmlns:p14="http://schemas.microsoft.com/office/powerpoint/2010/main" val="1878876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p:cNvSpPr>
          <p:nvPr/>
        </p:nvSpPr>
        <p:spPr bwMode="auto">
          <a:xfrm>
            <a:off x="457200" y="274638"/>
            <a:ext cx="8534400" cy="1143000"/>
          </a:xfrm>
          <a:prstGeom prst="rect">
            <a:avLst/>
          </a:prstGeom>
          <a:noFill/>
          <a:ln w="9525">
            <a:noFill/>
            <a:miter lim="800000"/>
            <a:headEnd/>
            <a:tailEnd/>
          </a:ln>
        </p:spPr>
        <p:txBody>
          <a:bodyPr anchor="ctr"/>
          <a:lstStyle/>
          <a:p>
            <a:endParaRPr lang="en-US" sz="3600" b="1" dirty="0" smtClean="0">
              <a:solidFill>
                <a:schemeClr val="tx2"/>
              </a:solidFill>
            </a:endParaRPr>
          </a:p>
          <a:p>
            <a:pPr algn="ctr"/>
            <a:r>
              <a:rPr lang="en-US" sz="3600" b="1" dirty="0" smtClean="0">
                <a:solidFill>
                  <a:schemeClr val="tx2"/>
                </a:solidFill>
              </a:rPr>
              <a:t>Keynote </a:t>
            </a:r>
            <a:r>
              <a:rPr lang="en-US" sz="3600" b="1" dirty="0">
                <a:solidFill>
                  <a:schemeClr val="tx2"/>
                </a:solidFill>
              </a:rPr>
              <a:t>Speaker for today:</a:t>
            </a:r>
          </a:p>
        </p:txBody>
      </p:sp>
      <p:sp>
        <p:nvSpPr>
          <p:cNvPr id="10243" name="Text Box 6"/>
          <p:cNvSpPr txBox="1">
            <a:spLocks noChangeArrowheads="1"/>
          </p:cNvSpPr>
          <p:nvPr/>
        </p:nvSpPr>
        <p:spPr bwMode="auto">
          <a:xfrm>
            <a:off x="457200" y="5029200"/>
            <a:ext cx="8382000" cy="1384995"/>
          </a:xfrm>
          <a:prstGeom prst="rect">
            <a:avLst/>
          </a:prstGeom>
          <a:noFill/>
          <a:ln w="9525">
            <a:noFill/>
            <a:miter lim="800000"/>
            <a:headEnd/>
            <a:tailEnd/>
          </a:ln>
        </p:spPr>
        <p:txBody>
          <a:bodyPr>
            <a:spAutoFit/>
          </a:bodyPr>
          <a:lstStyle/>
          <a:p>
            <a:pPr algn="ctr"/>
            <a:r>
              <a:rPr lang="en-US" sz="2800" b="1" dirty="0" smtClean="0">
                <a:solidFill>
                  <a:schemeClr val="tx2"/>
                </a:solidFill>
              </a:rPr>
              <a:t>Teri Bristol </a:t>
            </a:r>
            <a:endParaRPr lang="en-US" sz="2800" b="1" dirty="0">
              <a:solidFill>
                <a:schemeClr val="tx2"/>
              </a:solidFill>
            </a:endParaRPr>
          </a:p>
          <a:p>
            <a:pPr algn="ctr"/>
            <a:r>
              <a:rPr lang="en-US" sz="2800" b="1" dirty="0">
                <a:solidFill>
                  <a:schemeClr val="tx2"/>
                </a:solidFill>
              </a:rPr>
              <a:t>FAA </a:t>
            </a:r>
            <a:r>
              <a:rPr lang="en-US" sz="2800" b="1" dirty="0" smtClean="0">
                <a:solidFill>
                  <a:schemeClr val="tx2"/>
                </a:solidFill>
              </a:rPr>
              <a:t>Chief Operating Officer</a:t>
            </a:r>
            <a:endParaRPr lang="en-US" sz="2800" b="1" dirty="0">
              <a:solidFill>
                <a:schemeClr val="tx2"/>
              </a:solidFill>
            </a:endParaRPr>
          </a:p>
          <a:p>
            <a:pPr algn="ctr"/>
            <a:endParaRPr lang="en-US" sz="2800" b="1" dirty="0">
              <a:solidFill>
                <a:srgbClr val="FF0000"/>
              </a:solidFill>
            </a:endParaRPr>
          </a:p>
        </p:txBody>
      </p:sp>
      <p:pic>
        <p:nvPicPr>
          <p:cNvPr id="2050" name="Picture 2" descr="IMG_4690-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3" y="1676400"/>
            <a:ext cx="32289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12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895600"/>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Services</a:t>
            </a:r>
            <a:endParaRPr lang="en-US" sz="28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9835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566</Words>
  <Application>Microsoft Office PowerPoint</Application>
  <PresentationFormat>On-screen Show (4:3)</PresentationFormat>
  <Paragraphs>104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 Participants </vt:lpstr>
      <vt:lpstr>PowerPoint Presentation</vt:lpstr>
      <vt:lpstr>Keynote Speakers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dc:creator>
  <cp:lastModifiedBy>Plater, Debra CTR (FAA)</cp:lastModifiedBy>
  <cp:revision>15</cp:revision>
  <dcterms:created xsi:type="dcterms:W3CDTF">2012-06-25T19:22:03Z</dcterms:created>
  <dcterms:modified xsi:type="dcterms:W3CDTF">2014-08-26T11:51:08Z</dcterms:modified>
</cp:coreProperties>
</file>