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handoutMasterIdLst>
    <p:handoutMasterId r:id="rId28"/>
  </p:handoutMasterIdLst>
  <p:sldIdLst>
    <p:sldId id="258" r:id="rId2"/>
    <p:sldId id="284" r:id="rId3"/>
    <p:sldId id="292" r:id="rId4"/>
    <p:sldId id="259" r:id="rId5"/>
    <p:sldId id="278" r:id="rId6"/>
    <p:sldId id="279" r:id="rId7"/>
    <p:sldId id="273" r:id="rId8"/>
    <p:sldId id="275" r:id="rId9"/>
    <p:sldId id="260" r:id="rId10"/>
    <p:sldId id="262" r:id="rId11"/>
    <p:sldId id="286" r:id="rId12"/>
    <p:sldId id="263" r:id="rId13"/>
    <p:sldId id="288" r:id="rId14"/>
    <p:sldId id="287" r:id="rId15"/>
    <p:sldId id="266" r:id="rId16"/>
    <p:sldId id="290" r:id="rId17"/>
    <p:sldId id="289" r:id="rId18"/>
    <p:sldId id="269" r:id="rId19"/>
    <p:sldId id="271" r:id="rId20"/>
    <p:sldId id="291" r:id="rId21"/>
    <p:sldId id="285" r:id="rId22"/>
    <p:sldId id="274" r:id="rId23"/>
    <p:sldId id="272" r:id="rId24"/>
    <p:sldId id="282" r:id="rId25"/>
    <p:sldId id="293"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andt" initials="B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50"/>
    <a:srgbClr val="663300"/>
    <a:srgbClr val="C1CD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9" autoAdjust="0"/>
    <p:restoredTop sz="94687" autoAdjust="0"/>
  </p:normalViewPr>
  <p:slideViewPr>
    <p:cSldViewPr snapToGrid="0">
      <p:cViewPr varScale="1">
        <p:scale>
          <a:sx n="72" d="100"/>
          <a:sy n="72" d="100"/>
        </p:scale>
        <p:origin x="-204" y="-96"/>
      </p:cViewPr>
      <p:guideLst>
        <p:guide orient="horz"/>
        <p:guide pos="5759"/>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74" d="100"/>
          <a:sy n="74" d="100"/>
        </p:scale>
        <p:origin x="-1330" y="-6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63323316407014E-2"/>
          <c:y val="7.1357459786805535E-2"/>
          <c:w val="0.6839496325574661"/>
          <c:h val="0.84519118496576984"/>
        </c:manualLayout>
      </c:layout>
      <c:scatterChart>
        <c:scatterStyle val="lineMarker"/>
        <c:varyColors val="0"/>
        <c:ser>
          <c:idx val="0"/>
          <c:order val="0"/>
          <c:spPr>
            <a:ln w="28575">
              <a:noFill/>
            </a:ln>
          </c:spPr>
          <c:xVal>
            <c:numRef>
              <c:f>'RF Tangent Calculation - DAFIF'!$L$34:$L$39</c:f>
              <c:numCache>
                <c:formatCode>General</c:formatCode>
                <c:ptCount val="6"/>
                <c:pt idx="0">
                  <c:v>-118.063822</c:v>
                </c:pt>
                <c:pt idx="1">
                  <c:v>-118.430708</c:v>
                </c:pt>
                <c:pt idx="2">
                  <c:v>-118.751711</c:v>
                </c:pt>
                <c:pt idx="3">
                  <c:v>-118.881292</c:v>
                </c:pt>
                <c:pt idx="4">
                  <c:v>-118.810819</c:v>
                </c:pt>
                <c:pt idx="5">
                  <c:v>-118.71055</c:v>
                </c:pt>
              </c:numCache>
            </c:numRef>
          </c:xVal>
          <c:yVal>
            <c:numRef>
              <c:f>'RF Tangent Calculation - DAFIF'!$M$34:$M$39</c:f>
              <c:numCache>
                <c:formatCode>General</c:formatCode>
                <c:ptCount val="6"/>
                <c:pt idx="0">
                  <c:v>34.631399999999999</c:v>
                </c:pt>
                <c:pt idx="1">
                  <c:v>34.606318999999999</c:v>
                </c:pt>
                <c:pt idx="2">
                  <c:v>34.543858</c:v>
                </c:pt>
                <c:pt idx="3">
                  <c:v>34.356693999999997</c:v>
                </c:pt>
                <c:pt idx="4">
                  <c:v>34.165078000000001</c:v>
                </c:pt>
                <c:pt idx="5">
                  <c:v>34.399844000000002</c:v>
                </c:pt>
              </c:numCache>
            </c:numRef>
          </c:yVal>
          <c:smooth val="0"/>
        </c:ser>
        <c:dLbls>
          <c:showLegendKey val="0"/>
          <c:showVal val="0"/>
          <c:showCatName val="0"/>
          <c:showSerName val="0"/>
          <c:showPercent val="0"/>
          <c:showBubbleSize val="0"/>
        </c:dLbls>
        <c:axId val="130839296"/>
        <c:axId val="130840832"/>
      </c:scatterChart>
      <c:valAx>
        <c:axId val="130839296"/>
        <c:scaling>
          <c:orientation val="minMax"/>
        </c:scaling>
        <c:delete val="0"/>
        <c:axPos val="b"/>
        <c:numFmt formatCode="General" sourceLinked="1"/>
        <c:majorTickMark val="out"/>
        <c:minorTickMark val="none"/>
        <c:tickLblPos val="nextTo"/>
        <c:crossAx val="130840832"/>
        <c:crosses val="autoZero"/>
        <c:crossBetween val="midCat"/>
      </c:valAx>
      <c:valAx>
        <c:axId val="130840832"/>
        <c:scaling>
          <c:orientation val="minMax"/>
        </c:scaling>
        <c:delete val="0"/>
        <c:axPos val="l"/>
        <c:majorGridlines>
          <c:spPr>
            <a:ln>
              <a:noFill/>
            </a:ln>
          </c:spPr>
        </c:majorGridlines>
        <c:numFmt formatCode="General" sourceLinked="1"/>
        <c:majorTickMark val="out"/>
        <c:minorTickMark val="none"/>
        <c:tickLblPos val="nextTo"/>
        <c:crossAx val="130839296"/>
        <c:crosses val="autoZero"/>
        <c:crossBetween val="midCat"/>
      </c:valAx>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0.62548</cdr:x>
      <cdr:y>0.07901</cdr:y>
    </cdr:from>
    <cdr:to>
      <cdr:x>0.75673</cdr:x>
      <cdr:y>0.20401</cdr:y>
    </cdr:to>
    <cdr:sp macro="" textlink="">
      <cdr:nvSpPr>
        <cdr:cNvPr id="2" name="TextBox 1"/>
        <cdr:cNvSpPr txBox="1"/>
      </cdr:nvSpPr>
      <cdr:spPr>
        <a:xfrm xmlns:a="http://schemas.openxmlformats.org/drawingml/2006/main" rot="10800000" flipV="1">
          <a:off x="2462291" y="224995"/>
          <a:ext cx="516688" cy="35595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en-US" sz="1100" dirty="0"/>
        </a:p>
      </cdr:txBody>
    </cdr:sp>
  </cdr:relSizeAnchor>
  <cdr:relSizeAnchor xmlns:cdr="http://schemas.openxmlformats.org/drawingml/2006/chartDrawing">
    <cdr:from>
      <cdr:x>0.28958</cdr:x>
      <cdr:y>0.12674</cdr:y>
    </cdr:from>
    <cdr:to>
      <cdr:x>0.42083</cdr:x>
      <cdr:y>0.25174</cdr:y>
    </cdr:to>
    <cdr:sp macro="" textlink="">
      <cdr:nvSpPr>
        <cdr:cNvPr id="3" name="TextBox 2"/>
        <cdr:cNvSpPr txBox="1"/>
      </cdr:nvSpPr>
      <cdr:spPr>
        <a:xfrm xmlns:a="http://schemas.openxmlformats.org/drawingml/2006/main" rot="10800000" flipV="1">
          <a:off x="1323975" y="347662"/>
          <a:ext cx="600076" cy="3428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100"/>
            <a:t>TF</a:t>
          </a:r>
        </a:p>
      </cdr:txBody>
    </cdr:sp>
  </cdr:relSizeAnchor>
  <cdr:relSizeAnchor xmlns:cdr="http://schemas.openxmlformats.org/drawingml/2006/chartDrawing">
    <cdr:from>
      <cdr:x>0.04667</cdr:x>
      <cdr:y>0.29245</cdr:y>
    </cdr:from>
    <cdr:to>
      <cdr:x>0.17792</cdr:x>
      <cdr:y>0.41746</cdr:y>
    </cdr:to>
    <cdr:sp macro="" textlink="">
      <cdr:nvSpPr>
        <cdr:cNvPr id="4" name="TextBox 1"/>
        <cdr:cNvSpPr txBox="1"/>
      </cdr:nvSpPr>
      <cdr:spPr>
        <a:xfrm xmlns:a="http://schemas.openxmlformats.org/drawingml/2006/main" rot="10800000" flipV="1">
          <a:off x="183712" y="832805"/>
          <a:ext cx="516688" cy="35595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dirty="0"/>
            <a:t>RF</a:t>
          </a:r>
        </a:p>
      </cdr:txBody>
    </cdr:sp>
  </cdr:relSizeAnchor>
  <cdr:relSizeAnchor xmlns:cdr="http://schemas.openxmlformats.org/drawingml/2006/chartDrawing">
    <cdr:from>
      <cdr:x>0.05073</cdr:x>
      <cdr:y>0.62786</cdr:y>
    </cdr:from>
    <cdr:to>
      <cdr:x>0.18198</cdr:x>
      <cdr:y>0.75286</cdr:y>
    </cdr:to>
    <cdr:sp macro="" textlink="">
      <cdr:nvSpPr>
        <cdr:cNvPr id="6" name="TextBox 1"/>
        <cdr:cNvSpPr txBox="1"/>
      </cdr:nvSpPr>
      <cdr:spPr>
        <a:xfrm xmlns:a="http://schemas.openxmlformats.org/drawingml/2006/main" rot="10800000" flipV="1">
          <a:off x="199689" y="1787909"/>
          <a:ext cx="516688" cy="35595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dirty="0"/>
            <a:t>TF</a:t>
          </a:r>
        </a:p>
      </cdr:txBody>
    </cdr:sp>
  </cdr:relSizeAnchor>
  <cdr:relSizeAnchor xmlns:cdr="http://schemas.openxmlformats.org/drawingml/2006/chartDrawing">
    <cdr:from>
      <cdr:x>0.17944</cdr:x>
      <cdr:y>0.49716</cdr:y>
    </cdr:from>
    <cdr:to>
      <cdr:x>0.34281</cdr:x>
      <cdr:y>0.65588</cdr:y>
    </cdr:to>
    <cdr:sp macro="" textlink="">
      <cdr:nvSpPr>
        <cdr:cNvPr id="8" name="TextBox 7"/>
        <cdr:cNvSpPr txBox="1"/>
      </cdr:nvSpPr>
      <cdr:spPr>
        <a:xfrm xmlns:a="http://schemas.openxmlformats.org/drawingml/2006/main" rot="10800000" flipV="1">
          <a:off x="706409" y="1415737"/>
          <a:ext cx="643120" cy="4519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100" dirty="0" smtClean="0"/>
            <a:t>Arc Center</a:t>
          </a:r>
          <a:endParaRPr lang="en-US" sz="1100" dirty="0"/>
        </a:p>
      </cdr:txBody>
    </cdr:sp>
  </cdr:relSizeAnchor>
  <cdr:relSizeAnchor xmlns:cdr="http://schemas.openxmlformats.org/drawingml/2006/chartDrawing">
    <cdr:from>
      <cdr:x>0.21571</cdr:x>
      <cdr:y>0.19845</cdr:y>
    </cdr:from>
    <cdr:to>
      <cdr:x>0.43484</cdr:x>
      <cdr:y>0.28933</cdr:y>
    </cdr:to>
    <cdr:cxnSp macro="">
      <cdr:nvCxnSpPr>
        <cdr:cNvPr id="12" name="Straight Connector 11"/>
        <cdr:cNvCxnSpPr/>
      </cdr:nvCxnSpPr>
      <cdr:spPr bwMode="auto">
        <a:xfrm xmlns:a="http://schemas.openxmlformats.org/drawingml/2006/main" flipH="1">
          <a:off x="849197" y="565108"/>
          <a:ext cx="862642" cy="258793"/>
        </a:xfrm>
        <a:prstGeom xmlns:a="http://schemas.openxmlformats.org/drawingml/2006/main" prst="line">
          <a:avLst/>
        </a:prstGeom>
        <a:solidFill xmlns:a="http://schemas.openxmlformats.org/drawingml/2006/main">
          <a:srgbClr val="99CCFF"/>
        </a:solidFill>
        <a:ln xmlns:a="http://schemas.openxmlformats.org/drawingml/2006/main" w="38100" cap="flat" cmpd="sng" algn="ctr">
          <a:solidFill>
            <a:schemeClr val="tx1"/>
          </a:solidFill>
          <a:prstDash val="solid"/>
          <a:round/>
          <a:headEnd type="none" w="med" len="med"/>
          <a:tailEnd type="triangle" w="med" len="med"/>
        </a:ln>
        <a:effectLst xmlns:a="http://schemas.openxmlformats.org/drawingml/2006/main"/>
      </cdr:spPr>
    </cdr:cxnSp>
  </cdr:relSizeAnchor>
  <cdr:relSizeAnchor xmlns:cdr="http://schemas.openxmlformats.org/drawingml/2006/chartDrawing">
    <cdr:from>
      <cdr:x>0.12368</cdr:x>
      <cdr:y>0.28327</cdr:y>
    </cdr:from>
    <cdr:to>
      <cdr:x>0.38006</cdr:x>
      <cdr:y>0.69829</cdr:y>
    </cdr:to>
    <cdr:sp macro="" textlink="">
      <cdr:nvSpPr>
        <cdr:cNvPr id="13" name="Arc 12"/>
        <cdr:cNvSpPr/>
      </cdr:nvSpPr>
      <cdr:spPr bwMode="auto">
        <a:xfrm xmlns:a="http://schemas.openxmlformats.org/drawingml/2006/main">
          <a:off x="486888" y="806648"/>
          <a:ext cx="1009291" cy="1181819"/>
        </a:xfrm>
        <a:prstGeom xmlns:a="http://schemas.openxmlformats.org/drawingml/2006/main" prst="arc">
          <a:avLst>
            <a:gd name="adj1" fmla="val 9622826"/>
            <a:gd name="adj2" fmla="val 15472117"/>
          </a:avLst>
        </a:prstGeom>
        <a:solidFill xmlns:a="http://schemas.openxmlformats.org/drawingml/2006/main">
          <a:srgbClr val="99CCFF"/>
        </a:solidFill>
        <a:ln xmlns:a="http://schemas.openxmlformats.org/drawingml/2006/main" w="38100" cap="flat" cmpd="sng" algn="ctr">
          <a:solidFill>
            <a:schemeClr val="tx1"/>
          </a:solidFill>
          <a:prstDash val="solid"/>
          <a:round/>
          <a:headEnd type="triangle" w="med" len="med"/>
          <a:tailEnd type="none" w="med" len="med"/>
        </a:ln>
        <a:effectLst xmlns:a="http://schemas.openxmlformats.org/drawingml/2006/main"/>
      </cdr:spPr>
      <cdr:txBody>
        <a:bodyPr xmlns:a="http://schemas.openxmlformats.org/drawingml/2006/main" vertOverflow="clip" vert="horz" wrap="none" lIns="91440" tIns="45720" rIns="91440" bIns="45720" numCol="1" anchor="ctr"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0.13464</cdr:x>
      <cdr:y>0.57106</cdr:y>
    </cdr:from>
    <cdr:to>
      <cdr:x>0.18065</cdr:x>
      <cdr:y>0.81037</cdr:y>
    </cdr:to>
    <cdr:cxnSp macro="">
      <cdr:nvCxnSpPr>
        <cdr:cNvPr id="15" name="Straight Connector 14"/>
        <cdr:cNvCxnSpPr/>
      </cdr:nvCxnSpPr>
      <cdr:spPr bwMode="auto">
        <a:xfrm xmlns:a="http://schemas.openxmlformats.org/drawingml/2006/main">
          <a:off x="530020" y="1626158"/>
          <a:ext cx="181155" cy="681486"/>
        </a:xfrm>
        <a:prstGeom xmlns:a="http://schemas.openxmlformats.org/drawingml/2006/main" prst="line">
          <a:avLst/>
        </a:prstGeom>
        <a:solidFill xmlns:a="http://schemas.openxmlformats.org/drawingml/2006/main">
          <a:srgbClr val="99CCFF"/>
        </a:solidFill>
        <a:ln xmlns:a="http://schemas.openxmlformats.org/drawingml/2006/main" w="38100" cap="flat" cmpd="sng" algn="ctr">
          <a:solidFill>
            <a:schemeClr val="tx1"/>
          </a:solidFill>
          <a:prstDash val="solid"/>
          <a:round/>
          <a:headEnd type="none" w="med" len="med"/>
          <a:tailEnd type="triangle" w="med" len="med"/>
        </a:ln>
        <a:effectLst xmlns:a="http://schemas.openxmlformats.org/drawingml/2006/main"/>
      </cdr:spPr>
    </cdr:cxnSp>
  </cdr:relSizeAnchor>
  <cdr:relSizeAnchor xmlns:cdr="http://schemas.openxmlformats.org/drawingml/2006/chartDrawing">
    <cdr:from>
      <cdr:x>0.37349</cdr:x>
      <cdr:y>0.47412</cdr:y>
    </cdr:from>
    <cdr:to>
      <cdr:x>0.40417</cdr:x>
      <cdr:y>0.5135</cdr:y>
    </cdr:to>
    <cdr:sp macro="" textlink="">
      <cdr:nvSpPr>
        <cdr:cNvPr id="16" name="Oval 15"/>
        <cdr:cNvSpPr/>
      </cdr:nvSpPr>
      <cdr:spPr bwMode="auto">
        <a:xfrm xmlns:a="http://schemas.openxmlformats.org/drawingml/2006/main">
          <a:off x="1470300" y="1350113"/>
          <a:ext cx="120770" cy="112144"/>
        </a:xfrm>
        <a:prstGeom xmlns:a="http://schemas.openxmlformats.org/drawingml/2006/main" prst="ellipse">
          <a:avLst/>
        </a:prstGeom>
        <a:solidFill xmlns:a="http://schemas.openxmlformats.org/drawingml/2006/main">
          <a:srgbClr val="FF0000"/>
        </a:solidFill>
        <a:ln xmlns:a="http://schemas.openxmlformats.org/drawingml/2006/main" w="9525" cap="flat" cmpd="sng" algn="ctr">
          <a:solidFill>
            <a:schemeClr val="tx1"/>
          </a:solidFill>
          <a:prstDash val="solid"/>
          <a:round/>
          <a:headEnd type="none" w="med" len="med"/>
          <a:tailEnd type="none" w="med" len="med"/>
        </a:ln>
        <a:effectLst xmlns:a="http://schemas.openxmlformats.org/drawingml/2006/main"/>
      </cdr:spPr>
      <cdr:txBody>
        <a:bodyPr xmlns:a="http://schemas.openxmlformats.org/drawingml/2006/main" vertOverflow="clip" vert="horz" wrap="none" lIns="91440" tIns="45720" rIns="91440" bIns="45720" numCol="1" anchor="ctr"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0.40442</cdr:x>
      <cdr:y>0.48018</cdr:y>
    </cdr:from>
    <cdr:to>
      <cdr:x>0.56778</cdr:x>
      <cdr:y>0.70738</cdr:y>
    </cdr:to>
    <cdr:sp macro="" textlink="">
      <cdr:nvSpPr>
        <cdr:cNvPr id="17" name="TextBox 16"/>
        <cdr:cNvSpPr txBox="1"/>
      </cdr:nvSpPr>
      <cdr:spPr>
        <a:xfrm xmlns:a="http://schemas.openxmlformats.org/drawingml/2006/main" rot="10800000" flipV="1">
          <a:off x="1592054" y="1367365"/>
          <a:ext cx="643120" cy="64698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100" dirty="0" err="1" smtClean="0">
              <a:solidFill>
                <a:srgbClr val="FF0000"/>
              </a:solidFill>
            </a:rPr>
            <a:t>WrongArc</a:t>
          </a:r>
          <a:r>
            <a:rPr lang="en-US" sz="1100" dirty="0" smtClean="0">
              <a:solidFill>
                <a:srgbClr val="FF0000"/>
              </a:solidFill>
            </a:rPr>
            <a:t> Center</a:t>
          </a:r>
          <a:endParaRPr lang="en-US" sz="1100" dirty="0">
            <a:solidFill>
              <a:srgbClr val="FF0000"/>
            </a:solidFill>
          </a:endParaRPr>
        </a:p>
      </cdr:txBody>
    </cdr:sp>
  </cdr:relSizeAnchor>
  <cdr:relSizeAnchor xmlns:cdr="http://schemas.openxmlformats.org/drawingml/2006/chartDrawing">
    <cdr:from>
      <cdr:x>0.53125</cdr:x>
      <cdr:y>0.0881</cdr:y>
    </cdr:from>
    <cdr:to>
      <cdr:x>0.6625</cdr:x>
      <cdr:y>0.2131</cdr:y>
    </cdr:to>
    <cdr:sp macro="" textlink="">
      <cdr:nvSpPr>
        <cdr:cNvPr id="18" name="TextBox 17"/>
        <cdr:cNvSpPr txBox="1"/>
      </cdr:nvSpPr>
      <cdr:spPr>
        <a:xfrm xmlns:a="http://schemas.openxmlformats.org/drawingml/2006/main" rot="10800000" flipV="1">
          <a:off x="2091356" y="250875"/>
          <a:ext cx="516688" cy="35595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100" dirty="0" smtClean="0"/>
            <a:t>IF</a:t>
          </a:r>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5DC58A4-1F39-4E10-B40C-ECB2E4998083}" type="datetimeFigureOut">
              <a:rPr lang="en-US" smtClean="0"/>
              <a:t>8/22/2013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5BFFE62-8B6F-4B6C-87A1-15BE8E6B70A8}" type="slidenum">
              <a:rPr lang="en-US" smtClean="0"/>
              <a:t>‹#›</a:t>
            </a:fld>
            <a:endParaRPr lang="en-US"/>
          </a:p>
        </p:txBody>
      </p:sp>
    </p:spTree>
    <p:extLst>
      <p:ext uri="{BB962C8B-B14F-4D97-AF65-F5344CB8AC3E}">
        <p14:creationId xmlns:p14="http://schemas.microsoft.com/office/powerpoint/2010/main" val="2416561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4BF3212-CA4A-4372-B18F-FDBCACCE5573}" type="datetimeFigureOut">
              <a:rPr lang="en-US" smtClean="0"/>
              <a:t>8/22/2013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CCDFB8-CE1E-4CEA-A9A7-0392F69410F3}" type="slidenum">
              <a:rPr lang="en-US" smtClean="0"/>
              <a:t>‹#›</a:t>
            </a:fld>
            <a:endParaRPr lang="en-US"/>
          </a:p>
        </p:txBody>
      </p:sp>
    </p:spTree>
    <p:extLst>
      <p:ext uri="{BB962C8B-B14F-4D97-AF65-F5344CB8AC3E}">
        <p14:creationId xmlns:p14="http://schemas.microsoft.com/office/powerpoint/2010/main" val="4054868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CCDFB8-CE1E-4CEA-A9A7-0392F69410F3}" type="slidenum">
              <a:rPr lang="en-US" smtClean="0"/>
              <a:t>2</a:t>
            </a:fld>
            <a:endParaRPr lang="en-US"/>
          </a:p>
        </p:txBody>
      </p:sp>
    </p:spTree>
    <p:extLst>
      <p:ext uri="{BB962C8B-B14F-4D97-AF65-F5344CB8AC3E}">
        <p14:creationId xmlns:p14="http://schemas.microsoft.com/office/powerpoint/2010/main" val="3736047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F304362-F7D6-4327-A4FB-792CF9CBAC7A}" type="slidenum">
              <a:rPr lang="en-US" smtClean="0"/>
              <a:pPr>
                <a:defRPr/>
              </a:pPr>
              <a:t>4</a:t>
            </a:fld>
            <a:endParaRPr lang="en-US" dirty="0"/>
          </a:p>
        </p:txBody>
      </p:sp>
    </p:spTree>
    <p:extLst>
      <p:ext uri="{BB962C8B-B14F-4D97-AF65-F5344CB8AC3E}">
        <p14:creationId xmlns:p14="http://schemas.microsoft.com/office/powerpoint/2010/main" val="2988278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A72CE-312E-4A8E-8C74-40792C25AA1F}" type="slidenum">
              <a:rPr lang="en-US" smtClean="0"/>
              <a:t>20</a:t>
            </a:fld>
            <a:endParaRPr lang="en-US"/>
          </a:p>
        </p:txBody>
      </p:sp>
    </p:spTree>
    <p:extLst>
      <p:ext uri="{BB962C8B-B14F-4D97-AF65-F5344CB8AC3E}">
        <p14:creationId xmlns:p14="http://schemas.microsoft.com/office/powerpoint/2010/main" val="3827752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6A72CE-312E-4A8E-8C74-40792C25AA1F}" type="slidenum">
              <a:rPr lang="en-US" smtClean="0"/>
              <a:t>23</a:t>
            </a:fld>
            <a:endParaRPr lang="en-US" dirty="0"/>
          </a:p>
        </p:txBody>
      </p:sp>
    </p:spTree>
    <p:extLst>
      <p:ext uri="{BB962C8B-B14F-4D97-AF65-F5344CB8AC3E}">
        <p14:creationId xmlns:p14="http://schemas.microsoft.com/office/powerpoint/2010/main" val="38277527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561975" y="351270"/>
            <a:ext cx="8039100" cy="867930"/>
          </a:xfrm>
          <a:prstGeom prst="rect">
            <a:avLst/>
          </a:prstGeom>
          <a:noFill/>
          <a:ln w="9525">
            <a:noFill/>
            <a:miter lim="800000"/>
            <a:headEnd/>
            <a:tailEnd/>
          </a:ln>
          <a:effectLst/>
        </p:spPr>
        <p:txBody>
          <a:bodyPr wrap="square">
            <a:spAutoFit/>
          </a:bodyPr>
          <a:lstStyle/>
          <a:p>
            <a:pPr algn="ctr" eaLnBrk="0" hangingPunct="0">
              <a:lnSpc>
                <a:spcPct val="90000"/>
              </a:lnSpc>
              <a:buClr>
                <a:srgbClr val="0C2D83"/>
              </a:buClr>
              <a:buSzPct val="80000"/>
              <a:buFont typeface="Wingdings" pitchFamily="2" charset="2"/>
              <a:buNone/>
              <a:defRPr/>
            </a:pPr>
            <a:r>
              <a:rPr lang="en-US" sz="3600" b="1" i="1" dirty="0">
                <a:solidFill>
                  <a:srgbClr val="000000"/>
                </a:solidFill>
              </a:rPr>
              <a:t>AF Life Cycle Management Center</a:t>
            </a:r>
          </a:p>
          <a:p>
            <a:pPr algn="ctr" eaLnBrk="0" hangingPunct="0">
              <a:lnSpc>
                <a:spcPct val="90000"/>
              </a:lnSpc>
              <a:buClr>
                <a:srgbClr val="0C2D83"/>
              </a:buClr>
              <a:buSzPct val="80000"/>
              <a:buFont typeface="Wingdings" pitchFamily="2" charset="2"/>
              <a:buNone/>
              <a:defRPr/>
            </a:pPr>
            <a:r>
              <a:rPr lang="en-US" sz="2000" b="1" i="1" dirty="0">
                <a:solidFill>
                  <a:srgbClr val="000000"/>
                </a:solidFill>
                <a:latin typeface="Century Schoolbook" pitchFamily="18" charset="0"/>
              </a:rPr>
              <a:t>Providing the Warfighter’s Edge</a:t>
            </a:r>
          </a:p>
        </p:txBody>
      </p:sp>
      <p:sp>
        <p:nvSpPr>
          <p:cNvPr id="7" name="Line 7"/>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lgn="ctr" eaLnBrk="0" hangingPunct="0">
              <a:lnSpc>
                <a:spcPct val="90000"/>
              </a:lnSpc>
              <a:spcBef>
                <a:spcPct val="20000"/>
              </a:spcBef>
              <a:buClr>
                <a:srgbClr val="151C77"/>
              </a:buClr>
              <a:buSzPct val="80000"/>
              <a:buFont typeface="Wingdings" pitchFamily="2" charset="2"/>
              <a:buNone/>
              <a:defRPr/>
            </a:pPr>
            <a:endParaRPr lang="en-US" sz="1200">
              <a:solidFill>
                <a:srgbClr val="000000"/>
              </a:solidFill>
            </a:endParaRPr>
          </a:p>
        </p:txBody>
      </p:sp>
      <p:sp>
        <p:nvSpPr>
          <p:cNvPr id="3770370" name="Rectangle 2"/>
          <p:cNvSpPr>
            <a:spLocks noGrp="1" noChangeArrowheads="1"/>
          </p:cNvSpPr>
          <p:nvPr>
            <p:ph type="subTitle" idx="1" hasCustomPrompt="1"/>
          </p:nvPr>
        </p:nvSpPr>
        <p:spPr>
          <a:xfrm>
            <a:off x="4343400" y="4876800"/>
            <a:ext cx="4476750" cy="1371600"/>
          </a:xfrm>
        </p:spPr>
        <p:txBody>
          <a:bodyPr/>
          <a:lstStyle>
            <a:lvl1pPr marL="0" indent="0" algn="r">
              <a:buFont typeface="Wingdings" pitchFamily="2" charset="2"/>
              <a:buNone/>
              <a:defRPr sz="2600">
                <a:effectLst/>
              </a:defRPr>
            </a:lvl1pPr>
          </a:lstStyle>
          <a:p>
            <a:r>
              <a:rPr lang="en-US" dirty="0"/>
              <a:t>Briefer’s </a:t>
            </a:r>
            <a:r>
              <a:rPr lang="en-US" dirty="0" smtClean="0"/>
              <a:t>Name, Rank</a:t>
            </a:r>
            <a:endParaRPr lang="en-US" dirty="0"/>
          </a:p>
          <a:p>
            <a:r>
              <a:rPr lang="en-US" dirty="0" smtClean="0"/>
              <a:t>Division/Branch</a:t>
            </a:r>
          </a:p>
          <a:p>
            <a:r>
              <a:rPr lang="en-US" dirty="0" smtClean="0"/>
              <a:t>Date</a:t>
            </a:r>
            <a:endParaRPr lang="en-US" dirty="0"/>
          </a:p>
        </p:txBody>
      </p:sp>
      <p:sp>
        <p:nvSpPr>
          <p:cNvPr id="3770371" name="Rectangle 3"/>
          <p:cNvSpPr>
            <a:spLocks noGrp="1" noChangeArrowheads="1"/>
          </p:cNvSpPr>
          <p:nvPr>
            <p:ph type="ctrTitle" hasCustomPrompt="1"/>
          </p:nvPr>
        </p:nvSpPr>
        <p:spPr>
          <a:xfrm>
            <a:off x="3886200" y="1866900"/>
            <a:ext cx="4914900" cy="2247900"/>
          </a:xfrm>
        </p:spPr>
        <p:txBody>
          <a:bodyPr/>
          <a:lstStyle>
            <a:lvl1pPr>
              <a:defRPr sz="3600" i="0" baseline="0">
                <a:effectLst/>
              </a:defRPr>
            </a:lvl1pPr>
          </a:lstStyle>
          <a:p>
            <a:r>
              <a:rPr lang="en-US" dirty="0" smtClean="0"/>
              <a:t>Title of Briefing</a:t>
            </a:r>
            <a:endParaRPr lang="en-US" dirty="0"/>
          </a:p>
        </p:txBody>
      </p:sp>
      <p:sp>
        <p:nvSpPr>
          <p:cNvPr id="11" name="Rectangle 8"/>
          <p:cNvSpPr>
            <a:spLocks noGrp="1" noChangeArrowheads="1"/>
          </p:cNvSpPr>
          <p:nvPr>
            <p:ph type="sldNum" sz="quarter" idx="4"/>
          </p:nvPr>
        </p:nvSpPr>
        <p:spPr bwMode="auto">
          <a:xfrm>
            <a:off x="7978775" y="654367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spcBef>
                <a:spcPct val="0"/>
              </a:spcBef>
              <a:buClrTx/>
              <a:buSzTx/>
              <a:buFontTx/>
              <a:buNone/>
              <a:defRPr sz="1000" b="0">
                <a:solidFill>
                  <a:srgbClr val="333333"/>
                </a:solidFill>
                <a:latin typeface="Arial" charset="0"/>
              </a:defRPr>
            </a:lvl1pPr>
          </a:lstStyle>
          <a:p>
            <a:pPr>
              <a:defRPr/>
            </a:pPr>
            <a:fld id="{FBE92DB3-F14D-432D-B86D-1C41880579BC}" type="slidenum">
              <a:rPr lang="en-US"/>
              <a:pPr>
                <a:defRPr/>
              </a:pPr>
              <a:t>‹#›</a:t>
            </a:fld>
            <a:endParaRPr lang="en-US" dirty="0"/>
          </a:p>
        </p:txBody>
      </p:sp>
      <p:pic>
        <p:nvPicPr>
          <p:cNvPr id="14" name="Picture 13" descr="Atch 2 AFLCMC Emblem - Color 2012.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0130" y="2133600"/>
            <a:ext cx="3426962" cy="3381747"/>
          </a:xfrm>
          <a:prstGeom prst="rect">
            <a:avLst/>
          </a:prstGeom>
        </p:spPr>
      </p:pic>
      <p:sp>
        <p:nvSpPr>
          <p:cNvPr id="8" name="Text Box 7"/>
          <p:cNvSpPr txBox="1">
            <a:spLocks noChangeArrowheads="1"/>
          </p:cNvSpPr>
          <p:nvPr userDrawn="1"/>
        </p:nvSpPr>
        <p:spPr bwMode="auto">
          <a:xfrm>
            <a:off x="1270000" y="6400800"/>
            <a:ext cx="6553200" cy="396875"/>
          </a:xfrm>
          <a:prstGeom prst="rect">
            <a:avLst/>
          </a:prstGeom>
          <a:noFill/>
          <a:ln w="9525">
            <a:noFill/>
            <a:miter lim="800000"/>
            <a:headEnd/>
            <a:tailEnd/>
          </a:ln>
        </p:spPr>
        <p:txBody>
          <a:bodyPr>
            <a:spAutoFit/>
          </a:bodyPr>
          <a:lstStyle/>
          <a:p>
            <a:pPr algn="ctr" eaLnBrk="0" hangingPunct="0">
              <a:spcBef>
                <a:spcPct val="50000"/>
              </a:spcBef>
            </a:pPr>
            <a:r>
              <a:rPr lang="en-US" sz="2000" b="1" i="1" dirty="0">
                <a:solidFill>
                  <a:srgbClr val="000000"/>
                </a:solidFill>
                <a:latin typeface="Century Schoolbook" pitchFamily="18" charset="0"/>
              </a:rPr>
              <a:t>I n t e g r </a:t>
            </a:r>
            <a:r>
              <a:rPr lang="en-US" sz="2000" b="1" i="1" dirty="0" err="1">
                <a:solidFill>
                  <a:srgbClr val="000000"/>
                </a:solidFill>
                <a:latin typeface="Century Schoolbook" pitchFamily="18" charset="0"/>
              </a:rPr>
              <a:t>i</a:t>
            </a:r>
            <a:r>
              <a:rPr lang="en-US" sz="2000" b="1" i="1" dirty="0">
                <a:solidFill>
                  <a:srgbClr val="000000"/>
                </a:solidFill>
                <a:latin typeface="Century Schoolbook" pitchFamily="18" charset="0"/>
              </a:rPr>
              <a:t> t y  -  S e r v </a:t>
            </a:r>
            <a:r>
              <a:rPr lang="en-US" sz="2000" b="1" i="1" dirty="0" err="1">
                <a:solidFill>
                  <a:srgbClr val="000000"/>
                </a:solidFill>
                <a:latin typeface="Century Schoolbook" pitchFamily="18" charset="0"/>
              </a:rPr>
              <a:t>i</a:t>
            </a:r>
            <a:r>
              <a:rPr lang="en-US" sz="2000" b="1" i="1" dirty="0">
                <a:solidFill>
                  <a:srgbClr val="000000"/>
                </a:solidFill>
                <a:latin typeface="Century Schoolbook" pitchFamily="18" charset="0"/>
              </a:rPr>
              <a:t> c e  -  E x c e l </a:t>
            </a:r>
            <a:r>
              <a:rPr lang="en-US" sz="2000" b="1" i="1" dirty="0" err="1">
                <a:solidFill>
                  <a:srgbClr val="000000"/>
                </a:solidFill>
                <a:latin typeface="Century Schoolbook" pitchFamily="18" charset="0"/>
              </a:rPr>
              <a:t>l</a:t>
            </a:r>
            <a:r>
              <a:rPr lang="en-US" sz="2000" b="1" i="1" dirty="0">
                <a:solidFill>
                  <a:srgbClr val="000000"/>
                </a:solidFill>
                <a:latin typeface="Century Schoolbook" pitchFamily="18" charset="0"/>
              </a:rPr>
              <a:t> e n c e</a:t>
            </a:r>
          </a:p>
        </p:txBody>
      </p:sp>
    </p:spTree>
    <p:extLst>
      <p:ext uri="{BB962C8B-B14F-4D97-AF65-F5344CB8AC3E}">
        <p14:creationId xmlns:p14="http://schemas.microsoft.com/office/powerpoint/2010/main" val="2042717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99930" y="1219200"/>
            <a:ext cx="8131175" cy="5024438"/>
          </a:xfrm>
        </p:spPr>
        <p:txBody>
          <a:bodyPr/>
          <a:lstStyle>
            <a:lvl4pPr>
              <a:buClr>
                <a:srgbClr val="002060"/>
              </a:buClr>
              <a:buFont typeface="Wingdings" pitchFamily="2" charset="2"/>
              <a:buChar char="§"/>
              <a:defRPr/>
            </a:lvl4pPr>
            <a:lvl5pPr>
              <a:buClr>
                <a:srgbClr val="002060"/>
              </a:buClr>
              <a:buFont typeface="Wingdings"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a:ln/>
        </p:spPr>
        <p:txBody>
          <a:bodyPr/>
          <a:lstStyle>
            <a:lvl1pPr>
              <a:defRPr/>
            </a:lvl1pPr>
          </a:lstStyle>
          <a:p>
            <a:pPr>
              <a:defRPr/>
            </a:pPr>
            <a:fld id="{1747ED91-BE75-4AFA-A31D-FD5B0642F3CF}" type="slidenum">
              <a:rPr lang="en-US"/>
              <a:pPr>
                <a:defRPr/>
              </a:pPr>
              <a:t>‹#›</a:t>
            </a:fld>
            <a:endParaRPr lang="en-US" dirty="0"/>
          </a:p>
        </p:txBody>
      </p:sp>
      <p:sp>
        <p:nvSpPr>
          <p:cNvPr id="5" name="Rectangle 4"/>
          <p:cNvSpPr/>
          <p:nvPr userDrawn="1"/>
        </p:nvSpPr>
        <p:spPr bwMode="auto">
          <a:xfrm>
            <a:off x="6124755" y="6340415"/>
            <a:ext cx="2579298" cy="146649"/>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tab pos="1885950" algn="l"/>
              </a:tabLst>
            </a:pPr>
            <a:r>
              <a:rPr kumimoji="0" lang="en-US" sz="1200" b="0" i="0" u="none" strike="noStrike" cap="none" normalizeH="0" baseline="0" dirty="0" smtClean="0">
                <a:ln>
                  <a:noFill/>
                </a:ln>
                <a:solidFill>
                  <a:schemeClr val="tx1"/>
                </a:solidFill>
                <a:effectLst/>
                <a:latin typeface="Times New Roman" pitchFamily="18" charset="0"/>
                <a:cs typeface="Times New Roman" pitchFamily="18" charset="0"/>
              </a:rPr>
              <a:t>©2013-The MITRE Corporation. All rights reserved.</a:t>
            </a:r>
          </a:p>
        </p:txBody>
      </p:sp>
    </p:spTree>
    <p:extLst>
      <p:ext uri="{BB962C8B-B14F-4D97-AF65-F5344CB8AC3E}">
        <p14:creationId xmlns:p14="http://schemas.microsoft.com/office/powerpoint/2010/main" val="39924296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
            <a:ext cx="6594475" cy="1001713"/>
          </a:xfrm>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pPr>
              <a:defRPr/>
            </a:pPr>
            <a:fld id="{7F91482A-810E-404B-92F5-98801FD61439}" type="slidenum">
              <a:rPr lang="en-US"/>
              <a:pPr>
                <a:defRPr/>
              </a:pPr>
              <a:t>‹#›</a:t>
            </a:fld>
            <a:endParaRPr lang="en-US" dirty="0"/>
          </a:p>
        </p:txBody>
      </p:sp>
    </p:spTree>
    <p:extLst>
      <p:ext uri="{BB962C8B-B14F-4D97-AF65-F5344CB8AC3E}">
        <p14:creationId xmlns:p14="http://schemas.microsoft.com/office/powerpoint/2010/main" val="27349407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76200"/>
            <a:ext cx="6594475" cy="10017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04850" y="1219200"/>
            <a:ext cx="3800475" cy="4552950"/>
          </a:xfrm>
        </p:spPr>
        <p:txBody>
          <a:bodyPr/>
          <a:lstStyle>
            <a:lvl1pPr>
              <a:defRPr sz="2800"/>
            </a:lvl1pPr>
            <a:lvl2pPr>
              <a:defRPr sz="2400"/>
            </a:lvl2pPr>
            <a:lvl3pPr>
              <a:defRPr sz="2000"/>
            </a:lvl3pPr>
            <a:lvl4pPr>
              <a:buClr>
                <a:srgbClr val="002060"/>
              </a:buClr>
              <a:buFont typeface="Wingdings" pitchFamily="2" charset="2"/>
              <a:buChar char="§"/>
              <a:defRPr sz="1800"/>
            </a:lvl4pPr>
            <a:lvl5pPr>
              <a:buClr>
                <a:srgbClr val="002060"/>
              </a:buClr>
              <a:buFont typeface="Wingdings" pitchFamily="2" charset="2"/>
              <a:buChar cha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57725" y="1219200"/>
            <a:ext cx="3800475" cy="4552950"/>
          </a:xfrm>
        </p:spPr>
        <p:txBody>
          <a:bodyPr/>
          <a:lstStyle>
            <a:lvl1pPr>
              <a:defRPr sz="2800"/>
            </a:lvl1pPr>
            <a:lvl2pPr>
              <a:defRPr sz="2400"/>
            </a:lvl2pPr>
            <a:lvl3pPr>
              <a:defRPr sz="2000"/>
            </a:lvl3pPr>
            <a:lvl4pPr>
              <a:buClr>
                <a:srgbClr val="002060"/>
              </a:buClr>
              <a:buFont typeface="Wingdings" pitchFamily="2" charset="2"/>
              <a:buChar char="§"/>
              <a:defRPr sz="1800"/>
            </a:lvl4pPr>
            <a:lvl5pPr>
              <a:buClr>
                <a:srgbClr val="002060"/>
              </a:buClr>
              <a:buFont typeface="Wingdings" pitchFamily="2" charset="2"/>
              <a:buChar cha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lvl1pPr>
              <a:defRPr/>
            </a:lvl1pPr>
          </a:lstStyle>
          <a:p>
            <a:fld id="{7485629F-F686-4C7F-ADF6-A12ACFE2DBF3}" type="slidenum">
              <a:rPr lang="en-US"/>
              <a:pPr/>
              <a:t>‹#›</a:t>
            </a:fld>
            <a:endParaRPr lang="en-US" dirty="0"/>
          </a:p>
        </p:txBody>
      </p:sp>
    </p:spTree>
    <p:extLst>
      <p:ext uri="{BB962C8B-B14F-4D97-AF65-F5344CB8AC3E}">
        <p14:creationId xmlns:p14="http://schemas.microsoft.com/office/powerpoint/2010/main" val="4248957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7" name="Text Box 34"/>
          <p:cNvSpPr txBox="1">
            <a:spLocks noChangeArrowheads="1"/>
          </p:cNvSpPr>
          <p:nvPr userDrawn="1"/>
        </p:nvSpPr>
        <p:spPr bwMode="auto">
          <a:xfrm>
            <a:off x="6314380" y="6533104"/>
            <a:ext cx="2550698" cy="215444"/>
          </a:xfrm>
          <a:prstGeom prst="rect">
            <a:avLst/>
          </a:prstGeom>
          <a:noFill/>
          <a:ln w="9525">
            <a:noFill/>
            <a:miter lim="800000"/>
            <a:headEnd/>
            <a:tailEnd/>
          </a:ln>
          <a:effectLst/>
        </p:spPr>
        <p:txBody>
          <a:bodyPr wrap="none">
            <a:spAutoFit/>
          </a:bodyPr>
          <a:lstStyle/>
          <a:p>
            <a:pPr algn="r">
              <a:lnSpc>
                <a:spcPct val="100000"/>
              </a:lnSpc>
              <a:spcAft>
                <a:spcPct val="0"/>
              </a:spcAft>
              <a:buClrTx/>
            </a:pPr>
            <a:r>
              <a:rPr lang="en-US" altLang="en-US" sz="800" b="0" smtClean="0">
                <a:solidFill>
                  <a:schemeClr val="tx1">
                    <a:lumMod val="50000"/>
                    <a:lumOff val="50000"/>
                  </a:schemeClr>
                </a:solidFill>
                <a:latin typeface="Arial" pitchFamily="34" charset="0"/>
                <a:cs typeface="Arial" pitchFamily="34" charset="0"/>
              </a:rPr>
              <a:t>© 2013</a:t>
            </a:r>
            <a:r>
              <a:rPr lang="en-US" altLang="en-US" sz="800" b="0" baseline="0" smtClean="0">
                <a:solidFill>
                  <a:schemeClr val="tx1">
                    <a:lumMod val="50000"/>
                    <a:lumOff val="50000"/>
                  </a:schemeClr>
                </a:solidFill>
                <a:latin typeface="Arial" pitchFamily="34" charset="0"/>
                <a:cs typeface="Arial" pitchFamily="34" charset="0"/>
              </a:rPr>
              <a:t> </a:t>
            </a:r>
            <a:r>
              <a:rPr lang="en-US" altLang="en-US" sz="800" b="0" dirty="0" smtClean="0">
                <a:solidFill>
                  <a:schemeClr val="tx1">
                    <a:lumMod val="50000"/>
                    <a:lumOff val="50000"/>
                  </a:schemeClr>
                </a:solidFill>
                <a:latin typeface="Arial" pitchFamily="34" charset="0"/>
                <a:cs typeface="Arial" pitchFamily="34" charset="0"/>
              </a:rPr>
              <a:t>The MITRE Corporation. All </a:t>
            </a:r>
            <a:r>
              <a:rPr lang="en-US" altLang="en-US" sz="800" b="0" smtClean="0">
                <a:solidFill>
                  <a:schemeClr val="tx1">
                    <a:lumMod val="50000"/>
                    <a:lumOff val="50000"/>
                  </a:schemeClr>
                </a:solidFill>
                <a:latin typeface="Arial" pitchFamily="34" charset="0"/>
                <a:cs typeface="Arial" pitchFamily="34" charset="0"/>
              </a:rPr>
              <a:t>rights reserved</a:t>
            </a:r>
            <a:r>
              <a:rPr lang="en-US" altLang="en-US" sz="800" b="0" dirty="0" smtClean="0">
                <a:solidFill>
                  <a:schemeClr val="tx1">
                    <a:lumMod val="50000"/>
                    <a:lumOff val="50000"/>
                  </a:schemeClr>
                </a:solidFill>
                <a:latin typeface="Arial" pitchFamily="34" charset="0"/>
                <a:cs typeface="Arial" pitchFamily="34" charset="0"/>
              </a:rPr>
              <a:t>.</a:t>
            </a:r>
            <a:endParaRPr lang="en-US" altLang="en-US" sz="800" b="0" dirty="0">
              <a:solidFill>
                <a:schemeClr val="tx1">
                  <a:lumMod val="50000"/>
                  <a:lumOff val="50000"/>
                </a:schemeClr>
              </a:solidFill>
              <a:latin typeface="Arial" pitchFamily="34" charset="0"/>
              <a:cs typeface="Arial" pitchFamily="34" charset="0"/>
            </a:endParaRPr>
          </a:p>
        </p:txBody>
      </p:sp>
      <p:sp>
        <p:nvSpPr>
          <p:cNvPr id="8" name="Rectangle 4"/>
          <p:cNvSpPr>
            <a:spLocks noGrp="1" noChangeArrowheads="1"/>
          </p:cNvSpPr>
          <p:nvPr>
            <p:ph type="subTitle" idx="1" hasCustomPrompt="1"/>
          </p:nvPr>
        </p:nvSpPr>
        <p:spPr>
          <a:xfrm>
            <a:off x="783116" y="2568939"/>
            <a:ext cx="4602163" cy="389922"/>
          </a:xfrm>
        </p:spPr>
        <p:txBody>
          <a:bodyPr/>
          <a:lstStyle>
            <a:lvl1pPr marL="0" indent="0">
              <a:buFont typeface="Wingdings" pitchFamily="2" charset="2"/>
              <a:buNone/>
              <a:defRPr b="1" spc="300" baseline="0">
                <a:solidFill>
                  <a:schemeClr val="tx2"/>
                </a:solidFill>
                <a:latin typeface="Arial" pitchFamily="34" charset="0"/>
                <a:cs typeface="Arial" pitchFamily="34" charset="0"/>
              </a:defRPr>
            </a:lvl1pPr>
          </a:lstStyle>
          <a:p>
            <a:r>
              <a:rPr lang="en-US" altLang="en-US" dirty="0" smtClean="0"/>
              <a:t>Author</a:t>
            </a:r>
            <a:endParaRPr lang="en-US" altLang="en-US" dirty="0"/>
          </a:p>
        </p:txBody>
      </p:sp>
      <p:sp>
        <p:nvSpPr>
          <p:cNvPr id="12" name="Rectangle 11"/>
          <p:cNvSpPr/>
          <p:nvPr userDrawn="1"/>
        </p:nvSpPr>
        <p:spPr bwMode="auto">
          <a:xfrm>
            <a:off x="0" y="0"/>
            <a:ext cx="407324" cy="2398143"/>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smtClean="0">
              <a:ln>
                <a:noFill/>
              </a:ln>
              <a:solidFill>
                <a:schemeClr val="tx1"/>
              </a:solidFill>
              <a:effectLst/>
              <a:latin typeface="Arial" charset="0"/>
            </a:endParaRPr>
          </a:p>
        </p:txBody>
      </p:sp>
      <p:cxnSp>
        <p:nvCxnSpPr>
          <p:cNvPr id="15" name="Straight Connector 14"/>
          <p:cNvCxnSpPr/>
          <p:nvPr userDrawn="1"/>
        </p:nvCxnSpPr>
        <p:spPr bwMode="auto">
          <a:xfrm>
            <a:off x="823649" y="2448468"/>
            <a:ext cx="7944793"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4" name="Rectangle 13"/>
          <p:cNvSpPr/>
          <p:nvPr userDrawn="1"/>
        </p:nvSpPr>
        <p:spPr bwMode="auto">
          <a:xfrm>
            <a:off x="0" y="2510287"/>
            <a:ext cx="407324" cy="4347713"/>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smtClean="0">
              <a:ln>
                <a:noFill/>
              </a:ln>
              <a:solidFill>
                <a:schemeClr val="tx2"/>
              </a:solidFill>
              <a:effectLst/>
              <a:latin typeface="Arial" charset="0"/>
            </a:endParaRPr>
          </a:p>
        </p:txBody>
      </p:sp>
      <p:cxnSp>
        <p:nvCxnSpPr>
          <p:cNvPr id="16" name="Straight Connector 15"/>
          <p:cNvCxnSpPr/>
          <p:nvPr userDrawn="1"/>
        </p:nvCxnSpPr>
        <p:spPr bwMode="auto">
          <a:xfrm>
            <a:off x="823649" y="6534227"/>
            <a:ext cx="7944793"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0433" y="6250820"/>
            <a:ext cx="670505" cy="243820"/>
          </a:xfrm>
          <a:prstGeom prst="rect">
            <a:avLst/>
          </a:prstGeom>
        </p:spPr>
      </p:pic>
      <p:sp>
        <p:nvSpPr>
          <p:cNvPr id="4" name="Title 3"/>
          <p:cNvSpPr>
            <a:spLocks noGrp="1"/>
          </p:cNvSpPr>
          <p:nvPr>
            <p:ph type="title"/>
          </p:nvPr>
        </p:nvSpPr>
        <p:spPr/>
        <p:txBody>
          <a:bodyPr/>
          <a:lstStyle/>
          <a:p>
            <a:r>
              <a:rPr lang="en-US" smtClean="0"/>
              <a:t>Click to edit Master title style</a:t>
            </a:r>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609600" y="274638"/>
            <a:ext cx="8229600" cy="868362"/>
          </a:xfrm>
          <a:prstGeom prst="rect">
            <a:avLst/>
          </a:prstGeom>
        </p:spPr>
        <p:txBody>
          <a:bodyPr vert="horz" lIns="91440" tIns="45720" rIns="91440" bIns="45720" rtlCol="0" anchor="ctr" anchorCtr="0">
            <a:normAutofit/>
          </a:bodyPr>
          <a:lstStyle>
            <a:lvl1pPr>
              <a:lnSpc>
                <a:spcPts val="3200"/>
              </a:lnSpc>
              <a:defRPr lang="en-US"/>
            </a:lvl1pPr>
          </a:lstStyle>
          <a:p>
            <a:r>
              <a:rPr lang="en-US" smtClean="0"/>
              <a:t>Click to edit Master title style</a:t>
            </a:r>
            <a:endParaRPr lang="en-US"/>
          </a:p>
        </p:txBody>
      </p:sp>
      <p:sp>
        <p:nvSpPr>
          <p:cNvPr id="8" name="Text Placeholder 2"/>
          <p:cNvSpPr>
            <a:spLocks noGrp="1"/>
          </p:cNvSpPr>
          <p:nvPr>
            <p:ph idx="1"/>
          </p:nvPr>
        </p:nvSpPr>
        <p:spPr>
          <a:xfrm>
            <a:off x="609600" y="1447800"/>
            <a:ext cx="8229600" cy="4678363"/>
          </a:xfrm>
          <a:prstGeom prst="rect">
            <a:avLst/>
          </a:prstGeom>
        </p:spPr>
        <p:txBody>
          <a:bodyPr vert="horz" lIns="91440" tIns="45720" rIns="91440" bIns="45720" rtlCol="0">
            <a:normAutofit/>
          </a:bodyPr>
          <a:lstStyle>
            <a:lvl1pPr>
              <a:spcAft>
                <a:spcPts val="600"/>
              </a:spcAft>
              <a:defRPr lang="en-US" smtClean="0"/>
            </a:lvl1pPr>
            <a:lvl2pPr>
              <a:spcAft>
                <a:spcPts val="600"/>
              </a:spcAft>
              <a:defRPr lang="en-US" smtClean="0"/>
            </a:lvl2pPr>
            <a:lvl3pPr>
              <a:spcAft>
                <a:spcPts val="600"/>
              </a:spcAft>
              <a:defRPr lang="en-US" smtClean="0"/>
            </a:lvl3pPr>
            <a:lvl4pPr marL="1027113" indent="-280988">
              <a:buClr>
                <a:schemeClr val="tx2"/>
              </a:buClr>
              <a:defRPr lang="en-US" smtClean="0"/>
            </a:lvl4pPr>
            <a:lvl5pPr marL="1319213" indent="-228600">
              <a:buClr>
                <a:schemeClr val="tx2"/>
              </a:buClr>
              <a:buSzPct val="60000"/>
              <a:buFont typeface="Wingdings" pitchFamily="2" charset="2"/>
              <a:buChar char="q"/>
              <a:tabLst/>
              <a:defRPr lang="en-US" smtClean="0"/>
            </a:lvl5pPr>
            <a:lvl6pPr marL="1608138" indent="-228600">
              <a:buClr>
                <a:schemeClr val="tx2"/>
              </a:buClr>
              <a:buFont typeface="Helvetica LT Std" pitchFamily="34" charset="0"/>
              <a:buChar char="–"/>
              <a:tabLst/>
              <a:defRPr lang="en-US" smtClean="0"/>
            </a:lvl6pPr>
          </a:lstStyle>
          <a:p>
            <a:pPr lvl="0"/>
            <a:r>
              <a:rPr lang="en-US" smtClean="0"/>
              <a:t>Click to edit Master text styles</a:t>
            </a:r>
          </a:p>
        </p:txBody>
      </p:sp>
      <p:sp>
        <p:nvSpPr>
          <p:cNvPr id="9" name="Footer Placeholder 4"/>
          <p:cNvSpPr>
            <a:spLocks noGrp="1"/>
          </p:cNvSpPr>
          <p:nvPr>
            <p:ph type="ftr" sz="quarter" idx="3"/>
          </p:nvPr>
        </p:nvSpPr>
        <p:spPr>
          <a:xfrm>
            <a:off x="620486" y="6594600"/>
            <a:ext cx="5832560" cy="221835"/>
          </a:xfrm>
          <a:prstGeom prst="rect">
            <a:avLst/>
          </a:prstGeom>
        </p:spPr>
        <p:txBody>
          <a:bodyPr vert="horz" lIns="91440" tIns="45720" rIns="91440" bIns="45720" rtlCol="0" anchor="b"/>
          <a:lstStyle>
            <a:lvl1pPr algn="ctr" defTabSz="914400">
              <a:lnSpc>
                <a:spcPts val="1300"/>
              </a:lnSpc>
              <a:spcAft>
                <a:spcPct val="0"/>
              </a:spcAft>
              <a:defRPr sz="800">
                <a:solidFill>
                  <a:schemeClr val="tx1">
                    <a:tint val="75000"/>
                  </a:schemeClr>
                </a:solidFill>
                <a:latin typeface="Arial" pitchFamily="34" charset="0"/>
              </a:defRPr>
            </a:lvl1pPr>
          </a:lstStyle>
          <a:p>
            <a:pPr algn="l"/>
            <a:r>
              <a:rPr lang="en-US" dirty="0" smtClean="0">
                <a:solidFill>
                  <a:schemeClr val="tx1">
                    <a:lumMod val="50000"/>
                    <a:lumOff val="50000"/>
                  </a:schemeClr>
                </a:solidFill>
              </a:rPr>
              <a:t>© 2013 The MITRE Corporation. All rights reserved. 	</a:t>
            </a:r>
            <a:endParaRPr lang="en-US" dirty="0">
              <a:solidFill>
                <a:schemeClr val="tx1">
                  <a:lumMod val="50000"/>
                  <a:lumOff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Alternate_Title_Slide">
    <p:spTree>
      <p:nvGrpSpPr>
        <p:cNvPr id="1" name=""/>
        <p:cNvGrpSpPr/>
        <p:nvPr/>
      </p:nvGrpSpPr>
      <p:grpSpPr>
        <a:xfrm>
          <a:off x="0" y="0"/>
          <a:ext cx="0" cy="0"/>
          <a:chOff x="0" y="0"/>
          <a:chExt cx="0" cy="0"/>
        </a:xfrm>
      </p:grpSpPr>
      <p:sp>
        <p:nvSpPr>
          <p:cNvPr id="17" name="Rectangle 16"/>
          <p:cNvSpPr/>
          <p:nvPr userDrawn="1"/>
        </p:nvSpPr>
        <p:spPr>
          <a:xfrm>
            <a:off x="824245" y="4025438"/>
            <a:ext cx="7946694" cy="1371600"/>
          </a:xfrm>
          <a:prstGeom prst="rect">
            <a:avLst/>
          </a:prstGeom>
          <a:noFill/>
          <a:ln w="6350">
            <a:solidFill>
              <a:schemeClr val="tx1">
                <a:lumMod val="75000"/>
                <a:lumOff val="2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endParaRPr>
          </a:p>
        </p:txBody>
      </p:sp>
      <p:sp>
        <p:nvSpPr>
          <p:cNvPr id="29" name="Rectangle 28"/>
          <p:cNvSpPr/>
          <p:nvPr userDrawn="1"/>
        </p:nvSpPr>
        <p:spPr>
          <a:xfrm>
            <a:off x="7443293" y="4083050"/>
            <a:ext cx="1271016" cy="1271016"/>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endParaRPr>
          </a:p>
        </p:txBody>
      </p:sp>
      <p:sp>
        <p:nvSpPr>
          <p:cNvPr id="4" name="Rectangle 3"/>
          <p:cNvSpPr/>
          <p:nvPr userDrawn="1"/>
        </p:nvSpPr>
        <p:spPr>
          <a:xfrm>
            <a:off x="874246" y="4083050"/>
            <a:ext cx="1271016" cy="1271016"/>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endParaRPr>
          </a:p>
        </p:txBody>
      </p:sp>
      <p:sp>
        <p:nvSpPr>
          <p:cNvPr id="25" name="Rectangle 24"/>
          <p:cNvSpPr/>
          <p:nvPr userDrawn="1"/>
        </p:nvSpPr>
        <p:spPr>
          <a:xfrm>
            <a:off x="2188055" y="4083050"/>
            <a:ext cx="1271016" cy="1271016"/>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endParaRPr>
          </a:p>
        </p:txBody>
      </p:sp>
      <p:sp>
        <p:nvSpPr>
          <p:cNvPr id="26" name="Rectangle 25"/>
          <p:cNvSpPr/>
          <p:nvPr userDrawn="1"/>
        </p:nvSpPr>
        <p:spPr>
          <a:xfrm>
            <a:off x="3501864" y="4083050"/>
            <a:ext cx="1271016" cy="1271016"/>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endParaRPr>
          </a:p>
        </p:txBody>
      </p:sp>
      <p:sp>
        <p:nvSpPr>
          <p:cNvPr id="27" name="Rectangle 26"/>
          <p:cNvSpPr/>
          <p:nvPr userDrawn="1"/>
        </p:nvSpPr>
        <p:spPr>
          <a:xfrm>
            <a:off x="4815673" y="4083050"/>
            <a:ext cx="1271016" cy="1271016"/>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endParaRPr>
          </a:p>
        </p:txBody>
      </p:sp>
      <p:sp>
        <p:nvSpPr>
          <p:cNvPr id="28" name="Rectangle 27"/>
          <p:cNvSpPr/>
          <p:nvPr userDrawn="1"/>
        </p:nvSpPr>
        <p:spPr>
          <a:xfrm>
            <a:off x="6129482" y="4083050"/>
            <a:ext cx="1271016" cy="1271016"/>
          </a:xfrm>
          <a:prstGeom prst="rect">
            <a:avLst/>
          </a:prstGeom>
          <a:solidFill>
            <a:schemeClr val="bg1">
              <a:lumMod val="85000"/>
            </a:schemeClr>
          </a:solidFill>
          <a:ln w="6350">
            <a:solidFill>
              <a:schemeClr val="bg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endParaRPr>
          </a:p>
        </p:txBody>
      </p:sp>
      <p:sp>
        <p:nvSpPr>
          <p:cNvPr id="7" name="Text Box 34"/>
          <p:cNvSpPr txBox="1">
            <a:spLocks noChangeArrowheads="1"/>
          </p:cNvSpPr>
          <p:nvPr userDrawn="1"/>
        </p:nvSpPr>
        <p:spPr bwMode="auto">
          <a:xfrm>
            <a:off x="6283922" y="6541093"/>
            <a:ext cx="2581156" cy="215444"/>
          </a:xfrm>
          <a:prstGeom prst="rect">
            <a:avLst/>
          </a:prstGeom>
          <a:noFill/>
          <a:ln w="9525">
            <a:noFill/>
            <a:miter lim="800000"/>
            <a:headEnd/>
            <a:tailEnd/>
          </a:ln>
          <a:effectLst/>
        </p:spPr>
        <p:txBody>
          <a:bodyPr wrap="none">
            <a:spAutoFit/>
          </a:bodyPr>
          <a:lstStyle/>
          <a:p>
            <a:pPr algn="r">
              <a:lnSpc>
                <a:spcPct val="100000"/>
              </a:lnSpc>
              <a:spcAft>
                <a:spcPct val="0"/>
              </a:spcAft>
              <a:buClrTx/>
            </a:pPr>
            <a:r>
              <a:rPr lang="en-US" altLang="en-US" sz="800" b="0" smtClean="0">
                <a:solidFill>
                  <a:schemeClr val="tx1">
                    <a:lumMod val="50000"/>
                    <a:lumOff val="50000"/>
                  </a:schemeClr>
                </a:solidFill>
                <a:latin typeface="Arial" pitchFamily="34" charset="0"/>
              </a:rPr>
              <a:t>© 2013</a:t>
            </a:r>
            <a:r>
              <a:rPr lang="en-US" altLang="en-US" sz="800" b="0" baseline="0" smtClean="0">
                <a:solidFill>
                  <a:schemeClr val="tx1">
                    <a:lumMod val="50000"/>
                    <a:lumOff val="50000"/>
                  </a:schemeClr>
                </a:solidFill>
                <a:latin typeface="Arial" pitchFamily="34" charset="0"/>
              </a:rPr>
              <a:t> </a:t>
            </a:r>
            <a:r>
              <a:rPr lang="en-US" altLang="en-US" sz="800" b="0" smtClean="0">
                <a:solidFill>
                  <a:schemeClr val="tx1">
                    <a:lumMod val="50000"/>
                    <a:lumOff val="50000"/>
                  </a:schemeClr>
                </a:solidFill>
                <a:latin typeface="Arial" pitchFamily="34" charset="0"/>
              </a:rPr>
              <a:t>The </a:t>
            </a:r>
            <a:r>
              <a:rPr lang="en-US" altLang="en-US" sz="800" b="0" dirty="0" smtClean="0">
                <a:solidFill>
                  <a:schemeClr val="tx1">
                    <a:lumMod val="50000"/>
                    <a:lumOff val="50000"/>
                  </a:schemeClr>
                </a:solidFill>
                <a:latin typeface="Arial" pitchFamily="34" charset="0"/>
              </a:rPr>
              <a:t>MITRE Corporation. All </a:t>
            </a:r>
            <a:r>
              <a:rPr lang="en-US" altLang="en-US" sz="800" b="0" smtClean="0">
                <a:solidFill>
                  <a:schemeClr val="tx1">
                    <a:lumMod val="50000"/>
                    <a:lumOff val="50000"/>
                  </a:schemeClr>
                </a:solidFill>
                <a:latin typeface="Arial" pitchFamily="34" charset="0"/>
              </a:rPr>
              <a:t>rights reserved</a:t>
            </a:r>
            <a:r>
              <a:rPr lang="en-US" altLang="en-US" sz="800" b="0" dirty="0" smtClean="0">
                <a:solidFill>
                  <a:schemeClr val="tx1">
                    <a:lumMod val="50000"/>
                    <a:lumOff val="50000"/>
                  </a:schemeClr>
                </a:solidFill>
                <a:latin typeface="Arial" pitchFamily="34" charset="0"/>
              </a:rPr>
              <a:t>.</a:t>
            </a:r>
            <a:endParaRPr lang="en-US" altLang="en-US" sz="800" b="0" dirty="0">
              <a:solidFill>
                <a:schemeClr val="tx1">
                  <a:lumMod val="50000"/>
                  <a:lumOff val="50000"/>
                </a:schemeClr>
              </a:solidFill>
              <a:latin typeface="Arial" pitchFamily="34" charset="0"/>
            </a:endParaRPr>
          </a:p>
        </p:txBody>
      </p:sp>
      <p:sp>
        <p:nvSpPr>
          <p:cNvPr id="8" name="Rectangle 4"/>
          <p:cNvSpPr>
            <a:spLocks noGrp="1" noChangeArrowheads="1"/>
          </p:cNvSpPr>
          <p:nvPr>
            <p:ph type="subTitle" idx="1" hasCustomPrompt="1"/>
          </p:nvPr>
        </p:nvSpPr>
        <p:spPr>
          <a:xfrm>
            <a:off x="783116" y="2568939"/>
            <a:ext cx="4602163" cy="389922"/>
          </a:xfrm>
        </p:spPr>
        <p:txBody>
          <a:bodyPr/>
          <a:lstStyle>
            <a:lvl1pPr marL="0" indent="0">
              <a:buFont typeface="Wingdings" pitchFamily="2" charset="2"/>
              <a:buNone/>
              <a:defRPr b="1" spc="0" baseline="0">
                <a:solidFill>
                  <a:schemeClr val="tx2"/>
                </a:solidFill>
                <a:latin typeface="Arial" pitchFamily="34" charset="0"/>
                <a:cs typeface="Calibri" pitchFamily="34" charset="0"/>
              </a:defRPr>
            </a:lvl1pPr>
          </a:lstStyle>
          <a:p>
            <a:r>
              <a:rPr lang="en-US" altLang="en-US" dirty="0" smtClean="0"/>
              <a:t>Author</a:t>
            </a:r>
            <a:endParaRPr lang="en-US" altLang="en-US" dirty="0"/>
          </a:p>
        </p:txBody>
      </p:sp>
      <p:sp>
        <p:nvSpPr>
          <p:cNvPr id="9" name="Rectangle 9"/>
          <p:cNvSpPr>
            <a:spLocks noGrp="1" noChangeArrowheads="1"/>
          </p:cNvSpPr>
          <p:nvPr>
            <p:ph type="ctrTitle" sz="quarter" hasCustomPrompt="1"/>
          </p:nvPr>
        </p:nvSpPr>
        <p:spPr>
          <a:xfrm>
            <a:off x="757146" y="368932"/>
            <a:ext cx="7246620" cy="1981200"/>
          </a:xfrm>
        </p:spPr>
        <p:txBody>
          <a:bodyPr anchor="b" anchorCtr="0">
            <a:noAutofit/>
          </a:bodyPr>
          <a:lstStyle>
            <a:lvl1pPr algn="l">
              <a:lnSpc>
                <a:spcPts val="4400"/>
              </a:lnSpc>
              <a:defRPr sz="4000" b="1">
                <a:solidFill>
                  <a:schemeClr val="tx2"/>
                </a:solidFill>
                <a:latin typeface="Arial" pitchFamily="34" charset="0"/>
                <a:cs typeface="Times New Roman" pitchFamily="18" charset="0"/>
              </a:defRPr>
            </a:lvl1pPr>
          </a:lstStyle>
          <a:p>
            <a:r>
              <a:rPr lang="en-US" dirty="0" smtClean="0"/>
              <a:t>Title here</a:t>
            </a:r>
            <a:endParaRPr lang="en-US" dirty="0"/>
          </a:p>
        </p:txBody>
      </p:sp>
      <p:sp>
        <p:nvSpPr>
          <p:cNvPr id="12" name="Rectangle 11"/>
          <p:cNvSpPr/>
          <p:nvPr userDrawn="1"/>
        </p:nvSpPr>
        <p:spPr bwMode="auto">
          <a:xfrm>
            <a:off x="0" y="0"/>
            <a:ext cx="407324" cy="2398143"/>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smtClean="0">
              <a:ln>
                <a:noFill/>
              </a:ln>
              <a:solidFill>
                <a:schemeClr val="tx1"/>
              </a:solidFill>
              <a:effectLst/>
              <a:latin typeface="Arial" charset="0"/>
            </a:endParaRPr>
          </a:p>
        </p:txBody>
      </p:sp>
      <p:cxnSp>
        <p:nvCxnSpPr>
          <p:cNvPr id="15" name="Straight Connector 14"/>
          <p:cNvCxnSpPr/>
          <p:nvPr userDrawn="1"/>
        </p:nvCxnSpPr>
        <p:spPr bwMode="auto">
          <a:xfrm>
            <a:off x="823649" y="2448468"/>
            <a:ext cx="7944793"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4" name="Rectangle 13"/>
          <p:cNvSpPr/>
          <p:nvPr userDrawn="1"/>
        </p:nvSpPr>
        <p:spPr bwMode="auto">
          <a:xfrm>
            <a:off x="0" y="2510287"/>
            <a:ext cx="407324" cy="4347713"/>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smtClean="0">
              <a:ln>
                <a:noFill/>
              </a:ln>
              <a:solidFill>
                <a:schemeClr val="tx2"/>
              </a:solidFill>
              <a:effectLst/>
              <a:latin typeface="Arial" charset="0"/>
            </a:endParaRPr>
          </a:p>
        </p:txBody>
      </p:sp>
      <p:cxnSp>
        <p:nvCxnSpPr>
          <p:cNvPr id="16" name="Straight Connector 15"/>
          <p:cNvCxnSpPr/>
          <p:nvPr userDrawn="1"/>
        </p:nvCxnSpPr>
        <p:spPr bwMode="auto">
          <a:xfrm>
            <a:off x="823649" y="6534227"/>
            <a:ext cx="7944793"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00433" y="6250820"/>
            <a:ext cx="670505" cy="243820"/>
          </a:xfrm>
          <a:prstGeom prst="rect">
            <a:avLst/>
          </a:prstGeom>
        </p:spPr>
      </p:pic>
      <p:sp>
        <p:nvSpPr>
          <p:cNvPr id="13" name="TextBox 12"/>
          <p:cNvSpPr txBox="1"/>
          <p:nvPr userDrawn="1"/>
        </p:nvSpPr>
        <p:spPr>
          <a:xfrm>
            <a:off x="740520" y="106913"/>
            <a:ext cx="8030418" cy="184666"/>
          </a:xfrm>
          <a:prstGeom prst="rect">
            <a:avLst/>
          </a:prstGeom>
          <a:noFill/>
        </p:spPr>
        <p:txBody>
          <a:bodyPr wrap="square" lIns="91440" tIns="0" rIns="0" bIns="0" rtlCol="0">
            <a:spAutoFit/>
          </a:bodyPr>
          <a:lstStyle/>
          <a:p>
            <a:pPr algn="r">
              <a:spcAft>
                <a:spcPts val="600"/>
              </a:spcAft>
            </a:pPr>
            <a:r>
              <a:rPr lang="en-US" sz="1200" i="0" smtClean="0">
                <a:solidFill>
                  <a:schemeClr val="tx2"/>
                </a:solidFill>
                <a:latin typeface="Arial" pitchFamily="34" charset="0"/>
                <a:ea typeface="Verdana" pitchFamily="34" charset="0"/>
                <a:cs typeface="Verdana" pitchFamily="34" charset="0"/>
              </a:rPr>
              <a:t>Center or Organization Name Here</a:t>
            </a:r>
            <a:endParaRPr lang="en-US" sz="1200" i="0">
              <a:solidFill>
                <a:schemeClr val="tx2"/>
              </a:solidFill>
              <a:latin typeface="Arial" pitchFamily="34" charset="0"/>
              <a:ea typeface="Verdana" pitchFamily="34" charset="0"/>
              <a:cs typeface="Verdana" pitchFamily="34" charset="0"/>
            </a:endParaRPr>
          </a:p>
        </p:txBody>
      </p:sp>
      <p:sp>
        <p:nvSpPr>
          <p:cNvPr id="5" name="TextBox 4"/>
          <p:cNvSpPr txBox="1"/>
          <p:nvPr userDrawn="1"/>
        </p:nvSpPr>
        <p:spPr>
          <a:xfrm>
            <a:off x="1062045" y="4353828"/>
            <a:ext cx="901208" cy="784830"/>
          </a:xfrm>
          <a:prstGeom prst="rect">
            <a:avLst/>
          </a:prstGeom>
          <a:noFill/>
        </p:spPr>
        <p:txBody>
          <a:bodyPr wrap="none" rtlCol="0">
            <a:spAutoFit/>
          </a:bodyPr>
          <a:lstStyle/>
          <a:p>
            <a:pPr algn="ctr">
              <a:lnSpc>
                <a:spcPts val="1400"/>
              </a:lnSpc>
              <a:spcAft>
                <a:spcPts val="600"/>
              </a:spcAft>
            </a:pPr>
            <a:r>
              <a:rPr lang="en-US" sz="1400" smtClean="0">
                <a:latin typeface="Arial" pitchFamily="34" charset="0"/>
                <a:ea typeface="Verdana" pitchFamily="34" charset="0"/>
                <a:cs typeface="Verdana" pitchFamily="34" charset="0"/>
              </a:rPr>
              <a:t>Optional</a:t>
            </a:r>
            <a:r>
              <a:rPr lang="en-US" sz="1400" baseline="0" smtClean="0">
                <a:latin typeface="Arial" pitchFamily="34" charset="0"/>
                <a:ea typeface="Verdana" pitchFamily="34" charset="0"/>
                <a:cs typeface="Verdana" pitchFamily="34" charset="0"/>
              </a:rPr>
              <a:t> </a:t>
            </a:r>
          </a:p>
          <a:p>
            <a:pPr algn="ctr">
              <a:lnSpc>
                <a:spcPts val="1400"/>
              </a:lnSpc>
              <a:spcAft>
                <a:spcPts val="600"/>
              </a:spcAft>
            </a:pPr>
            <a:r>
              <a:rPr lang="en-US" sz="1400" smtClean="0">
                <a:latin typeface="Arial" pitchFamily="34" charset="0"/>
                <a:ea typeface="Verdana" pitchFamily="34" charset="0"/>
                <a:cs typeface="Verdana" pitchFamily="34" charset="0"/>
              </a:rPr>
              <a:t>Image</a:t>
            </a:r>
            <a:endParaRPr lang="en-US" sz="1400" dirty="0" smtClean="0">
              <a:latin typeface="Arial" pitchFamily="34" charset="0"/>
              <a:ea typeface="Verdana" pitchFamily="34" charset="0"/>
              <a:cs typeface="Verdana" pitchFamily="34" charset="0"/>
            </a:endParaRPr>
          </a:p>
          <a:p>
            <a:pPr algn="ctr">
              <a:lnSpc>
                <a:spcPts val="1400"/>
              </a:lnSpc>
              <a:spcAft>
                <a:spcPts val="600"/>
              </a:spcAft>
            </a:pPr>
            <a:r>
              <a:rPr lang="en-US" sz="1400" dirty="0" smtClean="0">
                <a:latin typeface="Arial" pitchFamily="34" charset="0"/>
                <a:ea typeface="Verdana" pitchFamily="34" charset="0"/>
                <a:cs typeface="Verdana" pitchFamily="34" charset="0"/>
              </a:rPr>
              <a:t>Here</a:t>
            </a:r>
            <a:endParaRPr lang="en-US" sz="1400" dirty="0">
              <a:latin typeface="Arial" pitchFamily="34" charset="0"/>
              <a:ea typeface="Verdana" pitchFamily="34" charset="0"/>
              <a:cs typeface="Verdana" pitchFamily="34" charset="0"/>
            </a:endParaRPr>
          </a:p>
        </p:txBody>
      </p:sp>
      <p:sp>
        <p:nvSpPr>
          <p:cNvPr id="35" name="TextBox 34"/>
          <p:cNvSpPr txBox="1"/>
          <p:nvPr userDrawn="1"/>
        </p:nvSpPr>
        <p:spPr>
          <a:xfrm>
            <a:off x="2372959" y="4353828"/>
            <a:ext cx="901208" cy="784830"/>
          </a:xfrm>
          <a:prstGeom prst="rect">
            <a:avLst/>
          </a:prstGeom>
          <a:noFill/>
        </p:spPr>
        <p:txBody>
          <a:bodyPr wrap="none" rtlCol="0">
            <a:spAutoFit/>
          </a:bodyPr>
          <a:lstStyle/>
          <a:p>
            <a:pPr algn="ctr">
              <a:lnSpc>
                <a:spcPts val="1400"/>
              </a:lnSpc>
              <a:spcAft>
                <a:spcPts val="600"/>
              </a:spcAft>
            </a:pPr>
            <a:r>
              <a:rPr lang="en-US" sz="1400" smtClean="0">
                <a:latin typeface="Arial" pitchFamily="34" charset="0"/>
                <a:ea typeface="Verdana" pitchFamily="34" charset="0"/>
                <a:cs typeface="Verdana" pitchFamily="34" charset="0"/>
              </a:rPr>
              <a:t>Optional</a:t>
            </a:r>
            <a:r>
              <a:rPr lang="en-US" sz="1400" baseline="0" smtClean="0">
                <a:latin typeface="Arial" pitchFamily="34" charset="0"/>
                <a:ea typeface="Verdana" pitchFamily="34" charset="0"/>
                <a:cs typeface="Verdana" pitchFamily="34" charset="0"/>
              </a:rPr>
              <a:t> </a:t>
            </a:r>
          </a:p>
          <a:p>
            <a:pPr algn="ctr">
              <a:lnSpc>
                <a:spcPts val="1400"/>
              </a:lnSpc>
              <a:spcAft>
                <a:spcPts val="600"/>
              </a:spcAft>
            </a:pPr>
            <a:r>
              <a:rPr lang="en-US" sz="1400" smtClean="0">
                <a:latin typeface="Arial" pitchFamily="34" charset="0"/>
                <a:ea typeface="Verdana" pitchFamily="34" charset="0"/>
                <a:cs typeface="Verdana" pitchFamily="34" charset="0"/>
              </a:rPr>
              <a:t>Image</a:t>
            </a:r>
            <a:endParaRPr lang="en-US" sz="1400" dirty="0" smtClean="0">
              <a:latin typeface="Arial" pitchFamily="34" charset="0"/>
              <a:ea typeface="Verdana" pitchFamily="34" charset="0"/>
              <a:cs typeface="Verdana" pitchFamily="34" charset="0"/>
            </a:endParaRPr>
          </a:p>
          <a:p>
            <a:pPr algn="ctr">
              <a:lnSpc>
                <a:spcPts val="1400"/>
              </a:lnSpc>
              <a:spcAft>
                <a:spcPts val="600"/>
              </a:spcAft>
            </a:pPr>
            <a:r>
              <a:rPr lang="en-US" sz="1400" dirty="0" smtClean="0">
                <a:latin typeface="Arial" pitchFamily="34" charset="0"/>
                <a:ea typeface="Verdana" pitchFamily="34" charset="0"/>
                <a:cs typeface="Verdana" pitchFamily="34" charset="0"/>
              </a:rPr>
              <a:t>Here</a:t>
            </a:r>
            <a:endParaRPr lang="en-US" sz="1400" dirty="0">
              <a:latin typeface="Arial" pitchFamily="34" charset="0"/>
              <a:ea typeface="Verdana" pitchFamily="34" charset="0"/>
              <a:cs typeface="Verdana" pitchFamily="34" charset="0"/>
            </a:endParaRPr>
          </a:p>
        </p:txBody>
      </p:sp>
      <p:sp>
        <p:nvSpPr>
          <p:cNvPr id="36" name="TextBox 35"/>
          <p:cNvSpPr txBox="1"/>
          <p:nvPr userDrawn="1"/>
        </p:nvSpPr>
        <p:spPr>
          <a:xfrm>
            <a:off x="3683873" y="4353828"/>
            <a:ext cx="901208" cy="784830"/>
          </a:xfrm>
          <a:prstGeom prst="rect">
            <a:avLst/>
          </a:prstGeom>
          <a:noFill/>
        </p:spPr>
        <p:txBody>
          <a:bodyPr wrap="none" rtlCol="0">
            <a:spAutoFit/>
          </a:bodyPr>
          <a:lstStyle/>
          <a:p>
            <a:pPr algn="ctr">
              <a:lnSpc>
                <a:spcPts val="1400"/>
              </a:lnSpc>
              <a:spcAft>
                <a:spcPts val="600"/>
              </a:spcAft>
            </a:pPr>
            <a:r>
              <a:rPr lang="en-US" sz="1400" smtClean="0">
                <a:latin typeface="Arial" pitchFamily="34" charset="0"/>
                <a:ea typeface="Verdana" pitchFamily="34" charset="0"/>
                <a:cs typeface="Verdana" pitchFamily="34" charset="0"/>
              </a:rPr>
              <a:t>Optional</a:t>
            </a:r>
            <a:r>
              <a:rPr lang="en-US" sz="1400" baseline="0" smtClean="0">
                <a:latin typeface="Arial" pitchFamily="34" charset="0"/>
                <a:ea typeface="Verdana" pitchFamily="34" charset="0"/>
                <a:cs typeface="Verdana" pitchFamily="34" charset="0"/>
              </a:rPr>
              <a:t> </a:t>
            </a:r>
          </a:p>
          <a:p>
            <a:pPr algn="ctr">
              <a:lnSpc>
                <a:spcPts val="1400"/>
              </a:lnSpc>
              <a:spcAft>
                <a:spcPts val="600"/>
              </a:spcAft>
            </a:pPr>
            <a:r>
              <a:rPr lang="en-US" sz="1400" smtClean="0">
                <a:latin typeface="Arial" pitchFamily="34" charset="0"/>
                <a:ea typeface="Verdana" pitchFamily="34" charset="0"/>
                <a:cs typeface="Verdana" pitchFamily="34" charset="0"/>
              </a:rPr>
              <a:t>Image</a:t>
            </a:r>
            <a:endParaRPr lang="en-US" sz="1400" dirty="0" smtClean="0">
              <a:latin typeface="Arial" pitchFamily="34" charset="0"/>
              <a:ea typeface="Verdana" pitchFamily="34" charset="0"/>
              <a:cs typeface="Verdana" pitchFamily="34" charset="0"/>
            </a:endParaRPr>
          </a:p>
          <a:p>
            <a:pPr algn="ctr">
              <a:lnSpc>
                <a:spcPts val="1400"/>
              </a:lnSpc>
              <a:spcAft>
                <a:spcPts val="600"/>
              </a:spcAft>
            </a:pPr>
            <a:r>
              <a:rPr lang="en-US" sz="1400" dirty="0" smtClean="0">
                <a:latin typeface="Arial" pitchFamily="34" charset="0"/>
                <a:ea typeface="Verdana" pitchFamily="34" charset="0"/>
                <a:cs typeface="Verdana" pitchFamily="34" charset="0"/>
              </a:rPr>
              <a:t>Here</a:t>
            </a:r>
            <a:endParaRPr lang="en-US" sz="1400" dirty="0">
              <a:latin typeface="Arial" pitchFamily="34" charset="0"/>
              <a:ea typeface="Verdana" pitchFamily="34" charset="0"/>
              <a:cs typeface="Verdana" pitchFamily="34" charset="0"/>
            </a:endParaRPr>
          </a:p>
        </p:txBody>
      </p:sp>
      <p:sp>
        <p:nvSpPr>
          <p:cNvPr id="37" name="TextBox 36"/>
          <p:cNvSpPr txBox="1"/>
          <p:nvPr userDrawn="1"/>
        </p:nvSpPr>
        <p:spPr>
          <a:xfrm>
            <a:off x="4994787" y="4353828"/>
            <a:ext cx="901208" cy="784830"/>
          </a:xfrm>
          <a:prstGeom prst="rect">
            <a:avLst/>
          </a:prstGeom>
          <a:noFill/>
        </p:spPr>
        <p:txBody>
          <a:bodyPr wrap="none" rtlCol="0">
            <a:spAutoFit/>
          </a:bodyPr>
          <a:lstStyle/>
          <a:p>
            <a:pPr algn="ctr">
              <a:lnSpc>
                <a:spcPts val="1400"/>
              </a:lnSpc>
              <a:spcAft>
                <a:spcPts val="600"/>
              </a:spcAft>
            </a:pPr>
            <a:r>
              <a:rPr lang="en-US" sz="1400" smtClean="0">
                <a:latin typeface="Arial" pitchFamily="34" charset="0"/>
                <a:ea typeface="Verdana" pitchFamily="34" charset="0"/>
                <a:cs typeface="Verdana" pitchFamily="34" charset="0"/>
              </a:rPr>
              <a:t>Optional</a:t>
            </a:r>
            <a:r>
              <a:rPr lang="en-US" sz="1400" baseline="0" smtClean="0">
                <a:latin typeface="Arial" pitchFamily="34" charset="0"/>
                <a:ea typeface="Verdana" pitchFamily="34" charset="0"/>
                <a:cs typeface="Verdana" pitchFamily="34" charset="0"/>
              </a:rPr>
              <a:t> </a:t>
            </a:r>
          </a:p>
          <a:p>
            <a:pPr algn="ctr">
              <a:lnSpc>
                <a:spcPts val="1400"/>
              </a:lnSpc>
              <a:spcAft>
                <a:spcPts val="600"/>
              </a:spcAft>
            </a:pPr>
            <a:r>
              <a:rPr lang="en-US" sz="1400" smtClean="0">
                <a:latin typeface="Arial" pitchFamily="34" charset="0"/>
                <a:ea typeface="Verdana" pitchFamily="34" charset="0"/>
                <a:cs typeface="Verdana" pitchFamily="34" charset="0"/>
              </a:rPr>
              <a:t>Image</a:t>
            </a:r>
            <a:endParaRPr lang="en-US" sz="1400" dirty="0" smtClean="0">
              <a:latin typeface="Arial" pitchFamily="34" charset="0"/>
              <a:ea typeface="Verdana" pitchFamily="34" charset="0"/>
              <a:cs typeface="Verdana" pitchFamily="34" charset="0"/>
            </a:endParaRPr>
          </a:p>
          <a:p>
            <a:pPr algn="ctr">
              <a:lnSpc>
                <a:spcPts val="1400"/>
              </a:lnSpc>
              <a:spcAft>
                <a:spcPts val="600"/>
              </a:spcAft>
            </a:pPr>
            <a:r>
              <a:rPr lang="en-US" sz="1400" dirty="0" smtClean="0">
                <a:latin typeface="Arial" pitchFamily="34" charset="0"/>
                <a:ea typeface="Verdana" pitchFamily="34" charset="0"/>
                <a:cs typeface="Verdana" pitchFamily="34" charset="0"/>
              </a:rPr>
              <a:t>Here</a:t>
            </a:r>
            <a:endParaRPr lang="en-US" sz="1400" dirty="0">
              <a:latin typeface="Arial" pitchFamily="34" charset="0"/>
              <a:ea typeface="Verdana" pitchFamily="34" charset="0"/>
              <a:cs typeface="Verdana" pitchFamily="34" charset="0"/>
            </a:endParaRPr>
          </a:p>
        </p:txBody>
      </p:sp>
      <p:sp>
        <p:nvSpPr>
          <p:cNvPr id="38" name="TextBox 37"/>
          <p:cNvSpPr txBox="1"/>
          <p:nvPr userDrawn="1"/>
        </p:nvSpPr>
        <p:spPr>
          <a:xfrm>
            <a:off x="6305701" y="4353828"/>
            <a:ext cx="901208" cy="784830"/>
          </a:xfrm>
          <a:prstGeom prst="rect">
            <a:avLst/>
          </a:prstGeom>
          <a:noFill/>
        </p:spPr>
        <p:txBody>
          <a:bodyPr wrap="none" rtlCol="0">
            <a:spAutoFit/>
          </a:bodyPr>
          <a:lstStyle/>
          <a:p>
            <a:pPr algn="ctr">
              <a:lnSpc>
                <a:spcPts val="1400"/>
              </a:lnSpc>
              <a:spcAft>
                <a:spcPts val="600"/>
              </a:spcAft>
            </a:pPr>
            <a:r>
              <a:rPr lang="en-US" sz="1400" smtClean="0">
                <a:latin typeface="Arial" pitchFamily="34" charset="0"/>
                <a:ea typeface="Verdana" pitchFamily="34" charset="0"/>
                <a:cs typeface="Verdana" pitchFamily="34" charset="0"/>
              </a:rPr>
              <a:t>Optional</a:t>
            </a:r>
            <a:r>
              <a:rPr lang="en-US" sz="1400" baseline="0" smtClean="0">
                <a:latin typeface="Arial" pitchFamily="34" charset="0"/>
                <a:ea typeface="Verdana" pitchFamily="34" charset="0"/>
                <a:cs typeface="Verdana" pitchFamily="34" charset="0"/>
              </a:rPr>
              <a:t> </a:t>
            </a:r>
          </a:p>
          <a:p>
            <a:pPr algn="ctr">
              <a:lnSpc>
                <a:spcPts val="1400"/>
              </a:lnSpc>
              <a:spcAft>
                <a:spcPts val="600"/>
              </a:spcAft>
            </a:pPr>
            <a:r>
              <a:rPr lang="en-US" sz="1400" smtClean="0">
                <a:latin typeface="Arial" pitchFamily="34" charset="0"/>
                <a:ea typeface="Verdana" pitchFamily="34" charset="0"/>
                <a:cs typeface="Verdana" pitchFamily="34" charset="0"/>
              </a:rPr>
              <a:t>Image</a:t>
            </a:r>
            <a:endParaRPr lang="en-US" sz="1400" dirty="0" smtClean="0">
              <a:latin typeface="Arial" pitchFamily="34" charset="0"/>
              <a:ea typeface="Verdana" pitchFamily="34" charset="0"/>
              <a:cs typeface="Verdana" pitchFamily="34" charset="0"/>
            </a:endParaRPr>
          </a:p>
          <a:p>
            <a:pPr algn="ctr">
              <a:lnSpc>
                <a:spcPts val="1400"/>
              </a:lnSpc>
              <a:spcAft>
                <a:spcPts val="600"/>
              </a:spcAft>
            </a:pPr>
            <a:r>
              <a:rPr lang="en-US" sz="1400" dirty="0" smtClean="0">
                <a:latin typeface="Arial" pitchFamily="34" charset="0"/>
                <a:ea typeface="Verdana" pitchFamily="34" charset="0"/>
                <a:cs typeface="Verdana" pitchFamily="34" charset="0"/>
              </a:rPr>
              <a:t>Here</a:t>
            </a:r>
            <a:endParaRPr lang="en-US" sz="1400" dirty="0">
              <a:latin typeface="Arial" pitchFamily="34" charset="0"/>
              <a:ea typeface="Verdana" pitchFamily="34" charset="0"/>
              <a:cs typeface="Verdana" pitchFamily="34" charset="0"/>
            </a:endParaRPr>
          </a:p>
        </p:txBody>
      </p:sp>
      <p:sp>
        <p:nvSpPr>
          <p:cNvPr id="39" name="TextBox 38"/>
          <p:cNvSpPr txBox="1"/>
          <p:nvPr userDrawn="1"/>
        </p:nvSpPr>
        <p:spPr>
          <a:xfrm>
            <a:off x="7616615" y="4353828"/>
            <a:ext cx="901208" cy="784830"/>
          </a:xfrm>
          <a:prstGeom prst="rect">
            <a:avLst/>
          </a:prstGeom>
          <a:noFill/>
        </p:spPr>
        <p:txBody>
          <a:bodyPr wrap="none" rtlCol="0">
            <a:spAutoFit/>
          </a:bodyPr>
          <a:lstStyle/>
          <a:p>
            <a:pPr algn="ctr">
              <a:lnSpc>
                <a:spcPts val="1400"/>
              </a:lnSpc>
              <a:spcAft>
                <a:spcPts val="600"/>
              </a:spcAft>
            </a:pPr>
            <a:r>
              <a:rPr lang="en-US" sz="1400" smtClean="0">
                <a:latin typeface="Arial" pitchFamily="34" charset="0"/>
                <a:ea typeface="Verdana" pitchFamily="34" charset="0"/>
                <a:cs typeface="Verdana" pitchFamily="34" charset="0"/>
              </a:rPr>
              <a:t>Optional</a:t>
            </a:r>
            <a:r>
              <a:rPr lang="en-US" sz="1400" baseline="0" smtClean="0">
                <a:latin typeface="Arial" pitchFamily="34" charset="0"/>
                <a:ea typeface="Verdana" pitchFamily="34" charset="0"/>
                <a:cs typeface="Verdana" pitchFamily="34" charset="0"/>
              </a:rPr>
              <a:t> </a:t>
            </a:r>
          </a:p>
          <a:p>
            <a:pPr algn="ctr">
              <a:lnSpc>
                <a:spcPts val="1400"/>
              </a:lnSpc>
              <a:spcAft>
                <a:spcPts val="600"/>
              </a:spcAft>
            </a:pPr>
            <a:r>
              <a:rPr lang="en-US" sz="1400" smtClean="0">
                <a:latin typeface="Arial" pitchFamily="34" charset="0"/>
                <a:ea typeface="Verdana" pitchFamily="34" charset="0"/>
                <a:cs typeface="Verdana" pitchFamily="34" charset="0"/>
              </a:rPr>
              <a:t>Image</a:t>
            </a:r>
            <a:endParaRPr lang="en-US" sz="1400" dirty="0" smtClean="0">
              <a:latin typeface="Arial" pitchFamily="34" charset="0"/>
              <a:ea typeface="Verdana" pitchFamily="34" charset="0"/>
              <a:cs typeface="Verdana" pitchFamily="34" charset="0"/>
            </a:endParaRPr>
          </a:p>
          <a:p>
            <a:pPr algn="ctr">
              <a:lnSpc>
                <a:spcPts val="1400"/>
              </a:lnSpc>
              <a:spcAft>
                <a:spcPts val="600"/>
              </a:spcAft>
            </a:pPr>
            <a:r>
              <a:rPr lang="en-US" sz="1400" dirty="0" smtClean="0">
                <a:latin typeface="Arial" pitchFamily="34" charset="0"/>
                <a:ea typeface="Verdana" pitchFamily="34" charset="0"/>
                <a:cs typeface="Verdana" pitchFamily="34" charset="0"/>
              </a:rPr>
              <a:t>Here</a:t>
            </a:r>
            <a:endParaRPr lang="en-US" sz="1400" dirty="0">
              <a:latin typeface="Arial" pitchFamily="34" charset="0"/>
              <a:ea typeface="Verdana" pitchFamily="34" charset="0"/>
              <a:cs typeface="Verdana" pitchFamily="34" charset="0"/>
            </a:endParaRPr>
          </a:p>
        </p:txBody>
      </p:sp>
    </p:spTree>
    <p:extLst>
      <p:ext uri="{BB962C8B-B14F-4D97-AF65-F5344CB8AC3E}">
        <p14:creationId xmlns:p14="http://schemas.microsoft.com/office/powerpoint/2010/main" val="13149472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cxnSp>
        <p:nvCxnSpPr>
          <p:cNvPr id="10" name="Straight Connector 9"/>
          <p:cNvCxnSpPr/>
          <p:nvPr userDrawn="1"/>
        </p:nvCxnSpPr>
        <p:spPr bwMode="auto">
          <a:xfrm>
            <a:off x="838200" y="3276600"/>
            <a:ext cx="7780020" cy="0"/>
          </a:xfrm>
          <a:prstGeom prst="line">
            <a:avLst/>
          </a:prstGeom>
          <a:solidFill>
            <a:srgbClr val="FFCC99"/>
          </a:solidFill>
          <a:ln w="12700" cap="flat" cmpd="sng" algn="ctr">
            <a:solidFill>
              <a:srgbClr val="C1CD23"/>
            </a:solidFill>
            <a:prstDash val="solid"/>
            <a:round/>
            <a:headEnd type="none" w="med" len="med"/>
            <a:tailEnd type="none" w="med" len="med"/>
          </a:ln>
          <a:effectLst/>
        </p:spPr>
      </p:cxnSp>
      <p:sp>
        <p:nvSpPr>
          <p:cNvPr id="15" name="Text Box 34"/>
          <p:cNvSpPr txBox="1">
            <a:spLocks noChangeArrowheads="1"/>
          </p:cNvSpPr>
          <p:nvPr userDrawn="1"/>
        </p:nvSpPr>
        <p:spPr bwMode="auto">
          <a:xfrm>
            <a:off x="6288502" y="6590252"/>
            <a:ext cx="2550698" cy="215444"/>
          </a:xfrm>
          <a:prstGeom prst="rect">
            <a:avLst/>
          </a:prstGeom>
          <a:noFill/>
          <a:ln w="9525">
            <a:noFill/>
            <a:miter lim="800000"/>
            <a:headEnd/>
            <a:tailEnd/>
          </a:ln>
          <a:effectLst/>
        </p:spPr>
        <p:txBody>
          <a:bodyPr wrap="none">
            <a:spAutoFit/>
          </a:bodyPr>
          <a:lstStyle/>
          <a:p>
            <a:pPr algn="r">
              <a:lnSpc>
                <a:spcPct val="100000"/>
              </a:lnSpc>
              <a:spcAft>
                <a:spcPct val="0"/>
              </a:spcAft>
              <a:buClrTx/>
            </a:pPr>
            <a:r>
              <a:rPr lang="en-US" altLang="en-US" sz="800" b="0" smtClean="0">
                <a:solidFill>
                  <a:schemeClr val="tx1">
                    <a:lumMod val="50000"/>
                    <a:lumOff val="50000"/>
                  </a:schemeClr>
                </a:solidFill>
                <a:latin typeface="+mn-lt"/>
              </a:rPr>
              <a:t>© 2013</a:t>
            </a:r>
            <a:r>
              <a:rPr lang="en-US" altLang="en-US" sz="800" b="0" baseline="0" smtClean="0">
                <a:solidFill>
                  <a:schemeClr val="tx1">
                    <a:lumMod val="50000"/>
                    <a:lumOff val="50000"/>
                  </a:schemeClr>
                </a:solidFill>
                <a:latin typeface="+mn-lt"/>
              </a:rPr>
              <a:t> </a:t>
            </a:r>
            <a:r>
              <a:rPr lang="en-US" altLang="en-US" sz="800" b="0" dirty="0" smtClean="0">
                <a:solidFill>
                  <a:schemeClr val="tx1">
                    <a:lumMod val="50000"/>
                    <a:lumOff val="50000"/>
                  </a:schemeClr>
                </a:solidFill>
                <a:latin typeface="+mn-lt"/>
              </a:rPr>
              <a:t>The MITRE Corporation. All </a:t>
            </a:r>
            <a:r>
              <a:rPr lang="en-US" altLang="en-US" sz="800" b="0" smtClean="0">
                <a:solidFill>
                  <a:schemeClr val="tx1">
                    <a:lumMod val="50000"/>
                    <a:lumOff val="50000"/>
                  </a:schemeClr>
                </a:solidFill>
                <a:latin typeface="+mn-lt"/>
              </a:rPr>
              <a:t>rights reserved</a:t>
            </a:r>
            <a:r>
              <a:rPr lang="en-US" altLang="en-US" sz="800" b="0" dirty="0" smtClean="0">
                <a:solidFill>
                  <a:schemeClr val="tx1">
                    <a:lumMod val="50000"/>
                    <a:lumOff val="50000"/>
                  </a:schemeClr>
                </a:solidFill>
                <a:latin typeface="+mn-lt"/>
              </a:rPr>
              <a:t>.</a:t>
            </a:r>
            <a:endParaRPr lang="en-US" altLang="en-US" sz="800" b="0" dirty="0">
              <a:solidFill>
                <a:schemeClr val="tx1">
                  <a:lumMod val="50000"/>
                  <a:lumOff val="50000"/>
                </a:schemeClr>
              </a:solidFill>
              <a:latin typeface="+mn-lt"/>
            </a:endParaRPr>
          </a:p>
        </p:txBody>
      </p:sp>
      <p:sp>
        <p:nvSpPr>
          <p:cNvPr id="17" name="Rectangle 16"/>
          <p:cNvSpPr/>
          <p:nvPr userDrawn="1"/>
        </p:nvSpPr>
        <p:spPr bwMode="auto">
          <a:xfrm>
            <a:off x="0" y="0"/>
            <a:ext cx="407324" cy="3124200"/>
          </a:xfrm>
          <a:prstGeom prst="rect">
            <a:avLst/>
          </a:prstGeom>
          <a:solidFill>
            <a:srgbClr val="C1CD23"/>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smtClean="0">
              <a:ln>
                <a:noFill/>
              </a:ln>
              <a:solidFill>
                <a:schemeClr val="tx1"/>
              </a:solidFill>
              <a:effectLst/>
              <a:latin typeface="Arial" charset="0"/>
            </a:endParaRPr>
          </a:p>
        </p:txBody>
      </p:sp>
      <p:sp>
        <p:nvSpPr>
          <p:cNvPr id="18" name="Rectangle 17"/>
          <p:cNvSpPr/>
          <p:nvPr userDrawn="1"/>
        </p:nvSpPr>
        <p:spPr bwMode="auto">
          <a:xfrm>
            <a:off x="0" y="3352800"/>
            <a:ext cx="407324" cy="3505200"/>
          </a:xfrm>
          <a:prstGeom prst="rect">
            <a:avLst/>
          </a:prstGeom>
          <a:solidFill>
            <a:schemeClr val="tx2"/>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ts val="2500"/>
              </a:lnSpc>
              <a:spcBef>
                <a:spcPct val="0"/>
              </a:spcBef>
              <a:spcAft>
                <a:spcPts val="1000"/>
              </a:spcAft>
              <a:buClr>
                <a:srgbClr val="FDAA03"/>
              </a:buClr>
              <a:buSzTx/>
              <a:buFontTx/>
              <a:buNone/>
              <a:tabLst/>
            </a:pPr>
            <a:endParaRPr kumimoji="0" lang="en-US" sz="1800" b="1" i="0" u="none" strike="noStrike" cap="none" normalizeH="0" baseline="0" smtClean="0">
              <a:ln>
                <a:noFill/>
              </a:ln>
              <a:solidFill>
                <a:schemeClr val="tx2"/>
              </a:solidFill>
              <a:effectLst/>
              <a:latin typeface="Arial" charset="0"/>
            </a:endParaRPr>
          </a:p>
        </p:txBody>
      </p:sp>
      <p:cxnSp>
        <p:nvCxnSpPr>
          <p:cNvPr id="12" name="Straight Connector 11"/>
          <p:cNvCxnSpPr/>
          <p:nvPr userDrawn="1"/>
        </p:nvCxnSpPr>
        <p:spPr bwMode="auto">
          <a:xfrm>
            <a:off x="823649" y="6534227"/>
            <a:ext cx="7944793" cy="0"/>
          </a:xfrm>
          <a:prstGeom prst="line">
            <a:avLst/>
          </a:prstGeom>
          <a:solidFill>
            <a:srgbClr val="FFCC99"/>
          </a:solidFill>
          <a:ln w="12700" cap="flat" cmpd="sng" algn="ctr">
            <a:solidFill>
              <a:srgbClr val="C1CD23"/>
            </a:solidFill>
            <a:prstDash val="solid"/>
            <a:round/>
            <a:headEnd type="none" w="med" len="med"/>
            <a:tailEnd type="none" w="med" len="med"/>
          </a:ln>
          <a:effectLst/>
        </p:spPr>
      </p:cxn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3649" y="6250820"/>
            <a:ext cx="670505" cy="243820"/>
          </a:xfrm>
          <a:prstGeom prst="rect">
            <a:avLst/>
          </a:prstGeom>
        </p:spPr>
      </p:pic>
      <p:sp>
        <p:nvSpPr>
          <p:cNvPr id="13" name="Rectangle 4"/>
          <p:cNvSpPr>
            <a:spLocks noGrp="1" noChangeArrowheads="1"/>
          </p:cNvSpPr>
          <p:nvPr>
            <p:ph type="subTitle" idx="1" hasCustomPrompt="1"/>
          </p:nvPr>
        </p:nvSpPr>
        <p:spPr>
          <a:xfrm>
            <a:off x="823649" y="3463137"/>
            <a:ext cx="4602163" cy="389922"/>
          </a:xfrm>
        </p:spPr>
        <p:txBody>
          <a:bodyPr/>
          <a:lstStyle>
            <a:lvl1pPr marL="0" indent="0">
              <a:buFont typeface="Wingdings" pitchFamily="2" charset="2"/>
              <a:buNone/>
              <a:defRPr b="1" spc="300" baseline="0">
                <a:solidFill>
                  <a:schemeClr val="tx2"/>
                </a:solidFill>
                <a:latin typeface="Arial" pitchFamily="34" charset="0"/>
                <a:cs typeface="Calibri" pitchFamily="34" charset="0"/>
              </a:defRPr>
            </a:lvl1pPr>
          </a:lstStyle>
          <a:p>
            <a:r>
              <a:rPr lang="en-US" altLang="en-US" smtClean="0"/>
              <a:t>Subtitle</a:t>
            </a:r>
            <a:endParaRPr lang="en-US" altLang="en-US" dirty="0"/>
          </a:p>
        </p:txBody>
      </p:sp>
      <p:sp>
        <p:nvSpPr>
          <p:cNvPr id="21" name="Rectangle 9"/>
          <p:cNvSpPr>
            <a:spLocks noGrp="1" noChangeArrowheads="1"/>
          </p:cNvSpPr>
          <p:nvPr>
            <p:ph type="ctrTitle" sz="quarter" hasCustomPrompt="1"/>
          </p:nvPr>
        </p:nvSpPr>
        <p:spPr>
          <a:xfrm>
            <a:off x="762000" y="1041287"/>
            <a:ext cx="7246620" cy="1981200"/>
          </a:xfrm>
        </p:spPr>
        <p:txBody>
          <a:bodyPr anchor="b" anchorCtr="0">
            <a:noAutofit/>
          </a:bodyPr>
          <a:lstStyle>
            <a:lvl1pPr algn="l">
              <a:lnSpc>
                <a:spcPts val="4400"/>
              </a:lnSpc>
              <a:defRPr sz="4000" b="1">
                <a:solidFill>
                  <a:schemeClr val="tx2"/>
                </a:solidFill>
                <a:latin typeface="Arial" pitchFamily="34" charset="0"/>
                <a:cs typeface="Times New Roman" pitchFamily="18" charset="0"/>
              </a:defRPr>
            </a:lvl1pPr>
          </a:lstStyle>
          <a:p>
            <a:r>
              <a:rPr lang="en-US" smtClean="0"/>
              <a:t>Section Title</a:t>
            </a:r>
            <a:endParaRPr lang="en-US" dirty="0"/>
          </a:p>
        </p:txBody>
      </p:sp>
      <p:sp>
        <p:nvSpPr>
          <p:cNvPr id="14" name="TextBox 13"/>
          <p:cNvSpPr txBox="1"/>
          <p:nvPr userDrawn="1"/>
        </p:nvSpPr>
        <p:spPr>
          <a:xfrm>
            <a:off x="7252242" y="64168"/>
            <a:ext cx="1604210" cy="246221"/>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600"/>
              </a:spcAft>
              <a:buClrTx/>
              <a:buSzTx/>
              <a:buFontTx/>
              <a:buNone/>
              <a:tabLst/>
              <a:defRPr/>
            </a:pPr>
            <a:r>
              <a:rPr lang="en-US" sz="1000" smtClean="0">
                <a:solidFill>
                  <a:srgbClr val="C1CD23"/>
                </a:solidFill>
                <a:latin typeface="Arial" pitchFamily="34" charset="0"/>
              </a:rPr>
              <a:t>|</a:t>
            </a:r>
            <a:r>
              <a:rPr lang="en-US" sz="1000" smtClean="0">
                <a:latin typeface="Arial" pitchFamily="34" charset="0"/>
              </a:rPr>
              <a:t> </a:t>
            </a:r>
            <a:fld id="{295008BC-DA31-4D19-837B-EFA4386B05F5}" type="slidenum">
              <a:rPr lang="en-US" sz="1000" smtClean="0">
                <a:solidFill>
                  <a:schemeClr val="tx1">
                    <a:lumMod val="50000"/>
                    <a:lumOff val="50000"/>
                  </a:schemeClr>
                </a:solidFill>
                <a:latin typeface="Arial" pitchFamily="34" charset="0"/>
              </a:rPr>
              <a:pPr marL="0" marR="0" indent="0" algn="r" defTabSz="914400" rtl="0" eaLnBrk="1" fontAlgn="auto" latinLnBrk="0" hangingPunct="1">
                <a:lnSpc>
                  <a:spcPct val="100000"/>
                </a:lnSpc>
                <a:spcBef>
                  <a:spcPts val="0"/>
                </a:spcBef>
                <a:spcAft>
                  <a:spcPts val="600"/>
                </a:spcAft>
                <a:buClrTx/>
                <a:buSzTx/>
                <a:buFontTx/>
                <a:buNone/>
                <a:tabLst/>
                <a:defRPr/>
              </a:pPr>
              <a:t>‹#›</a:t>
            </a:fld>
            <a:r>
              <a:rPr lang="en-US" sz="1000" smtClean="0">
                <a:latin typeface="Arial" pitchFamily="34" charset="0"/>
              </a:rPr>
              <a:t> </a:t>
            </a:r>
            <a:r>
              <a:rPr lang="en-US" sz="1000" smtClean="0">
                <a:solidFill>
                  <a:srgbClr val="C1CD23"/>
                </a:solidFill>
                <a:latin typeface="Arial" pitchFamily="34" charset="0"/>
              </a:rPr>
              <a:t>|</a:t>
            </a:r>
            <a:r>
              <a:rPr lang="en-US" sz="1000" smtClean="0">
                <a:ea typeface="Verdana" pitchFamily="34" charset="0"/>
                <a:cs typeface="Verdana" pitchFamily="34" charset="0"/>
              </a:rPr>
              <a:t> </a:t>
            </a:r>
            <a:endParaRPr lang="en-US" sz="1000">
              <a:ea typeface="Verdana" pitchFamily="34" charset="0"/>
              <a:cs typeface="Verdana" pitchFamily="34" charset="0"/>
            </a:endParaRPr>
          </a:p>
        </p:txBody>
      </p:sp>
    </p:spTree>
    <p:extLst>
      <p:ext uri="{BB962C8B-B14F-4D97-AF65-F5344CB8AC3E}">
        <p14:creationId xmlns:p14="http://schemas.microsoft.com/office/powerpoint/2010/main" val="995634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8" name="Rectangle 3"/>
          <p:cNvSpPr>
            <a:spLocks noGrp="1" noChangeArrowheads="1"/>
          </p:cNvSpPr>
          <p:nvPr>
            <p:ph type="body" idx="1"/>
          </p:nvPr>
        </p:nvSpPr>
        <p:spPr bwMode="auto">
          <a:xfrm>
            <a:off x="526996" y="1250236"/>
            <a:ext cx="8131175" cy="50244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5"/>
          <p:cNvSpPr>
            <a:spLocks noGrp="1" noChangeArrowheads="1"/>
          </p:cNvSpPr>
          <p:nvPr>
            <p:ph type="title"/>
          </p:nvPr>
        </p:nvSpPr>
        <p:spPr bwMode="auto">
          <a:xfrm>
            <a:off x="1313873" y="76201"/>
            <a:ext cx="6594475" cy="10017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769352" name="Rectangle 8"/>
          <p:cNvSpPr>
            <a:spLocks noGrp="1" noChangeArrowheads="1"/>
          </p:cNvSpPr>
          <p:nvPr>
            <p:ph type="sldNum" sz="quarter" idx="4"/>
          </p:nvPr>
        </p:nvSpPr>
        <p:spPr bwMode="auto">
          <a:xfrm>
            <a:off x="7978775" y="654367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spcBef>
                <a:spcPct val="0"/>
              </a:spcBef>
              <a:buClrTx/>
              <a:buSzTx/>
              <a:buFontTx/>
              <a:buNone/>
              <a:defRPr sz="1000" b="0">
                <a:solidFill>
                  <a:srgbClr val="333333"/>
                </a:solidFill>
                <a:latin typeface="Arial" charset="0"/>
              </a:defRPr>
            </a:lvl1pPr>
          </a:lstStyle>
          <a:p>
            <a:pPr>
              <a:defRPr/>
            </a:pPr>
            <a:fld id="{FBE92DB3-F14D-432D-B86D-1C41880579BC}" type="slidenum">
              <a:rPr lang="en-US"/>
              <a:pPr>
                <a:defRPr/>
              </a:pPr>
              <a:t>‹#›</a:t>
            </a:fld>
            <a:endParaRPr lang="en-US"/>
          </a:p>
        </p:txBody>
      </p:sp>
      <p:pic>
        <p:nvPicPr>
          <p:cNvPr id="9" name="Picture 8" descr="afg_021216_017.jpg"/>
          <p:cNvPicPr>
            <a:picLocks noChangeAspect="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95250" y="76200"/>
            <a:ext cx="1076325" cy="970586"/>
          </a:xfrm>
          <a:prstGeom prst="rect">
            <a:avLst/>
          </a:prstGeom>
          <a:noFill/>
          <a:ln w="9525">
            <a:noFill/>
            <a:miter lim="800000"/>
            <a:headEnd/>
            <a:tailEnd/>
          </a:ln>
        </p:spPr>
      </p:pic>
      <p:pic>
        <p:nvPicPr>
          <p:cNvPr id="10" name="Picture 2" descr="C:\Users\ft4dwph\AppData\Local\Microsoft\Windows\Temporary Internet Files\Content.Outlook\LELKI7OT\Atch 2 AFLCMC Emblem - Color 2012 (2).jp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8000999" y="76201"/>
            <a:ext cx="1003845" cy="990600"/>
          </a:xfrm>
          <a:prstGeom prst="rect">
            <a:avLst/>
          </a:prstGeom>
          <a:noFill/>
        </p:spPr>
      </p:pic>
      <p:grpSp>
        <p:nvGrpSpPr>
          <p:cNvPr id="11" name="Group 10"/>
          <p:cNvGrpSpPr/>
          <p:nvPr userDrawn="1"/>
        </p:nvGrpSpPr>
        <p:grpSpPr>
          <a:xfrm>
            <a:off x="371475" y="990600"/>
            <a:ext cx="8382000" cy="276999"/>
            <a:chOff x="371475" y="990600"/>
            <a:chExt cx="8382000" cy="276999"/>
          </a:xfrm>
        </p:grpSpPr>
        <p:sp>
          <p:nvSpPr>
            <p:cNvPr id="13" name="Line 6"/>
            <p:cNvSpPr>
              <a:spLocks noChangeShapeType="1"/>
            </p:cNvSpPr>
            <p:nvPr userDrawn="1"/>
          </p:nvSpPr>
          <p:spPr bwMode="auto">
            <a:xfrm>
              <a:off x="371475" y="1143000"/>
              <a:ext cx="8382000" cy="0"/>
            </a:xfrm>
            <a:prstGeom prst="line">
              <a:avLst/>
            </a:prstGeom>
            <a:noFill/>
            <a:ln w="57150">
              <a:solidFill>
                <a:srgbClr val="0C2D83"/>
              </a:solidFill>
              <a:round/>
              <a:headEnd/>
              <a:tailEnd/>
            </a:ln>
            <a:effectLst/>
          </p:spPr>
          <p:txBody>
            <a:bodyPr wrap="none" anchor="ctr"/>
            <a:lstStyle/>
            <a:p>
              <a:pPr algn="ctr" eaLnBrk="0" hangingPunct="0">
                <a:lnSpc>
                  <a:spcPct val="90000"/>
                </a:lnSpc>
                <a:spcBef>
                  <a:spcPct val="20000"/>
                </a:spcBef>
                <a:buClr>
                  <a:srgbClr val="151C77"/>
                </a:buClr>
                <a:buSzPct val="80000"/>
                <a:buFont typeface="Wingdings" pitchFamily="2" charset="2"/>
                <a:buNone/>
                <a:defRPr/>
              </a:pPr>
              <a:endParaRPr lang="en-US" sz="1200" dirty="0">
                <a:solidFill>
                  <a:srgbClr val="000000"/>
                </a:solidFill>
              </a:endParaRPr>
            </a:p>
          </p:txBody>
        </p:sp>
        <p:sp>
          <p:nvSpPr>
            <p:cNvPr id="8" name="TextBox 7"/>
            <p:cNvSpPr txBox="1"/>
            <p:nvPr userDrawn="1"/>
          </p:nvSpPr>
          <p:spPr>
            <a:xfrm>
              <a:off x="3211762" y="990600"/>
              <a:ext cx="2731838" cy="276999"/>
            </a:xfrm>
            <a:prstGeom prst="rect">
              <a:avLst/>
            </a:prstGeom>
            <a:solidFill>
              <a:schemeClr val="bg1"/>
            </a:solidFill>
          </p:spPr>
          <p:txBody>
            <a:bodyPr wrap="none" rtlCol="0">
              <a:spAutoFit/>
            </a:bodyPr>
            <a:lstStyle/>
            <a:p>
              <a:pPr algn="ctr">
                <a:defRPr/>
              </a:pPr>
              <a:r>
                <a:rPr lang="en-US" sz="1200" b="1" i="1" dirty="0">
                  <a:solidFill>
                    <a:srgbClr val="000000"/>
                  </a:solidFill>
                  <a:latin typeface="Century Schoolbook" pitchFamily="18" charset="0"/>
                </a:rPr>
                <a:t>Providing the </a:t>
              </a:r>
              <a:r>
                <a:rPr lang="en-US" sz="1200" b="1" i="1" dirty="0" err="1">
                  <a:solidFill>
                    <a:srgbClr val="000000"/>
                  </a:solidFill>
                  <a:latin typeface="Century Schoolbook" pitchFamily="18" charset="0"/>
                </a:rPr>
                <a:t>Warfighter’s</a:t>
              </a:r>
              <a:r>
                <a:rPr lang="en-US" sz="1200" b="1" i="1" dirty="0">
                  <a:solidFill>
                    <a:srgbClr val="000000"/>
                  </a:solidFill>
                  <a:latin typeface="Century Schoolbook" pitchFamily="18" charset="0"/>
                </a:rPr>
                <a:t> Edge</a:t>
              </a:r>
              <a:endParaRPr lang="en-US" sz="1200" dirty="0">
                <a:solidFill>
                  <a:srgbClr val="000000"/>
                </a:solidFill>
              </a:endParaRPr>
            </a:p>
          </p:txBody>
        </p:sp>
      </p:grpSp>
      <p:sp>
        <p:nvSpPr>
          <p:cNvPr id="12" name="Text Box 7"/>
          <p:cNvSpPr txBox="1">
            <a:spLocks noChangeArrowheads="1"/>
          </p:cNvSpPr>
          <p:nvPr userDrawn="1"/>
        </p:nvSpPr>
        <p:spPr bwMode="auto">
          <a:xfrm>
            <a:off x="1295400" y="6477000"/>
            <a:ext cx="6553200" cy="307777"/>
          </a:xfrm>
          <a:prstGeom prst="rect">
            <a:avLst/>
          </a:prstGeom>
          <a:noFill/>
          <a:ln w="9525">
            <a:noFill/>
            <a:miter lim="800000"/>
            <a:headEnd/>
            <a:tailEnd/>
          </a:ln>
        </p:spPr>
        <p:txBody>
          <a:bodyPr>
            <a:spAutoFit/>
          </a:bodyPr>
          <a:lstStyle/>
          <a:p>
            <a:pPr algn="ctr" eaLnBrk="0" hangingPunct="0">
              <a:spcBef>
                <a:spcPct val="50000"/>
              </a:spcBef>
            </a:pPr>
            <a:r>
              <a:rPr lang="en-US" sz="1400" b="1" i="1" dirty="0">
                <a:solidFill>
                  <a:srgbClr val="000000"/>
                </a:solidFill>
                <a:latin typeface="Century Schoolbook" pitchFamily="18" charset="0"/>
              </a:rPr>
              <a:t>I n t e g r </a:t>
            </a:r>
            <a:r>
              <a:rPr lang="en-US" sz="1400" b="1" i="1" dirty="0" err="1">
                <a:solidFill>
                  <a:srgbClr val="000000"/>
                </a:solidFill>
                <a:latin typeface="Century Schoolbook" pitchFamily="18" charset="0"/>
              </a:rPr>
              <a:t>i</a:t>
            </a:r>
            <a:r>
              <a:rPr lang="en-US" sz="1400" b="1" i="1" dirty="0">
                <a:solidFill>
                  <a:srgbClr val="000000"/>
                </a:solidFill>
                <a:latin typeface="Century Schoolbook" pitchFamily="18" charset="0"/>
              </a:rPr>
              <a:t> t y  -  S e r v </a:t>
            </a:r>
            <a:r>
              <a:rPr lang="en-US" sz="1400" b="1" i="1" dirty="0" err="1">
                <a:solidFill>
                  <a:srgbClr val="000000"/>
                </a:solidFill>
                <a:latin typeface="Century Schoolbook" pitchFamily="18" charset="0"/>
              </a:rPr>
              <a:t>i</a:t>
            </a:r>
            <a:r>
              <a:rPr lang="en-US" sz="1400" b="1" i="1" dirty="0">
                <a:solidFill>
                  <a:srgbClr val="000000"/>
                </a:solidFill>
                <a:latin typeface="Century Schoolbook" pitchFamily="18" charset="0"/>
              </a:rPr>
              <a:t> c e  -  E x c e l </a:t>
            </a:r>
            <a:r>
              <a:rPr lang="en-US" sz="1400" b="1" i="1" dirty="0" err="1">
                <a:solidFill>
                  <a:srgbClr val="000000"/>
                </a:solidFill>
                <a:latin typeface="Century Schoolbook" pitchFamily="18" charset="0"/>
              </a:rPr>
              <a:t>l</a:t>
            </a:r>
            <a:r>
              <a:rPr lang="en-US" sz="1400" b="1" i="1" dirty="0">
                <a:solidFill>
                  <a:srgbClr val="000000"/>
                </a:solidFill>
                <a:latin typeface="Century Schoolbook" pitchFamily="18" charset="0"/>
              </a:rPr>
              <a:t> e n c e</a:t>
            </a:r>
          </a:p>
        </p:txBody>
      </p:sp>
    </p:spTree>
    <p:extLst>
      <p:ext uri="{BB962C8B-B14F-4D97-AF65-F5344CB8AC3E}">
        <p14:creationId xmlns:p14="http://schemas.microsoft.com/office/powerpoint/2010/main" val="38514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49" r:id="rId5"/>
    <p:sldLayoutId id="2147483650" r:id="rId6"/>
    <p:sldLayoutId id="2147483659" r:id="rId7"/>
    <p:sldLayoutId id="2147483658" r:id="rId8"/>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ctr" rtl="0" eaLnBrk="0" fontAlgn="base" hangingPunct="0">
        <a:spcBef>
          <a:spcPct val="0"/>
        </a:spcBef>
        <a:spcAft>
          <a:spcPct val="0"/>
        </a:spcAft>
        <a:defRPr sz="3200" b="1">
          <a:solidFill>
            <a:schemeClr val="tx1"/>
          </a:solidFill>
          <a:latin typeface="+mj-lt"/>
          <a:ea typeface="+mj-ea"/>
          <a:cs typeface="+mj-cs"/>
        </a:defRPr>
      </a:lvl1pPr>
      <a:lvl2pPr algn="r" rtl="0" eaLnBrk="0" fontAlgn="base" hangingPunct="0">
        <a:spcBef>
          <a:spcPct val="0"/>
        </a:spcBef>
        <a:spcAft>
          <a:spcPct val="0"/>
        </a:spcAft>
        <a:defRPr sz="3600" b="1">
          <a:solidFill>
            <a:srgbClr val="151C77"/>
          </a:solidFill>
          <a:latin typeface="Arial" charset="0"/>
        </a:defRPr>
      </a:lvl2pPr>
      <a:lvl3pPr algn="r" rtl="0" eaLnBrk="0" fontAlgn="base" hangingPunct="0">
        <a:spcBef>
          <a:spcPct val="0"/>
        </a:spcBef>
        <a:spcAft>
          <a:spcPct val="0"/>
        </a:spcAft>
        <a:defRPr sz="3600" b="1">
          <a:solidFill>
            <a:srgbClr val="151C77"/>
          </a:solidFill>
          <a:latin typeface="Arial" charset="0"/>
        </a:defRPr>
      </a:lvl3pPr>
      <a:lvl4pPr algn="r" rtl="0" eaLnBrk="0" fontAlgn="base" hangingPunct="0">
        <a:spcBef>
          <a:spcPct val="0"/>
        </a:spcBef>
        <a:spcAft>
          <a:spcPct val="0"/>
        </a:spcAft>
        <a:defRPr sz="3600" b="1">
          <a:solidFill>
            <a:srgbClr val="151C77"/>
          </a:solidFill>
          <a:latin typeface="Arial" charset="0"/>
        </a:defRPr>
      </a:lvl4pPr>
      <a:lvl5pPr algn="r" rtl="0" eaLnBrk="0" fontAlgn="base" hangingPunct="0">
        <a:spcBef>
          <a:spcPct val="0"/>
        </a:spcBef>
        <a:spcAft>
          <a:spcPct val="0"/>
        </a:spcAft>
        <a:defRPr sz="3600" b="1">
          <a:solidFill>
            <a:srgbClr val="151C77"/>
          </a:solidFill>
          <a:latin typeface="Arial" charset="0"/>
        </a:defRPr>
      </a:lvl5pPr>
      <a:lvl6pPr marL="457200" algn="r" rtl="0" eaLnBrk="0" fontAlgn="base" hangingPunct="0">
        <a:spcBef>
          <a:spcPct val="0"/>
        </a:spcBef>
        <a:spcAft>
          <a:spcPct val="0"/>
        </a:spcAft>
        <a:defRPr sz="3600" b="1">
          <a:solidFill>
            <a:srgbClr val="151C77"/>
          </a:solidFill>
          <a:latin typeface="Arial" charset="0"/>
        </a:defRPr>
      </a:lvl6pPr>
      <a:lvl7pPr marL="914400" algn="r" rtl="0" eaLnBrk="0" fontAlgn="base" hangingPunct="0">
        <a:spcBef>
          <a:spcPct val="0"/>
        </a:spcBef>
        <a:spcAft>
          <a:spcPct val="0"/>
        </a:spcAft>
        <a:defRPr sz="3600" b="1">
          <a:solidFill>
            <a:srgbClr val="151C77"/>
          </a:solidFill>
          <a:latin typeface="Arial" charset="0"/>
        </a:defRPr>
      </a:lvl7pPr>
      <a:lvl8pPr marL="1371600" algn="r" rtl="0" eaLnBrk="0" fontAlgn="base" hangingPunct="0">
        <a:spcBef>
          <a:spcPct val="0"/>
        </a:spcBef>
        <a:spcAft>
          <a:spcPct val="0"/>
        </a:spcAft>
        <a:defRPr sz="3600" b="1">
          <a:solidFill>
            <a:srgbClr val="151C77"/>
          </a:solidFill>
          <a:latin typeface="Arial" charset="0"/>
        </a:defRPr>
      </a:lvl8pPr>
      <a:lvl9pPr marL="1828800" algn="r" rtl="0" eaLnBrk="0" fontAlgn="base" hangingPunct="0">
        <a:spcBef>
          <a:spcPct val="0"/>
        </a:spcBef>
        <a:spcAft>
          <a:spcPct val="0"/>
        </a:spcAft>
        <a:defRPr sz="3600" b="1">
          <a:solidFill>
            <a:srgbClr val="151C77"/>
          </a:solidFill>
          <a:latin typeface="Arial" charset="0"/>
        </a:defRPr>
      </a:lvl9pPr>
    </p:titleStyle>
    <p:bodyStyle>
      <a:lvl1pPr marL="285750" indent="-285750" algn="l" rtl="0" eaLnBrk="0" fontAlgn="base" hangingPunct="0">
        <a:spcBef>
          <a:spcPct val="20000"/>
        </a:spcBef>
        <a:spcAft>
          <a:spcPct val="0"/>
        </a:spcAft>
        <a:buClr>
          <a:srgbClr val="151C77"/>
        </a:buClr>
        <a:buSzPct val="80000"/>
        <a:buFont typeface="Wingdings" pitchFamily="2" charset="2"/>
        <a:buChar char="§"/>
        <a:defRPr sz="2400" b="1">
          <a:solidFill>
            <a:schemeClr val="tx1"/>
          </a:solidFill>
          <a:latin typeface="+mn-lt"/>
          <a:ea typeface="+mn-ea"/>
          <a:cs typeface="+mn-cs"/>
        </a:defRPr>
      </a:lvl1pPr>
      <a:lvl2pPr marL="688975" indent="-282575" algn="l" rtl="0" eaLnBrk="0" fontAlgn="base" hangingPunct="0">
        <a:spcBef>
          <a:spcPct val="20000"/>
        </a:spcBef>
        <a:spcAft>
          <a:spcPct val="0"/>
        </a:spcAft>
        <a:buClr>
          <a:srgbClr val="151C77"/>
        </a:buClr>
        <a:buSzPct val="80000"/>
        <a:buFont typeface="Wingdings" pitchFamily="2" charset="2"/>
        <a:buChar char="§"/>
        <a:defRPr sz="2400" b="1">
          <a:solidFill>
            <a:schemeClr val="tx1"/>
          </a:solidFill>
          <a:latin typeface="+mn-lt"/>
        </a:defRPr>
      </a:lvl2pPr>
      <a:lvl3pPr marL="1027113" indent="-223838" algn="l" rtl="0" eaLnBrk="0" fontAlgn="base" hangingPunct="0">
        <a:spcBef>
          <a:spcPct val="20000"/>
        </a:spcBef>
        <a:spcAft>
          <a:spcPct val="0"/>
        </a:spcAft>
        <a:buClr>
          <a:srgbClr val="151C77"/>
        </a:buClr>
        <a:buSzPct val="80000"/>
        <a:buFont typeface="Wingdings" pitchFamily="2" charset="2"/>
        <a:buChar char="§"/>
        <a:defRPr sz="2400" b="1">
          <a:solidFill>
            <a:schemeClr val="tx1"/>
          </a:solidFill>
          <a:latin typeface="+mn-lt"/>
        </a:defRPr>
      </a:lvl3pPr>
      <a:lvl4pPr marL="1600200" indent="-228600" algn="l" rtl="0" eaLnBrk="0" fontAlgn="base" hangingPunct="0">
        <a:spcBef>
          <a:spcPct val="20000"/>
        </a:spcBef>
        <a:spcAft>
          <a:spcPct val="0"/>
        </a:spcAft>
        <a:buClr>
          <a:srgbClr val="002060"/>
        </a:buClr>
        <a:buSzPct val="8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002060"/>
        </a:buClr>
        <a:buSzPct val="80000"/>
        <a:buFont typeface="Wingdings" pitchFamily="2" charset="2"/>
        <a:buChar char="§"/>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2400" dirty="0" smtClean="0"/>
              <a:t>Yauwu Tang</a:t>
            </a:r>
          </a:p>
          <a:p>
            <a:r>
              <a:rPr lang="en-US" sz="1800" dirty="0" smtClean="0"/>
              <a:t>AFLCMC/HBAG (MITRE)</a:t>
            </a:r>
          </a:p>
          <a:p>
            <a:r>
              <a:rPr lang="en-US" sz="1800" smtClean="0"/>
              <a:t>29 </a:t>
            </a:r>
            <a:r>
              <a:rPr lang="en-US" sz="1800" dirty="0" smtClean="0"/>
              <a:t>August 2013</a:t>
            </a:r>
            <a:endParaRPr lang="en-US" sz="1800" dirty="0"/>
          </a:p>
        </p:txBody>
      </p:sp>
      <p:sp>
        <p:nvSpPr>
          <p:cNvPr id="2" name="Title 1"/>
          <p:cNvSpPr>
            <a:spLocks noGrp="1"/>
          </p:cNvSpPr>
          <p:nvPr>
            <p:ph type="ctrTitle"/>
          </p:nvPr>
        </p:nvSpPr>
        <p:spPr>
          <a:xfrm>
            <a:off x="3800558" y="2197732"/>
            <a:ext cx="5246918" cy="1981200"/>
          </a:xfrm>
        </p:spPr>
        <p:txBody>
          <a:bodyPr>
            <a:normAutofit/>
          </a:bodyPr>
          <a:lstStyle/>
          <a:p>
            <a:r>
              <a:rPr lang="en-US" sz="2800" dirty="0" smtClean="0"/>
              <a:t>Specification and Validation of Navigation Data Business Rule</a:t>
            </a:r>
            <a:endParaRPr lang="en-US" sz="2800" dirty="0"/>
          </a:p>
        </p:txBody>
      </p:sp>
      <p:sp>
        <p:nvSpPr>
          <p:cNvPr id="4" name="Footer Placeholder 3"/>
          <p:cNvSpPr txBox="1">
            <a:spLocks/>
          </p:cNvSpPr>
          <p:nvPr/>
        </p:nvSpPr>
        <p:spPr>
          <a:xfrm>
            <a:off x="101552" y="5947886"/>
            <a:ext cx="6152597" cy="22183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latin typeface="Calibri" pitchFamily="34" charset="0"/>
              </a:rPr>
              <a:t>Distribution Statement  A: Approved for public release; </a:t>
            </a:r>
            <a:r>
              <a:rPr lang="en-US" sz="1200" b="1" dirty="0" smtClean="0">
                <a:latin typeface="Calibri" pitchFamily="34" charset="0"/>
              </a:rPr>
              <a:t>unclassified; unlimited distribution</a:t>
            </a:r>
            <a:endParaRPr lang="en-US" sz="1200" b="1" dirty="0">
              <a:latin typeface="Calibri" pitchFamily="34" charset="0"/>
            </a:endParaRPr>
          </a:p>
          <a:p>
            <a:r>
              <a:rPr lang="en-US" sz="1200" b="1" dirty="0">
                <a:latin typeface="Calibri" pitchFamily="34" charset="0"/>
              </a:rPr>
              <a:t>Case Number:  MITRE </a:t>
            </a:r>
            <a:r>
              <a:rPr lang="en-US" sz="1200" b="1" dirty="0" smtClean="0">
                <a:latin typeface="Calibri" pitchFamily="34" charset="0"/>
              </a:rPr>
              <a:t>13-2522 </a:t>
            </a:r>
            <a:r>
              <a:rPr lang="en-US" sz="1200" b="1" dirty="0">
                <a:latin typeface="Calibri" pitchFamily="34" charset="0"/>
              </a:rPr>
              <a:t>and </a:t>
            </a:r>
            <a:r>
              <a:rPr lang="en-US" sz="1200" b="1" dirty="0" smtClean="0">
                <a:latin typeface="Calibri" pitchFamily="34" charset="0"/>
              </a:rPr>
              <a:t>AFLCMC </a:t>
            </a:r>
            <a:r>
              <a:rPr lang="en-US" sz="1200" b="1" dirty="0">
                <a:latin typeface="Calibri" pitchFamily="34" charset="0"/>
              </a:rPr>
              <a:t>66ABG-2013-0241. </a:t>
            </a:r>
            <a:endParaRPr lang="en-US" sz="1200" b="1" dirty="0" smtClean="0">
              <a:latin typeface="Calibri" pitchFamily="34" charset="0"/>
            </a:endParaRPr>
          </a:p>
        </p:txBody>
      </p:sp>
    </p:spTree>
    <p:extLst>
      <p:ext uri="{BB962C8B-B14F-4D97-AF65-F5344CB8AC3E}">
        <p14:creationId xmlns:p14="http://schemas.microsoft.com/office/powerpoint/2010/main" val="1065509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Demo 1: Validate Start/End Leg </a:t>
            </a:r>
            <a:r>
              <a:rPr lang="en-US" sz="2800" dirty="0" smtClean="0"/>
              <a:t>Type</a:t>
            </a:r>
            <a:r>
              <a:rPr lang="en-US" dirty="0" smtClean="0"/>
              <a:t/>
            </a:r>
            <a:br>
              <a:rPr lang="en-US" dirty="0" smtClean="0"/>
            </a:br>
            <a:r>
              <a:rPr lang="en-US" sz="1200" dirty="0" smtClean="0"/>
              <a:t>(Sample </a:t>
            </a:r>
            <a:r>
              <a:rPr lang="en-US" sz="1200" dirty="0" err="1" smtClean="0"/>
              <a:t>Schematron</a:t>
            </a:r>
            <a:r>
              <a:rPr lang="en-US" sz="1200" dirty="0" smtClean="0"/>
              <a:t> Code)</a:t>
            </a:r>
            <a:endParaRPr lang="en-US" sz="1200" dirty="0"/>
          </a:p>
        </p:txBody>
      </p:sp>
      <p:sp>
        <p:nvSpPr>
          <p:cNvPr id="3" name="Content Placeholder 2"/>
          <p:cNvSpPr>
            <a:spLocks noGrp="1"/>
          </p:cNvSpPr>
          <p:nvPr>
            <p:ph idx="1"/>
          </p:nvPr>
        </p:nvSpPr>
        <p:spPr/>
        <p:txBody>
          <a:bodyPr>
            <a:normAutofit fontScale="92500" lnSpcReduction="20000"/>
          </a:bodyPr>
          <a:lstStyle/>
          <a:p>
            <a:pPr marL="800100" indent="-800100">
              <a:buNone/>
            </a:pPr>
            <a:r>
              <a:rPr lang="en-US" sz="2200" dirty="0">
                <a:latin typeface="Arial" pitchFamily="34" charset="0"/>
                <a:cs typeface="Arial" pitchFamily="34" charset="0"/>
              </a:rPr>
              <a:t> &lt;</a:t>
            </a:r>
            <a:r>
              <a:rPr lang="en-US" sz="2200" dirty="0" err="1">
                <a:latin typeface="Arial" pitchFamily="34" charset="0"/>
                <a:cs typeface="Arial" pitchFamily="34" charset="0"/>
              </a:rPr>
              <a:t>sch:rule</a:t>
            </a:r>
            <a:r>
              <a:rPr lang="en-US" sz="2200" dirty="0">
                <a:latin typeface="Arial" pitchFamily="34" charset="0"/>
                <a:cs typeface="Arial" pitchFamily="34" charset="0"/>
              </a:rPr>
              <a:t> context="</a:t>
            </a:r>
            <a:r>
              <a:rPr lang="en-US" sz="2200" dirty="0" smtClean="0">
                <a:solidFill>
                  <a:srgbClr val="005050"/>
                </a:solidFill>
                <a:latin typeface="Arial" pitchFamily="34" charset="0"/>
                <a:cs typeface="Arial" pitchFamily="34" charset="0"/>
              </a:rPr>
              <a:t>aixm-5.1:flightTransition </a:t>
            </a:r>
            <a:r>
              <a:rPr lang="en-US" sz="2200" dirty="0" smtClean="0">
                <a:solidFill>
                  <a:srgbClr val="00B050"/>
                </a:solidFill>
                <a:latin typeface="Arial" pitchFamily="34" charset="0"/>
                <a:cs typeface="Arial" pitchFamily="34" charset="0"/>
              </a:rPr>
              <a:t>[</a:t>
            </a:r>
            <a:r>
              <a:rPr lang="en-US" sz="2200" dirty="0">
                <a:solidFill>
                  <a:srgbClr val="00B050"/>
                </a:solidFill>
                <a:latin typeface="Arial" pitchFamily="34" charset="0"/>
                <a:cs typeface="Arial" pitchFamily="34" charset="0"/>
              </a:rPr>
              <a:t>aixm-5.1:ProcedureTransition/aixm-5.1:type </a:t>
            </a:r>
            <a:r>
              <a:rPr lang="en-US" sz="2200" dirty="0" err="1">
                <a:solidFill>
                  <a:srgbClr val="00B050"/>
                </a:solidFill>
                <a:latin typeface="Arial" pitchFamily="34" charset="0"/>
                <a:cs typeface="Arial" pitchFamily="34" charset="0"/>
              </a:rPr>
              <a:t>eq</a:t>
            </a:r>
            <a:r>
              <a:rPr lang="en-US" sz="2200" dirty="0">
                <a:solidFill>
                  <a:srgbClr val="00B050"/>
                </a:solidFill>
                <a:latin typeface="Arial" pitchFamily="34" charset="0"/>
                <a:cs typeface="Arial" pitchFamily="34" charset="0"/>
              </a:rPr>
              <a:t> 'APPROACH']</a:t>
            </a:r>
            <a:r>
              <a:rPr lang="en-US" sz="2200" dirty="0">
                <a:latin typeface="Arial" pitchFamily="34" charset="0"/>
                <a:cs typeface="Arial" pitchFamily="34" charset="0"/>
              </a:rPr>
              <a:t>"&gt;</a:t>
            </a:r>
          </a:p>
          <a:p>
            <a:pPr marL="0" indent="0">
              <a:buNone/>
            </a:pPr>
            <a:r>
              <a:rPr lang="en-US" sz="2200" dirty="0">
                <a:latin typeface="Arial" pitchFamily="34" charset="0"/>
                <a:cs typeface="Arial" pitchFamily="34" charset="0"/>
              </a:rPr>
              <a:t>            </a:t>
            </a:r>
          </a:p>
          <a:p>
            <a:pPr marL="1200150" indent="-400050">
              <a:buNone/>
            </a:pPr>
            <a:r>
              <a:rPr lang="en-US" sz="2200" dirty="0" smtClean="0">
                <a:latin typeface="Arial" pitchFamily="34" charset="0"/>
                <a:cs typeface="Arial" pitchFamily="34" charset="0"/>
              </a:rPr>
              <a:t>&lt;</a:t>
            </a:r>
            <a:r>
              <a:rPr lang="en-US" sz="2200" dirty="0" err="1" smtClean="0">
                <a:latin typeface="Arial" pitchFamily="34" charset="0"/>
                <a:cs typeface="Arial" pitchFamily="34" charset="0"/>
              </a:rPr>
              <a:t>sch:assert</a:t>
            </a:r>
            <a:r>
              <a:rPr lang="en-US" sz="2200" dirty="0" smtClean="0">
                <a:latin typeface="Arial" pitchFamily="34" charset="0"/>
                <a:cs typeface="Arial" pitchFamily="34" charset="0"/>
              </a:rPr>
              <a:t>  </a:t>
            </a:r>
            <a:r>
              <a:rPr lang="en-US" sz="2200" dirty="0">
                <a:latin typeface="Arial" pitchFamily="34" charset="0"/>
                <a:cs typeface="Arial" pitchFamily="34" charset="0"/>
              </a:rPr>
              <a:t>test="./aixm-5.1:ProcedureTransition/aixm-5.1:transitionLeg[</a:t>
            </a:r>
            <a:r>
              <a:rPr lang="en-US" sz="2200" dirty="0">
                <a:solidFill>
                  <a:srgbClr val="FF0000"/>
                </a:solidFill>
                <a:latin typeface="Arial" pitchFamily="34" charset="0"/>
                <a:cs typeface="Arial" pitchFamily="34" charset="0"/>
              </a:rPr>
              <a:t>1</a:t>
            </a:r>
            <a:r>
              <a:rPr lang="en-US" sz="2200" dirty="0">
                <a:latin typeface="Arial" pitchFamily="34" charset="0"/>
                <a:cs typeface="Arial" pitchFamily="34" charset="0"/>
              </a:rPr>
              <a:t>]//aixm-5.1:legTypeARINC = ('FC', 'FD', 'HF', 'IF', 'PI') and</a:t>
            </a:r>
          </a:p>
          <a:p>
            <a:pPr marL="1200150" indent="-400050">
              <a:buNone/>
            </a:pPr>
            <a:r>
              <a:rPr lang="en-US" sz="2200" dirty="0" smtClean="0">
                <a:latin typeface="Arial" pitchFamily="34" charset="0"/>
                <a:cs typeface="Arial" pitchFamily="34" charset="0"/>
              </a:rPr>
              <a:t>        ./</a:t>
            </a:r>
            <a:r>
              <a:rPr lang="en-US" sz="2200" dirty="0">
                <a:latin typeface="Arial" pitchFamily="34" charset="0"/>
                <a:cs typeface="Arial" pitchFamily="34" charset="0"/>
              </a:rPr>
              <a:t>aixm-5.1:ProcedureTransition/aixm-5.1:transitionLeg[</a:t>
            </a:r>
            <a:r>
              <a:rPr lang="en-US" sz="2200" dirty="0">
                <a:solidFill>
                  <a:srgbClr val="FF0000"/>
                </a:solidFill>
                <a:latin typeface="Arial" pitchFamily="34" charset="0"/>
                <a:cs typeface="Arial" pitchFamily="34" charset="0"/>
              </a:rPr>
              <a:t>last()</a:t>
            </a:r>
            <a:r>
              <a:rPr lang="en-US" sz="2200" dirty="0">
                <a:latin typeface="Arial" pitchFamily="34" charset="0"/>
                <a:cs typeface="Arial" pitchFamily="34" charset="0"/>
              </a:rPr>
              <a:t>]//aixm-5.1:legTypeARINC = ('AF', 'CF', 'CI', 'HF', 'HM', 'PI', 'RF', 'TF', 'VI')"&gt;</a:t>
            </a:r>
          </a:p>
          <a:p>
            <a:pPr marL="0" indent="0">
              <a:buNone/>
            </a:pPr>
            <a:r>
              <a:rPr lang="en-US" sz="1400" dirty="0">
                <a:solidFill>
                  <a:srgbClr val="0070C0"/>
                </a:solidFill>
              </a:rPr>
              <a:t>                </a:t>
            </a:r>
          </a:p>
          <a:p>
            <a:pPr marL="0" indent="0">
              <a:buNone/>
            </a:pPr>
            <a:r>
              <a:rPr lang="en-US" sz="1400" dirty="0">
                <a:solidFill>
                  <a:srgbClr val="0070C0"/>
                </a:solidFill>
              </a:rPr>
              <a:t>                ARINC Specification 424, Attachment 5, Section 2.1,</a:t>
            </a:r>
          </a:p>
          <a:p>
            <a:pPr marL="0" indent="0">
              <a:buNone/>
            </a:pPr>
            <a:r>
              <a:rPr lang="en-US" sz="1400" dirty="0">
                <a:solidFill>
                  <a:srgbClr val="0070C0"/>
                </a:solidFill>
              </a:rPr>
              <a:t>                Beginning and Ending Leg Types:</a:t>
            </a:r>
          </a:p>
          <a:p>
            <a:pPr marL="0" indent="0">
              <a:buNone/>
            </a:pPr>
            <a:r>
              <a:rPr lang="en-US" sz="1400" dirty="0">
                <a:solidFill>
                  <a:srgbClr val="0070C0"/>
                </a:solidFill>
              </a:rPr>
              <a:t>                </a:t>
            </a:r>
          </a:p>
          <a:p>
            <a:pPr marL="0" indent="0">
              <a:buNone/>
            </a:pPr>
            <a:r>
              <a:rPr lang="en-US" sz="1400" dirty="0">
                <a:solidFill>
                  <a:srgbClr val="0070C0"/>
                </a:solidFill>
              </a:rPr>
              <a:t>                If the transition is an Approach Transition</a:t>
            </a:r>
          </a:p>
          <a:p>
            <a:pPr marL="0" indent="0">
              <a:buNone/>
            </a:pPr>
            <a:r>
              <a:rPr lang="en-US" sz="1400" dirty="0">
                <a:solidFill>
                  <a:srgbClr val="0070C0"/>
                </a:solidFill>
              </a:rPr>
              <a:t>                then the beginning leg must be one of </a:t>
            </a:r>
          </a:p>
          <a:p>
            <a:pPr marL="0" indent="0">
              <a:buNone/>
            </a:pPr>
            <a:r>
              <a:rPr lang="en-US" sz="1400" dirty="0">
                <a:solidFill>
                  <a:srgbClr val="0070C0"/>
                </a:solidFill>
              </a:rPr>
              <a:t>                FC, FD, HF, IF, PI and the end leg must</a:t>
            </a:r>
          </a:p>
          <a:p>
            <a:pPr marL="0" indent="0">
              <a:buNone/>
            </a:pPr>
            <a:r>
              <a:rPr lang="en-US" sz="1400" dirty="0">
                <a:solidFill>
                  <a:srgbClr val="0070C0"/>
                </a:solidFill>
              </a:rPr>
              <a:t>                be one of AF, CF, CI, HF, HM, PI, RF, TF, VI.</a:t>
            </a:r>
          </a:p>
          <a:p>
            <a:pPr marL="0" indent="0">
              <a:buNone/>
            </a:pPr>
            <a:r>
              <a:rPr lang="en-US" sz="2200" dirty="0">
                <a:latin typeface="Arial" pitchFamily="34" charset="0"/>
                <a:cs typeface="Arial" pitchFamily="34" charset="0"/>
              </a:rPr>
              <a:t>            &lt;/</a:t>
            </a:r>
            <a:r>
              <a:rPr lang="en-US" sz="2200" dirty="0" err="1">
                <a:latin typeface="Arial" pitchFamily="34" charset="0"/>
                <a:cs typeface="Arial" pitchFamily="34" charset="0"/>
              </a:rPr>
              <a:t>sch:assert</a:t>
            </a:r>
            <a:r>
              <a:rPr lang="en-US" sz="2200" dirty="0">
                <a:latin typeface="Arial" pitchFamily="34" charset="0"/>
                <a:cs typeface="Arial" pitchFamily="34" charset="0"/>
              </a:rPr>
              <a:t>&gt;</a:t>
            </a:r>
          </a:p>
          <a:p>
            <a:pPr marL="0" indent="0">
              <a:buNone/>
            </a:pPr>
            <a:r>
              <a:rPr lang="en-US" sz="2200" dirty="0">
                <a:latin typeface="Arial" pitchFamily="34" charset="0"/>
                <a:cs typeface="Arial" pitchFamily="34" charset="0"/>
              </a:rPr>
              <a:t>            </a:t>
            </a:r>
            <a:endParaRPr lang="en-US" sz="2200" dirty="0" smtClean="0">
              <a:latin typeface="Arial" pitchFamily="34" charset="0"/>
              <a:cs typeface="Arial" pitchFamily="34" charset="0"/>
            </a:endParaRPr>
          </a:p>
          <a:p>
            <a:pPr marL="0" indent="0">
              <a:buNone/>
            </a:pPr>
            <a:r>
              <a:rPr lang="en-US" sz="2200" dirty="0" smtClean="0">
                <a:latin typeface="Arial" pitchFamily="34" charset="0"/>
                <a:cs typeface="Arial" pitchFamily="34" charset="0"/>
              </a:rPr>
              <a:t>&lt;/</a:t>
            </a:r>
            <a:r>
              <a:rPr lang="en-US" sz="2200" dirty="0" err="1" smtClean="0">
                <a:latin typeface="Arial" pitchFamily="34" charset="0"/>
                <a:cs typeface="Arial" pitchFamily="34" charset="0"/>
              </a:rPr>
              <a:t>sch:rule</a:t>
            </a:r>
            <a:r>
              <a:rPr lang="en-US" sz="2200" dirty="0" smtClean="0">
                <a:latin typeface="Arial" pitchFamily="34" charset="0"/>
                <a:cs typeface="Arial" pitchFamily="34" charset="0"/>
              </a:rPr>
              <a:t>&gt; </a:t>
            </a:r>
            <a:endParaRPr lang="en-US" sz="2200" dirty="0">
              <a:latin typeface="Arial" pitchFamily="34" charset="0"/>
              <a:cs typeface="Arial" pitchFamily="34" charset="0"/>
            </a:endParaRPr>
          </a:p>
        </p:txBody>
      </p:sp>
    </p:spTree>
    <p:extLst>
      <p:ext uri="{BB962C8B-B14F-4D97-AF65-F5344CB8AC3E}">
        <p14:creationId xmlns:p14="http://schemas.microsoft.com/office/powerpoint/2010/main" val="29869707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Demo 1: Validate Start/End Leg Type</a:t>
            </a:r>
            <a:endParaRPr lang="en-US" sz="2800" dirty="0"/>
          </a:p>
        </p:txBody>
      </p:sp>
      <p:sp>
        <p:nvSpPr>
          <p:cNvPr id="6" name="Content Placeholder 5"/>
          <p:cNvSpPr>
            <a:spLocks noGrp="1"/>
          </p:cNvSpPr>
          <p:nvPr>
            <p:ph idx="1"/>
          </p:nvPr>
        </p:nvSpPr>
        <p:spPr>
          <a:xfrm>
            <a:off x="457200" y="1371600"/>
            <a:ext cx="8229600" cy="4754563"/>
          </a:xfrm>
        </p:spPr>
        <p:txBody>
          <a:bodyPr>
            <a:normAutofit lnSpcReduction="10000"/>
          </a:bodyPr>
          <a:lstStyle/>
          <a:p>
            <a:r>
              <a:rPr lang="en-US" sz="2400" dirty="0" smtClean="0"/>
              <a:t>Test Data</a:t>
            </a:r>
          </a:p>
          <a:p>
            <a:pPr lvl="1"/>
            <a:r>
              <a:rPr lang="en-US" sz="2000" dirty="0" smtClean="0"/>
              <a:t>One Instrument Approach Procedure</a:t>
            </a:r>
          </a:p>
          <a:p>
            <a:pPr lvl="2"/>
            <a:r>
              <a:rPr lang="en-US" sz="1800" dirty="0" smtClean="0"/>
              <a:t>One Final Flight Transitions</a:t>
            </a:r>
          </a:p>
          <a:p>
            <a:pPr lvl="3"/>
            <a:r>
              <a:rPr lang="en-US" sz="1600" dirty="0" smtClean="0"/>
              <a:t>Final </a:t>
            </a:r>
            <a:r>
              <a:rPr lang="en-US" sz="1600" dirty="0" smtClean="0"/>
              <a:t>Legs: </a:t>
            </a:r>
            <a:r>
              <a:rPr lang="en-US" sz="1600" dirty="0" smtClean="0">
                <a:solidFill>
                  <a:srgbClr val="FF0000"/>
                </a:solidFill>
              </a:rPr>
              <a:t>CF</a:t>
            </a:r>
            <a:r>
              <a:rPr lang="en-US" sz="1600" dirty="0" smtClean="0"/>
              <a:t>, CF</a:t>
            </a:r>
          </a:p>
          <a:p>
            <a:pPr lvl="3"/>
            <a:r>
              <a:rPr lang="en-US" sz="1600" dirty="0" smtClean="0"/>
              <a:t>Missed </a:t>
            </a:r>
            <a:r>
              <a:rPr lang="en-US" sz="1600" dirty="0" smtClean="0"/>
              <a:t>Approach legs: VA, VI, CF</a:t>
            </a:r>
          </a:p>
          <a:p>
            <a:pPr lvl="2"/>
            <a:r>
              <a:rPr lang="en-US" sz="1800" dirty="0" smtClean="0"/>
              <a:t>Three Approach Flight Transitions</a:t>
            </a:r>
          </a:p>
          <a:p>
            <a:pPr lvl="3"/>
            <a:r>
              <a:rPr lang="en-US" sz="1600" dirty="0" smtClean="0"/>
              <a:t>Approach Transition 1: </a:t>
            </a:r>
            <a:r>
              <a:rPr lang="en-US" sz="1600" dirty="0" smtClean="0">
                <a:solidFill>
                  <a:srgbClr val="FF0000"/>
                </a:solidFill>
              </a:rPr>
              <a:t>CF</a:t>
            </a:r>
            <a:r>
              <a:rPr lang="en-US" sz="1600" dirty="0" smtClean="0"/>
              <a:t>, VI, CF</a:t>
            </a:r>
          </a:p>
          <a:p>
            <a:pPr lvl="3"/>
            <a:r>
              <a:rPr lang="en-US" sz="1600" dirty="0" smtClean="0"/>
              <a:t>Approach Transition 2: IF, VI, CF</a:t>
            </a:r>
          </a:p>
          <a:p>
            <a:pPr lvl="3"/>
            <a:r>
              <a:rPr lang="en-US" sz="1600" dirty="0" smtClean="0"/>
              <a:t>Approach Transition 3: IF, VI, CF</a:t>
            </a:r>
          </a:p>
          <a:p>
            <a:r>
              <a:rPr lang="en-US" sz="2400" dirty="0" smtClean="0"/>
              <a:t>Test Scenario</a:t>
            </a:r>
          </a:p>
          <a:p>
            <a:pPr lvl="1"/>
            <a:r>
              <a:rPr lang="en-US" sz="2000" dirty="0" smtClean="0"/>
              <a:t>Run Schematron validation and expect two errors</a:t>
            </a:r>
          </a:p>
          <a:p>
            <a:pPr lvl="2"/>
            <a:r>
              <a:rPr lang="en-US" sz="1800" dirty="0" smtClean="0"/>
              <a:t>CF Legs can not be the Start Leg of a transition</a:t>
            </a:r>
          </a:p>
          <a:p>
            <a:pPr lvl="1"/>
            <a:r>
              <a:rPr lang="en-US" sz="2000" dirty="0" smtClean="0"/>
              <a:t>Fix error </a:t>
            </a:r>
            <a:r>
              <a:rPr lang="en-US" sz="1800" b="0" dirty="0" smtClean="0"/>
              <a:t>(Change 1</a:t>
            </a:r>
            <a:r>
              <a:rPr lang="en-US" sz="1800" b="0" baseline="30000" dirty="0" smtClean="0"/>
              <a:t>st</a:t>
            </a:r>
            <a:r>
              <a:rPr lang="en-US" sz="1800" b="0" dirty="0" smtClean="0"/>
              <a:t> legs from </a:t>
            </a:r>
            <a:r>
              <a:rPr lang="en-US" sz="1800" b="0" dirty="0" smtClean="0">
                <a:solidFill>
                  <a:srgbClr val="FF0000"/>
                </a:solidFill>
              </a:rPr>
              <a:t>CF</a:t>
            </a:r>
            <a:r>
              <a:rPr lang="en-US" sz="1800" b="0" dirty="0" smtClean="0"/>
              <a:t> to IF)</a:t>
            </a:r>
          </a:p>
          <a:p>
            <a:pPr lvl="1"/>
            <a:r>
              <a:rPr lang="en-US" sz="2000" dirty="0" smtClean="0"/>
              <a:t>Re-run Schematron validation, no more errors</a:t>
            </a:r>
          </a:p>
          <a:p>
            <a:endParaRPr lang="en-US" sz="2800" dirty="0"/>
          </a:p>
        </p:txBody>
      </p:sp>
    </p:spTree>
    <p:extLst>
      <p:ext uri="{BB962C8B-B14F-4D97-AF65-F5344CB8AC3E}">
        <p14:creationId xmlns:p14="http://schemas.microsoft.com/office/powerpoint/2010/main" val="16844537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2095"/>
            <a:ext cx="8229600" cy="1143000"/>
          </a:xfrm>
        </p:spPr>
        <p:txBody>
          <a:bodyPr>
            <a:normAutofit/>
          </a:bodyPr>
          <a:lstStyle/>
          <a:p>
            <a:r>
              <a:rPr lang="en-US" b="1" dirty="0" smtClean="0"/>
              <a:t>Demo 2: Leg Sequence</a:t>
            </a:r>
            <a:endParaRPr lang="en-US" b="1" dirty="0"/>
          </a:p>
        </p:txBody>
      </p:sp>
      <p:sp>
        <p:nvSpPr>
          <p:cNvPr id="3" name="Content Placeholder 2"/>
          <p:cNvSpPr>
            <a:spLocks noGrp="1"/>
          </p:cNvSpPr>
          <p:nvPr>
            <p:ph idx="1"/>
          </p:nvPr>
        </p:nvSpPr>
        <p:spPr>
          <a:xfrm>
            <a:off x="457200" y="1276350"/>
            <a:ext cx="8229600" cy="4938713"/>
          </a:xfrm>
        </p:spPr>
        <p:txBody>
          <a:bodyPr/>
          <a:lstStyle/>
          <a:p>
            <a:r>
              <a:rPr lang="en-US" dirty="0" smtClean="0"/>
              <a:t>ARINC 424.19 Attachment 5 Section 1.3</a:t>
            </a:r>
          </a:p>
          <a:p>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76400"/>
            <a:ext cx="7362825" cy="478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897811" y="5745192"/>
            <a:ext cx="517586" cy="3968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21692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Demo 2: Leg </a:t>
            </a:r>
            <a:r>
              <a:rPr lang="en-US" sz="2800" dirty="0" smtClean="0"/>
              <a:t>Sequence</a:t>
            </a:r>
            <a:br>
              <a:rPr lang="en-US" sz="2800" dirty="0" smtClean="0"/>
            </a:br>
            <a:r>
              <a:rPr lang="en-US" sz="2800" dirty="0" smtClean="0"/>
              <a:t>Sample </a:t>
            </a:r>
            <a:r>
              <a:rPr lang="en-US" sz="2800" dirty="0" err="1" smtClean="0"/>
              <a:t>Schematron</a:t>
            </a:r>
            <a:r>
              <a:rPr lang="en-US" sz="2800" dirty="0" smtClean="0"/>
              <a:t> Code</a:t>
            </a:r>
            <a:endParaRPr lang="en-US" sz="2800" dirty="0"/>
          </a:p>
        </p:txBody>
      </p:sp>
      <p:sp>
        <p:nvSpPr>
          <p:cNvPr id="3" name="Content Placeholder 2"/>
          <p:cNvSpPr>
            <a:spLocks noGrp="1"/>
          </p:cNvSpPr>
          <p:nvPr>
            <p:ph idx="1"/>
          </p:nvPr>
        </p:nvSpPr>
        <p:spPr/>
        <p:txBody>
          <a:bodyPr/>
          <a:lstStyle/>
          <a:p>
            <a:pPr marL="857250" indent="-857250">
              <a:buNone/>
            </a:pPr>
            <a:r>
              <a:rPr lang="en-US" sz="2000" dirty="0"/>
              <a:t> &lt;</a:t>
            </a:r>
            <a:r>
              <a:rPr lang="en-US" sz="2000" dirty="0" err="1"/>
              <a:t>sch:rule</a:t>
            </a:r>
            <a:r>
              <a:rPr lang="en-US" sz="2000" dirty="0"/>
              <a:t> context="</a:t>
            </a:r>
            <a:r>
              <a:rPr lang="en-US" sz="2000" dirty="0" smtClean="0">
                <a:solidFill>
                  <a:srgbClr val="005050"/>
                </a:solidFill>
              </a:rPr>
              <a:t>aixm-5.1:transitionLeg </a:t>
            </a:r>
            <a:r>
              <a:rPr lang="en-US" sz="2000" dirty="0" smtClean="0"/>
              <a:t>  </a:t>
            </a:r>
            <a:r>
              <a:rPr lang="en-US" sz="2000" dirty="0" smtClean="0">
                <a:solidFill>
                  <a:srgbClr val="00B050"/>
                </a:solidFill>
              </a:rPr>
              <a:t>[.//</a:t>
            </a:r>
            <a:r>
              <a:rPr lang="en-US" sz="2000" dirty="0">
                <a:solidFill>
                  <a:srgbClr val="00B050"/>
                </a:solidFill>
              </a:rPr>
              <a:t>aixm-5.1:legTypeARINC </a:t>
            </a:r>
            <a:r>
              <a:rPr lang="en-US" sz="2000" dirty="0" err="1">
                <a:solidFill>
                  <a:srgbClr val="00B050"/>
                </a:solidFill>
              </a:rPr>
              <a:t>eq</a:t>
            </a:r>
            <a:r>
              <a:rPr lang="en-US" sz="2000" dirty="0">
                <a:solidFill>
                  <a:srgbClr val="00B050"/>
                </a:solidFill>
              </a:rPr>
              <a:t> 'VI'][following-sibling::aixm-5.1:transitionLeg]</a:t>
            </a:r>
            <a:r>
              <a:rPr lang="en-US" sz="2000" dirty="0"/>
              <a:t>"&gt;</a:t>
            </a:r>
          </a:p>
          <a:p>
            <a:pPr marL="857250" indent="-857250">
              <a:buNone/>
            </a:pPr>
            <a:r>
              <a:rPr lang="en-US" sz="2000" dirty="0"/>
              <a:t>            </a:t>
            </a:r>
          </a:p>
          <a:p>
            <a:pPr marL="857250" indent="-857250">
              <a:buNone/>
            </a:pPr>
            <a:r>
              <a:rPr lang="en-US" sz="2000" dirty="0"/>
              <a:t>            &lt;</a:t>
            </a:r>
            <a:r>
              <a:rPr lang="en-US" sz="2000" dirty="0" err="1"/>
              <a:t>sch:assert</a:t>
            </a:r>
            <a:r>
              <a:rPr lang="en-US" sz="2000" dirty="0"/>
              <a:t> test="following-sibling::aixm-5.1:transitionLeg[.//aixm-5.1:legTypeARINC = ('AF','CF','CF','FA','FC','FD','FM','IF')]"&gt;&gt;</a:t>
            </a:r>
          </a:p>
          <a:p>
            <a:pPr marL="857250" indent="-857250">
              <a:buNone/>
            </a:pPr>
            <a:r>
              <a:rPr lang="en-US" sz="2000" dirty="0"/>
              <a:t>                </a:t>
            </a:r>
            <a:r>
              <a:rPr lang="en-US" sz="2000" dirty="0">
                <a:solidFill>
                  <a:srgbClr val="0070C0"/>
                </a:solidFill>
              </a:rPr>
              <a:t>If the current leg is VI then the next</a:t>
            </a:r>
          </a:p>
          <a:p>
            <a:pPr marL="857250" indent="-857250">
              <a:buNone/>
            </a:pPr>
            <a:r>
              <a:rPr lang="en-US" sz="2000" dirty="0">
                <a:solidFill>
                  <a:srgbClr val="0070C0"/>
                </a:solidFill>
              </a:rPr>
              <a:t>                leg must be one of AF,CF,FA,FC,FD,FM,IF</a:t>
            </a:r>
          </a:p>
          <a:p>
            <a:pPr marL="857250" indent="-857250">
              <a:buNone/>
            </a:pPr>
            <a:r>
              <a:rPr lang="en-US" sz="2000" dirty="0"/>
              <a:t>            &lt;/</a:t>
            </a:r>
            <a:r>
              <a:rPr lang="en-US" sz="2000" dirty="0" err="1"/>
              <a:t>sch:assert</a:t>
            </a:r>
            <a:r>
              <a:rPr lang="en-US" sz="2000" dirty="0"/>
              <a:t>&gt;</a:t>
            </a:r>
          </a:p>
          <a:p>
            <a:pPr marL="857250" indent="-857250">
              <a:buNone/>
            </a:pPr>
            <a:r>
              <a:rPr lang="en-US" sz="2000" dirty="0"/>
              <a:t>            </a:t>
            </a:r>
          </a:p>
          <a:p>
            <a:pPr marL="857250" indent="-857250">
              <a:buNone/>
            </a:pPr>
            <a:r>
              <a:rPr lang="en-US" sz="2000" dirty="0" smtClean="0"/>
              <a:t>&lt;/</a:t>
            </a:r>
            <a:r>
              <a:rPr lang="en-US" sz="2000" dirty="0" err="1"/>
              <a:t>sch:rule</a:t>
            </a:r>
            <a:r>
              <a:rPr lang="en-US" sz="2000" dirty="0"/>
              <a:t>&gt;</a:t>
            </a:r>
          </a:p>
        </p:txBody>
      </p:sp>
      <p:sp>
        <p:nvSpPr>
          <p:cNvPr id="4" name="Slide Number Placeholder 3"/>
          <p:cNvSpPr>
            <a:spLocks noGrp="1"/>
          </p:cNvSpPr>
          <p:nvPr>
            <p:ph type="sldNum" sz="quarter" idx="4294967295"/>
          </p:nvPr>
        </p:nvSpPr>
        <p:spPr>
          <a:xfrm>
            <a:off x="7099300" y="6262688"/>
            <a:ext cx="1905000" cy="457200"/>
          </a:xfrm>
          <a:prstGeom prst="rect">
            <a:avLst/>
          </a:prstGeom>
        </p:spPr>
        <p:txBody>
          <a:bodyPr/>
          <a:lstStyle/>
          <a:p>
            <a:pPr>
              <a:defRPr/>
            </a:pPr>
            <a:endParaRPr lang="en-US" smtClean="0"/>
          </a:p>
          <a:p>
            <a:pPr>
              <a:defRPr/>
            </a:pPr>
            <a:fld id="{8344C633-3088-4789-9589-58CC0D5F35D3}" type="slidenum">
              <a:rPr lang="en-US" smtClean="0"/>
              <a:pPr>
                <a:defRPr/>
              </a:pPr>
              <a:t>13</a:t>
            </a:fld>
            <a:endParaRPr lang="en-US"/>
          </a:p>
        </p:txBody>
      </p:sp>
    </p:spTree>
    <p:extLst>
      <p:ext uri="{BB962C8B-B14F-4D97-AF65-F5344CB8AC3E}">
        <p14:creationId xmlns:p14="http://schemas.microsoft.com/office/powerpoint/2010/main" val="25437705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Demo 2: Leg Sequence</a:t>
            </a:r>
            <a:endParaRPr lang="en-US" sz="3600" dirty="0"/>
          </a:p>
        </p:txBody>
      </p:sp>
      <p:sp>
        <p:nvSpPr>
          <p:cNvPr id="6" name="Content Placeholder 5"/>
          <p:cNvSpPr>
            <a:spLocks noGrp="1"/>
          </p:cNvSpPr>
          <p:nvPr>
            <p:ph idx="1"/>
          </p:nvPr>
        </p:nvSpPr>
        <p:spPr>
          <a:xfrm>
            <a:off x="457200" y="1371600"/>
            <a:ext cx="8229600" cy="4754563"/>
          </a:xfrm>
        </p:spPr>
        <p:txBody>
          <a:bodyPr>
            <a:normAutofit lnSpcReduction="10000"/>
          </a:bodyPr>
          <a:lstStyle/>
          <a:p>
            <a:r>
              <a:rPr lang="en-US" sz="2400" dirty="0" smtClean="0"/>
              <a:t>Test Data</a:t>
            </a:r>
          </a:p>
          <a:p>
            <a:pPr lvl="1"/>
            <a:r>
              <a:rPr lang="en-US" sz="2000" dirty="0" smtClean="0"/>
              <a:t>One Instrument Approach Procedure</a:t>
            </a:r>
          </a:p>
          <a:p>
            <a:pPr lvl="2"/>
            <a:r>
              <a:rPr lang="en-US" sz="1800" dirty="0" smtClean="0"/>
              <a:t>One Final Flight Transitions</a:t>
            </a:r>
          </a:p>
          <a:p>
            <a:pPr lvl="3"/>
            <a:r>
              <a:rPr lang="en-US" sz="1600" dirty="0" smtClean="0"/>
              <a:t>Final </a:t>
            </a:r>
            <a:r>
              <a:rPr lang="en-US" sz="1600" dirty="0" smtClean="0"/>
              <a:t>Legs: </a:t>
            </a:r>
            <a:r>
              <a:rPr lang="en-US" sz="1600" dirty="0" smtClean="0"/>
              <a:t>IF</a:t>
            </a:r>
            <a:r>
              <a:rPr lang="en-US" sz="1600" dirty="0" smtClean="0"/>
              <a:t>, CF</a:t>
            </a:r>
          </a:p>
          <a:p>
            <a:pPr lvl="3"/>
            <a:r>
              <a:rPr lang="en-US" sz="1600" dirty="0" smtClean="0"/>
              <a:t>Missed </a:t>
            </a:r>
            <a:r>
              <a:rPr lang="en-US" sz="1600" dirty="0" smtClean="0"/>
              <a:t>Approach legs: VA, VI, CF</a:t>
            </a:r>
          </a:p>
          <a:p>
            <a:pPr lvl="2"/>
            <a:r>
              <a:rPr lang="en-US" sz="1800" dirty="0" smtClean="0"/>
              <a:t>Three Approach Flight Transitions</a:t>
            </a:r>
          </a:p>
          <a:p>
            <a:pPr lvl="3"/>
            <a:r>
              <a:rPr lang="en-US" sz="1600" dirty="0" smtClean="0"/>
              <a:t>Approach Transition 1: </a:t>
            </a:r>
            <a:r>
              <a:rPr lang="en-US" sz="1600" dirty="0"/>
              <a:t>I</a:t>
            </a:r>
            <a:r>
              <a:rPr lang="en-US" sz="1600" dirty="0" smtClean="0"/>
              <a:t>F</a:t>
            </a:r>
            <a:r>
              <a:rPr lang="en-US" sz="1600" dirty="0" smtClean="0"/>
              <a:t>, VI, </a:t>
            </a:r>
            <a:r>
              <a:rPr lang="en-US" sz="1600" dirty="0" smtClean="0">
                <a:solidFill>
                  <a:srgbClr val="FF0000"/>
                </a:solidFill>
              </a:rPr>
              <a:t>CD</a:t>
            </a:r>
          </a:p>
          <a:p>
            <a:pPr lvl="3"/>
            <a:r>
              <a:rPr lang="en-US" sz="1600" dirty="0" smtClean="0"/>
              <a:t>Approach Transition 2: </a:t>
            </a:r>
            <a:r>
              <a:rPr lang="en-US" sz="1600" dirty="0" smtClean="0"/>
              <a:t>IF</a:t>
            </a:r>
            <a:r>
              <a:rPr lang="en-US" sz="1600" dirty="0" smtClean="0"/>
              <a:t>, VI, CF</a:t>
            </a:r>
          </a:p>
          <a:p>
            <a:pPr lvl="3"/>
            <a:r>
              <a:rPr lang="en-US" sz="1600" dirty="0" smtClean="0"/>
              <a:t>Approach Transition 3: </a:t>
            </a:r>
            <a:r>
              <a:rPr lang="en-US" sz="1600" dirty="0" smtClean="0"/>
              <a:t>IF</a:t>
            </a:r>
            <a:r>
              <a:rPr lang="en-US" sz="1600" dirty="0" smtClean="0"/>
              <a:t>, VI, CF</a:t>
            </a:r>
          </a:p>
          <a:p>
            <a:r>
              <a:rPr lang="en-US" sz="2400" dirty="0" smtClean="0"/>
              <a:t>Test Scenario</a:t>
            </a:r>
          </a:p>
          <a:p>
            <a:pPr lvl="1"/>
            <a:r>
              <a:rPr lang="en-US" sz="2000" dirty="0" smtClean="0"/>
              <a:t>Run </a:t>
            </a:r>
            <a:r>
              <a:rPr lang="en-US" sz="2000" dirty="0" err="1" smtClean="0"/>
              <a:t>Schematron</a:t>
            </a:r>
            <a:r>
              <a:rPr lang="en-US" sz="2000" dirty="0" smtClean="0"/>
              <a:t> validation and expect one errors</a:t>
            </a:r>
          </a:p>
          <a:p>
            <a:pPr lvl="2"/>
            <a:r>
              <a:rPr lang="en-US" sz="1800" dirty="0" smtClean="0"/>
              <a:t>VI can not be followed with CD</a:t>
            </a:r>
          </a:p>
          <a:p>
            <a:pPr lvl="1"/>
            <a:r>
              <a:rPr lang="en-US" sz="2000" dirty="0" smtClean="0"/>
              <a:t>Fix error </a:t>
            </a:r>
            <a:r>
              <a:rPr lang="en-US" sz="1600" b="0" dirty="0" smtClean="0"/>
              <a:t>(Change Leg </a:t>
            </a:r>
            <a:r>
              <a:rPr lang="en-US" sz="1600" b="0" dirty="0" smtClean="0">
                <a:solidFill>
                  <a:srgbClr val="FF0000"/>
                </a:solidFill>
              </a:rPr>
              <a:t>CD</a:t>
            </a:r>
            <a:r>
              <a:rPr lang="en-US" sz="1600" b="0" dirty="0" smtClean="0"/>
              <a:t> to CF)</a:t>
            </a:r>
          </a:p>
          <a:p>
            <a:pPr lvl="1"/>
            <a:r>
              <a:rPr lang="en-US" sz="2000" dirty="0" smtClean="0"/>
              <a:t>Re-run Schematron validation, no more errors</a:t>
            </a:r>
          </a:p>
          <a:p>
            <a:endParaRPr lang="en-US" sz="2800" dirty="0"/>
          </a:p>
        </p:txBody>
      </p:sp>
    </p:spTree>
    <p:extLst>
      <p:ext uri="{BB962C8B-B14F-4D97-AF65-F5344CB8AC3E}">
        <p14:creationId xmlns:p14="http://schemas.microsoft.com/office/powerpoint/2010/main" val="3213077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t>Demo 3: Required Fields for a Leg</a:t>
            </a:r>
            <a:endParaRPr lang="en-US" b="1" dirty="0"/>
          </a:p>
        </p:txBody>
      </p:sp>
      <p:sp>
        <p:nvSpPr>
          <p:cNvPr id="3" name="Content Placeholder 2"/>
          <p:cNvSpPr>
            <a:spLocks noGrp="1"/>
          </p:cNvSpPr>
          <p:nvPr>
            <p:ph idx="1"/>
          </p:nvPr>
        </p:nvSpPr>
        <p:spPr>
          <a:xfrm>
            <a:off x="457200" y="1295400"/>
            <a:ext cx="8229600" cy="4881563"/>
          </a:xfrm>
        </p:spPr>
        <p:txBody>
          <a:bodyPr/>
          <a:lstStyle/>
          <a:p>
            <a:r>
              <a:rPr lang="en-US" dirty="0" smtClean="0"/>
              <a:t>ARINC 424.19 Attachment 5 Section 1.5</a:t>
            </a:r>
          </a:p>
          <a:p>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0299" y="1771649"/>
            <a:ext cx="6904039" cy="4660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406106" y="5693434"/>
            <a:ext cx="508958" cy="3795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58977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640" y="89535"/>
            <a:ext cx="7239000" cy="838200"/>
          </a:xfrm>
        </p:spPr>
        <p:txBody>
          <a:bodyPr/>
          <a:lstStyle/>
          <a:p>
            <a:r>
              <a:rPr lang="en-US" sz="2400" dirty="0"/>
              <a:t>Demo 3: Required Fields for a </a:t>
            </a:r>
            <a:r>
              <a:rPr lang="en-US" sz="2400" dirty="0" smtClean="0"/>
              <a:t>Leg</a:t>
            </a:r>
            <a:br>
              <a:rPr lang="en-US" sz="2400" dirty="0" smtClean="0"/>
            </a:br>
            <a:r>
              <a:rPr lang="en-US" sz="2400" dirty="0" smtClean="0"/>
              <a:t>Sample Schematron code</a:t>
            </a:r>
            <a:endParaRPr lang="en-US" sz="2400" dirty="0"/>
          </a:p>
        </p:txBody>
      </p:sp>
      <p:sp>
        <p:nvSpPr>
          <p:cNvPr id="3" name="Content Placeholder 2"/>
          <p:cNvSpPr>
            <a:spLocks noGrp="1"/>
          </p:cNvSpPr>
          <p:nvPr>
            <p:ph idx="1"/>
          </p:nvPr>
        </p:nvSpPr>
        <p:spPr/>
        <p:txBody>
          <a:bodyPr/>
          <a:lstStyle/>
          <a:p>
            <a:pPr marL="857250" indent="-857250">
              <a:buNone/>
            </a:pPr>
            <a:r>
              <a:rPr lang="en-US" sz="2000" dirty="0" smtClean="0"/>
              <a:t>&lt;</a:t>
            </a:r>
            <a:r>
              <a:rPr lang="en-US" sz="2000" dirty="0" err="1"/>
              <a:t>sch:rule</a:t>
            </a:r>
            <a:r>
              <a:rPr lang="en-US" sz="2000" dirty="0"/>
              <a:t> context="</a:t>
            </a:r>
            <a:r>
              <a:rPr lang="en-US" sz="2000" dirty="0" smtClean="0">
                <a:solidFill>
                  <a:srgbClr val="005050"/>
                </a:solidFill>
              </a:rPr>
              <a:t>aixm-5.1:theSegmentLeg</a:t>
            </a:r>
            <a:r>
              <a:rPr lang="en-US" sz="2000" dirty="0" smtClean="0"/>
              <a:t> </a:t>
            </a:r>
            <a:r>
              <a:rPr lang="en-US" sz="2000" dirty="0" smtClean="0">
                <a:solidFill>
                  <a:srgbClr val="00B050"/>
                </a:solidFill>
              </a:rPr>
              <a:t>[.//</a:t>
            </a:r>
            <a:r>
              <a:rPr lang="en-US" sz="2000" dirty="0">
                <a:solidFill>
                  <a:srgbClr val="00B050"/>
                </a:solidFill>
              </a:rPr>
              <a:t>aixm-5.1:legTypeARINC = ('CA', 'CD', 'CI', 'CR', 'VA', 'VD', 'VI', 'VR')]</a:t>
            </a:r>
            <a:r>
              <a:rPr lang="en-US" sz="2000" dirty="0"/>
              <a:t>"&gt;</a:t>
            </a:r>
          </a:p>
          <a:p>
            <a:pPr marL="857250" indent="-857250">
              <a:buNone/>
            </a:pPr>
            <a:r>
              <a:rPr lang="en-US" sz="2000" dirty="0"/>
              <a:t>            </a:t>
            </a:r>
          </a:p>
          <a:p>
            <a:pPr marL="857250" indent="-857250">
              <a:buNone/>
            </a:pPr>
            <a:r>
              <a:rPr lang="en-US" sz="2000" dirty="0"/>
              <a:t>            &lt;</a:t>
            </a:r>
            <a:r>
              <a:rPr lang="en-US" sz="2000" dirty="0" err="1"/>
              <a:t>sch:assert</a:t>
            </a:r>
            <a:r>
              <a:rPr lang="en-US" sz="2000" dirty="0"/>
              <a:t> </a:t>
            </a:r>
            <a:r>
              <a:rPr lang="en-US" sz="2000" dirty="0" smtClean="0"/>
              <a:t> test</a:t>
            </a:r>
            <a:r>
              <a:rPr lang="en-US" sz="2000" dirty="0"/>
              <a:t>="not(.//(aixm-5.1:startPoint,aixm-5.1:endPoint)//aixm-5.1:pointChoice_fixDesignatedPoint//aixm-5.1:designator)"&gt;</a:t>
            </a:r>
          </a:p>
          <a:p>
            <a:pPr marL="857250" indent="-857250">
              <a:buNone/>
            </a:pPr>
            <a:r>
              <a:rPr lang="en-US" sz="2000" dirty="0"/>
              <a:t>                </a:t>
            </a:r>
            <a:r>
              <a:rPr lang="en-US" sz="2000" dirty="0">
                <a:solidFill>
                  <a:srgbClr val="0070C0"/>
                </a:solidFill>
              </a:rPr>
              <a:t>These legs: CA, CD, CI, CR, VA, VD, VI, VR </a:t>
            </a:r>
          </a:p>
          <a:p>
            <a:pPr marL="857250" indent="-857250">
              <a:buNone/>
            </a:pPr>
            <a:r>
              <a:rPr lang="en-US" sz="2000" dirty="0">
                <a:solidFill>
                  <a:srgbClr val="0070C0"/>
                </a:solidFill>
              </a:rPr>
              <a:t>                must not have a Waypoint Identifier in</a:t>
            </a:r>
          </a:p>
          <a:p>
            <a:pPr marL="857250" indent="-857250">
              <a:buNone/>
            </a:pPr>
            <a:r>
              <a:rPr lang="en-US" sz="2000" dirty="0">
                <a:solidFill>
                  <a:srgbClr val="0070C0"/>
                </a:solidFill>
              </a:rPr>
              <a:t>                either their start point or end point.</a:t>
            </a:r>
          </a:p>
          <a:p>
            <a:pPr marL="857250" indent="-857250">
              <a:buNone/>
            </a:pPr>
            <a:r>
              <a:rPr lang="en-US" sz="2000" dirty="0"/>
              <a:t>            &lt;/</a:t>
            </a:r>
            <a:r>
              <a:rPr lang="en-US" sz="2000" dirty="0" err="1"/>
              <a:t>sch:assert</a:t>
            </a:r>
            <a:r>
              <a:rPr lang="en-US" sz="2000" dirty="0"/>
              <a:t>&gt;</a:t>
            </a:r>
          </a:p>
          <a:p>
            <a:pPr marL="857250" indent="-857250">
              <a:buNone/>
            </a:pPr>
            <a:r>
              <a:rPr lang="en-US" sz="2000" dirty="0"/>
              <a:t>            </a:t>
            </a:r>
          </a:p>
          <a:p>
            <a:pPr marL="857250" indent="-857250">
              <a:buNone/>
            </a:pPr>
            <a:r>
              <a:rPr lang="en-US" sz="2000" dirty="0" smtClean="0"/>
              <a:t>&lt;/</a:t>
            </a:r>
            <a:r>
              <a:rPr lang="en-US" sz="2000" dirty="0" err="1"/>
              <a:t>sch:rule</a:t>
            </a:r>
            <a:r>
              <a:rPr lang="en-US" sz="2000" dirty="0"/>
              <a:t>&gt; </a:t>
            </a:r>
          </a:p>
        </p:txBody>
      </p:sp>
      <p:sp>
        <p:nvSpPr>
          <p:cNvPr id="4" name="Slide Number Placeholder 3"/>
          <p:cNvSpPr>
            <a:spLocks noGrp="1"/>
          </p:cNvSpPr>
          <p:nvPr>
            <p:ph type="sldNum" sz="quarter" idx="4294967295"/>
          </p:nvPr>
        </p:nvSpPr>
        <p:spPr>
          <a:xfrm>
            <a:off x="7099300" y="6262688"/>
            <a:ext cx="1905000" cy="457200"/>
          </a:xfrm>
          <a:prstGeom prst="rect">
            <a:avLst/>
          </a:prstGeom>
        </p:spPr>
        <p:txBody>
          <a:bodyPr/>
          <a:lstStyle/>
          <a:p>
            <a:pPr>
              <a:defRPr/>
            </a:pPr>
            <a:endParaRPr lang="en-US" smtClean="0"/>
          </a:p>
          <a:p>
            <a:pPr>
              <a:defRPr/>
            </a:pPr>
            <a:fld id="{8344C633-3088-4789-9589-58CC0D5F35D3}" type="slidenum">
              <a:rPr lang="en-US" smtClean="0"/>
              <a:pPr>
                <a:defRPr/>
              </a:pPr>
              <a:t>16</a:t>
            </a:fld>
            <a:endParaRPr lang="en-US"/>
          </a:p>
        </p:txBody>
      </p:sp>
    </p:spTree>
    <p:extLst>
      <p:ext uri="{BB962C8B-B14F-4D97-AF65-F5344CB8AC3E}">
        <p14:creationId xmlns:p14="http://schemas.microsoft.com/office/powerpoint/2010/main" val="27373729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Demo 3: Required Fields for a Leg</a:t>
            </a:r>
            <a:endParaRPr lang="en-US" sz="2800" dirty="0"/>
          </a:p>
        </p:txBody>
      </p:sp>
      <p:sp>
        <p:nvSpPr>
          <p:cNvPr id="6" name="Content Placeholder 5"/>
          <p:cNvSpPr>
            <a:spLocks noGrp="1"/>
          </p:cNvSpPr>
          <p:nvPr>
            <p:ph idx="1"/>
          </p:nvPr>
        </p:nvSpPr>
        <p:spPr>
          <a:xfrm>
            <a:off x="457200" y="1371600"/>
            <a:ext cx="8229600" cy="4754563"/>
          </a:xfrm>
        </p:spPr>
        <p:txBody>
          <a:bodyPr>
            <a:normAutofit lnSpcReduction="10000"/>
          </a:bodyPr>
          <a:lstStyle/>
          <a:p>
            <a:r>
              <a:rPr lang="en-US" sz="2400" dirty="0" smtClean="0"/>
              <a:t>Test Data</a:t>
            </a:r>
          </a:p>
          <a:p>
            <a:pPr lvl="1"/>
            <a:r>
              <a:rPr lang="en-US" sz="2000" dirty="0" smtClean="0"/>
              <a:t>One Instrument Approach Procedure</a:t>
            </a:r>
          </a:p>
          <a:p>
            <a:pPr lvl="2"/>
            <a:r>
              <a:rPr lang="en-US" sz="1800" dirty="0" smtClean="0"/>
              <a:t>One Final Flight Transitions</a:t>
            </a:r>
          </a:p>
          <a:p>
            <a:pPr lvl="3"/>
            <a:r>
              <a:rPr lang="en-US" sz="1600" dirty="0" smtClean="0"/>
              <a:t>Final </a:t>
            </a:r>
            <a:r>
              <a:rPr lang="en-US" sz="1600" dirty="0" smtClean="0"/>
              <a:t>Legs: </a:t>
            </a:r>
            <a:r>
              <a:rPr lang="en-US" sz="1600" dirty="0" smtClean="0"/>
              <a:t>IF</a:t>
            </a:r>
            <a:r>
              <a:rPr lang="en-US" sz="1600" dirty="0" smtClean="0"/>
              <a:t>, CF </a:t>
            </a:r>
          </a:p>
          <a:p>
            <a:pPr lvl="3"/>
            <a:r>
              <a:rPr lang="en-US" sz="1600" dirty="0" smtClean="0"/>
              <a:t>Missed </a:t>
            </a:r>
            <a:r>
              <a:rPr lang="en-US" sz="1600" dirty="0" smtClean="0"/>
              <a:t>Approach legs: VA, VI (</a:t>
            </a:r>
            <a:r>
              <a:rPr lang="en-US" sz="1600" dirty="0" smtClean="0">
                <a:solidFill>
                  <a:srgbClr val="FF0000"/>
                </a:solidFill>
              </a:rPr>
              <a:t>w WP ID</a:t>
            </a:r>
            <a:r>
              <a:rPr lang="en-US" sz="1600" dirty="0" smtClean="0"/>
              <a:t>), CF</a:t>
            </a:r>
          </a:p>
          <a:p>
            <a:pPr lvl="2"/>
            <a:r>
              <a:rPr lang="en-US" sz="1800" dirty="0" smtClean="0"/>
              <a:t>Three Approach Flight Transitions</a:t>
            </a:r>
          </a:p>
          <a:p>
            <a:pPr lvl="3"/>
            <a:r>
              <a:rPr lang="en-US" sz="1600" dirty="0" smtClean="0"/>
              <a:t>Approach Transition 1: </a:t>
            </a:r>
            <a:r>
              <a:rPr lang="en-US" sz="1600" dirty="0" smtClean="0"/>
              <a:t>IF</a:t>
            </a:r>
            <a:r>
              <a:rPr lang="en-US" sz="1600" dirty="0" smtClean="0"/>
              <a:t>, VI (no WP ID), CF</a:t>
            </a:r>
          </a:p>
          <a:p>
            <a:pPr lvl="3"/>
            <a:r>
              <a:rPr lang="en-US" sz="1600" dirty="0" smtClean="0"/>
              <a:t>Approach Transition 2: </a:t>
            </a:r>
            <a:r>
              <a:rPr lang="en-US" sz="1600" dirty="0" smtClean="0"/>
              <a:t>IF</a:t>
            </a:r>
            <a:r>
              <a:rPr lang="en-US" sz="1600" dirty="0" smtClean="0"/>
              <a:t>, VI (no WP ID), CF</a:t>
            </a:r>
          </a:p>
          <a:p>
            <a:pPr lvl="3"/>
            <a:r>
              <a:rPr lang="en-US" sz="1600" dirty="0" smtClean="0"/>
              <a:t>Approach Transition 3: </a:t>
            </a:r>
            <a:r>
              <a:rPr lang="en-US" sz="1600" dirty="0" smtClean="0"/>
              <a:t>IF</a:t>
            </a:r>
            <a:r>
              <a:rPr lang="en-US" sz="1600" dirty="0" smtClean="0"/>
              <a:t>, VI (no WP ID), CF</a:t>
            </a:r>
          </a:p>
          <a:p>
            <a:r>
              <a:rPr lang="en-US" sz="2400" dirty="0" smtClean="0"/>
              <a:t>Test Scenario</a:t>
            </a:r>
          </a:p>
          <a:p>
            <a:pPr lvl="1"/>
            <a:r>
              <a:rPr lang="en-US" sz="2000" dirty="0" smtClean="0"/>
              <a:t>Run Schematron validation and expect one errors</a:t>
            </a:r>
          </a:p>
          <a:p>
            <a:pPr lvl="2"/>
            <a:r>
              <a:rPr lang="en-US" sz="1800" dirty="0" smtClean="0"/>
              <a:t>VI Leg in Missed Approach has a WP ID</a:t>
            </a:r>
          </a:p>
          <a:p>
            <a:pPr lvl="1"/>
            <a:r>
              <a:rPr lang="en-US" sz="2000" dirty="0" smtClean="0"/>
              <a:t>Fix error </a:t>
            </a:r>
            <a:r>
              <a:rPr lang="en-US" sz="1600" b="0" dirty="0" smtClean="0"/>
              <a:t>(Remove </a:t>
            </a:r>
            <a:r>
              <a:rPr lang="en-US" sz="1600" b="0" dirty="0" smtClean="0">
                <a:solidFill>
                  <a:srgbClr val="FF0000"/>
                </a:solidFill>
              </a:rPr>
              <a:t>WP ID</a:t>
            </a:r>
            <a:r>
              <a:rPr lang="en-US" sz="1600" b="0" dirty="0" smtClean="0"/>
              <a:t>)</a:t>
            </a:r>
          </a:p>
          <a:p>
            <a:pPr lvl="1"/>
            <a:r>
              <a:rPr lang="en-US" sz="2000" dirty="0" smtClean="0"/>
              <a:t>Re-run Schematron validation, no more errors</a:t>
            </a:r>
          </a:p>
          <a:p>
            <a:endParaRPr lang="en-US" sz="2800" dirty="0"/>
          </a:p>
        </p:txBody>
      </p:sp>
    </p:spTree>
    <p:extLst>
      <p:ext uri="{BB962C8B-B14F-4D97-AF65-F5344CB8AC3E}">
        <p14:creationId xmlns:p14="http://schemas.microsoft.com/office/powerpoint/2010/main" val="32562800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Demo 4: Non-Precision Approach Procedure</a:t>
            </a:r>
            <a:endParaRPr lang="en-US" b="1" dirty="0"/>
          </a:p>
        </p:txBody>
      </p:sp>
      <p:sp>
        <p:nvSpPr>
          <p:cNvPr id="5" name="Content Placeholder 4"/>
          <p:cNvSpPr>
            <a:spLocks noGrp="1"/>
          </p:cNvSpPr>
          <p:nvPr>
            <p:ph idx="1"/>
          </p:nvPr>
        </p:nvSpPr>
        <p:spPr>
          <a:xfrm>
            <a:off x="666750" y="1524000"/>
            <a:ext cx="7943850" cy="4525963"/>
          </a:xfrm>
        </p:spPr>
        <p:txBody>
          <a:bodyPr>
            <a:normAutofit/>
          </a:bodyPr>
          <a:lstStyle/>
          <a:p>
            <a:r>
              <a:rPr lang="en-US" sz="1800" dirty="0" smtClean="0"/>
              <a:t>ARINC 424.19 Attachment 5 Section 8.1.1: For approach procedures without an electronic glide slope, the Final Approach Fix will be that designated by government source. </a:t>
            </a:r>
            <a:r>
              <a:rPr lang="en-US" sz="1800" dirty="0" smtClean="0">
                <a:solidFill>
                  <a:schemeClr val="tx1">
                    <a:lumMod val="50000"/>
                    <a:lumOff val="50000"/>
                  </a:schemeClr>
                </a:solidFill>
              </a:rPr>
              <a:t>If no FAF is established in the government source, one will be computed according to Rule 6.2.5.3 of this attachment. The fix, whether published or established, must carry the Final Approach Fix Waypoint Description code of “F” in position four of that code field. </a:t>
            </a:r>
            <a:r>
              <a:rPr lang="en-US" sz="1800" dirty="0" smtClean="0"/>
              <a:t>Note that only one record in a coded approach procedure can carry the “F” in position four of the Waypoint Description. </a:t>
            </a:r>
            <a:r>
              <a:rPr lang="en-US" sz="1800" dirty="0" smtClean="0">
                <a:solidFill>
                  <a:schemeClr val="tx1">
                    <a:lumMod val="50000"/>
                    <a:lumOff val="50000"/>
                  </a:schemeClr>
                </a:solidFill>
              </a:rPr>
              <a:t>Altitudes for this fix are coded in accordance with Rule 6.2.10.1 of this attachment.</a:t>
            </a:r>
          </a:p>
          <a:p>
            <a:r>
              <a:rPr lang="en-US" sz="1800" dirty="0" err="1" smtClean="0"/>
              <a:t>Schematron</a:t>
            </a:r>
            <a:r>
              <a:rPr lang="en-US" sz="1800" dirty="0" smtClean="0"/>
              <a:t> Rules: For Instrument Approach Procedure and Final Flight Transition, there should be one and only one FAF point at final legs</a:t>
            </a:r>
            <a:endParaRPr lang="en-US" sz="1800" dirty="0"/>
          </a:p>
        </p:txBody>
      </p:sp>
    </p:spTree>
    <p:extLst>
      <p:ext uri="{BB962C8B-B14F-4D97-AF65-F5344CB8AC3E}">
        <p14:creationId xmlns:p14="http://schemas.microsoft.com/office/powerpoint/2010/main" val="17607958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6412" y="21609"/>
            <a:ext cx="6851175" cy="1001713"/>
          </a:xfrm>
        </p:spPr>
        <p:txBody>
          <a:bodyPr>
            <a:noAutofit/>
          </a:bodyPr>
          <a:lstStyle/>
          <a:p>
            <a:r>
              <a:rPr lang="it-IT" sz="2800" dirty="0"/>
              <a:t>Demo 4: Non-Precision A</a:t>
            </a:r>
            <a:r>
              <a:rPr lang="it-IT" sz="2800" dirty="0" smtClean="0"/>
              <a:t>pproach Procedure </a:t>
            </a:r>
            <a:br>
              <a:rPr lang="it-IT" sz="2800" dirty="0" smtClean="0"/>
            </a:br>
            <a:r>
              <a:rPr lang="it-IT" sz="1200" dirty="0" smtClean="0"/>
              <a:t>(Sample Schematron Code)</a:t>
            </a:r>
            <a:endParaRPr lang="en-US" sz="1200" dirty="0"/>
          </a:p>
        </p:txBody>
      </p:sp>
      <p:sp>
        <p:nvSpPr>
          <p:cNvPr id="3" name="Content Placeholder 2"/>
          <p:cNvSpPr>
            <a:spLocks noGrp="1"/>
          </p:cNvSpPr>
          <p:nvPr>
            <p:ph idx="1"/>
          </p:nvPr>
        </p:nvSpPr>
        <p:spPr>
          <a:xfrm>
            <a:off x="609600" y="1325218"/>
            <a:ext cx="8229600" cy="4896196"/>
          </a:xfrm>
        </p:spPr>
        <p:txBody>
          <a:bodyPr>
            <a:normAutofit fontScale="70000" lnSpcReduction="20000"/>
          </a:bodyPr>
          <a:lstStyle/>
          <a:p>
            <a:pPr marL="742950" indent="-742950">
              <a:buNone/>
            </a:pPr>
            <a:r>
              <a:rPr lang="en-US" sz="2600" dirty="0"/>
              <a:t>&lt;</a:t>
            </a:r>
            <a:r>
              <a:rPr lang="en-US" sz="2600" dirty="0" err="1"/>
              <a:t>sch:rule</a:t>
            </a:r>
            <a:r>
              <a:rPr lang="en-US" sz="2600" dirty="0"/>
              <a:t> context="</a:t>
            </a:r>
            <a:r>
              <a:rPr lang="en-US" sz="2600" dirty="0" smtClean="0">
                <a:solidFill>
                  <a:srgbClr val="005050"/>
                </a:solidFill>
              </a:rPr>
              <a:t>aixm-5.1:InstrumentApproachProcedure</a:t>
            </a:r>
            <a:r>
              <a:rPr lang="en-US" sz="2600" dirty="0" smtClean="0"/>
              <a:t> [</a:t>
            </a:r>
            <a:r>
              <a:rPr lang="en-US" sz="2600" dirty="0" smtClean="0">
                <a:solidFill>
                  <a:srgbClr val="00B050"/>
                </a:solidFill>
              </a:rPr>
              <a:t>.//</a:t>
            </a:r>
            <a:r>
              <a:rPr lang="en-US" sz="2600" dirty="0">
                <a:solidFill>
                  <a:srgbClr val="00B050"/>
                </a:solidFill>
              </a:rPr>
              <a:t>aixm-5.1:approachType = ('ASR','ARA','ARSR','LDA',</a:t>
            </a:r>
            <a:r>
              <a:rPr lang="en-US" sz="2600" dirty="0" smtClean="0">
                <a:solidFill>
                  <a:srgbClr val="00B050"/>
                </a:solidFill>
              </a:rPr>
              <a:t>'LDA_DME‘, 'LOC</a:t>
            </a:r>
            <a:r>
              <a:rPr lang="en-US" sz="2600" dirty="0" smtClean="0">
                <a:solidFill>
                  <a:srgbClr val="00B050"/>
                </a:solidFill>
              </a:rPr>
              <a:t>‘,'LOC_BC</a:t>
            </a:r>
            <a:r>
              <a:rPr lang="en-US" sz="2600" dirty="0">
                <a:solidFill>
                  <a:srgbClr val="00B050"/>
                </a:solidFill>
              </a:rPr>
              <a:t>','LOC_DME','LOC_DME_BC','NDB','NDB_DME','SDF','TLS','VOR','VOR_DME</a:t>
            </a:r>
            <a:r>
              <a:rPr lang="en-US" sz="2600" dirty="0" smtClean="0">
                <a:solidFill>
                  <a:srgbClr val="00B050"/>
                </a:solidFill>
              </a:rPr>
              <a:t>')</a:t>
            </a:r>
            <a:r>
              <a:rPr lang="en-US" sz="2600" dirty="0" smtClean="0"/>
              <a:t>]"&gt;            </a:t>
            </a:r>
            <a:endParaRPr lang="en-US" sz="2600" dirty="0"/>
          </a:p>
          <a:p>
            <a:pPr marL="1028700" indent="-1028700">
              <a:buNone/>
            </a:pPr>
            <a:r>
              <a:rPr lang="en-US" sz="2600" dirty="0"/>
              <a:t>            &lt;</a:t>
            </a:r>
            <a:r>
              <a:rPr lang="en-US" sz="2600" dirty="0" err="1"/>
              <a:t>sch:assert</a:t>
            </a:r>
            <a:r>
              <a:rPr lang="en-US" sz="2600" dirty="0"/>
              <a:t> test="count(.//aixm-5.1:flightTransition[./aixm-5.1:ProcedureTransition/aixm-5.1:type </a:t>
            </a:r>
            <a:r>
              <a:rPr lang="en-US" sz="2600" dirty="0" err="1"/>
              <a:t>eq</a:t>
            </a:r>
            <a:r>
              <a:rPr lang="en-US" sz="2600" dirty="0"/>
              <a:t> 'FINAL']//(aixm-5.1:FinalLeg | aixm-5.1:IntermediateLeg | aixm-5.1:InitialLeg)//aixm-5.1:role[. </a:t>
            </a:r>
            <a:r>
              <a:rPr lang="en-US" sz="2600" dirty="0" err="1"/>
              <a:t>eq</a:t>
            </a:r>
            <a:r>
              <a:rPr lang="en-US" sz="2600" dirty="0"/>
              <a:t> 'FAF']) </a:t>
            </a:r>
            <a:r>
              <a:rPr lang="en-US" sz="2600" dirty="0" err="1"/>
              <a:t>eq</a:t>
            </a:r>
            <a:r>
              <a:rPr lang="en-US" sz="2600" dirty="0"/>
              <a:t> 1</a:t>
            </a:r>
            <a:r>
              <a:rPr lang="en-US" sz="2600" dirty="0" smtClean="0"/>
              <a:t>"&gt;  </a:t>
            </a:r>
          </a:p>
          <a:p>
            <a:pPr marL="1028700" indent="-1028700">
              <a:buNone/>
            </a:pPr>
            <a:r>
              <a:rPr lang="en-US" sz="1400" dirty="0" smtClean="0"/>
              <a:t>              </a:t>
            </a:r>
            <a:endParaRPr lang="en-US" sz="1400" dirty="0"/>
          </a:p>
          <a:p>
            <a:pPr marL="0" indent="0">
              <a:buNone/>
            </a:pPr>
            <a:r>
              <a:rPr lang="en-US" sz="1300" dirty="0" smtClean="0">
                <a:solidFill>
                  <a:srgbClr val="0070C0"/>
                </a:solidFill>
              </a:rPr>
              <a:t>                ARINC </a:t>
            </a:r>
            <a:r>
              <a:rPr lang="en-US" sz="1300" dirty="0">
                <a:solidFill>
                  <a:srgbClr val="0070C0"/>
                </a:solidFill>
              </a:rPr>
              <a:t>Specification 424, Attachment 5, Section 8.1.1:</a:t>
            </a:r>
          </a:p>
          <a:p>
            <a:pPr marL="0" indent="0">
              <a:buNone/>
            </a:pPr>
            <a:r>
              <a:rPr lang="en-US" sz="1300" dirty="0">
                <a:solidFill>
                  <a:srgbClr val="0070C0"/>
                </a:solidFill>
              </a:rPr>
              <a:t>                </a:t>
            </a:r>
          </a:p>
          <a:p>
            <a:pPr marL="0" indent="0">
              <a:buNone/>
            </a:pPr>
            <a:r>
              <a:rPr lang="en-US" sz="1300" dirty="0">
                <a:solidFill>
                  <a:srgbClr val="0070C0"/>
                </a:solidFill>
              </a:rPr>
              <a:t>                For approach procedures without an electronic </a:t>
            </a:r>
          </a:p>
          <a:p>
            <a:pPr marL="0" indent="0">
              <a:buNone/>
            </a:pPr>
            <a:r>
              <a:rPr lang="en-US" sz="1300" dirty="0">
                <a:solidFill>
                  <a:srgbClr val="0070C0"/>
                </a:solidFill>
              </a:rPr>
              <a:t>                glide slope, the Final Approach Fix ... must carry </a:t>
            </a:r>
          </a:p>
          <a:p>
            <a:pPr marL="0" indent="0">
              <a:buNone/>
            </a:pPr>
            <a:r>
              <a:rPr lang="en-US" sz="1300" dirty="0">
                <a:solidFill>
                  <a:srgbClr val="0070C0"/>
                </a:solidFill>
              </a:rPr>
              <a:t>                the Final Approach Fix Waypoint Description code of "F" </a:t>
            </a:r>
          </a:p>
          <a:p>
            <a:pPr marL="0" indent="0">
              <a:buNone/>
            </a:pPr>
            <a:r>
              <a:rPr lang="en-US" sz="1300" dirty="0">
                <a:solidFill>
                  <a:srgbClr val="0070C0"/>
                </a:solidFill>
              </a:rPr>
              <a:t>                in position four of that code field. </a:t>
            </a:r>
          </a:p>
          <a:p>
            <a:pPr marL="0" indent="0">
              <a:buNone/>
            </a:pPr>
            <a:r>
              <a:rPr lang="en-US" sz="1300" dirty="0">
                <a:solidFill>
                  <a:srgbClr val="0070C0"/>
                </a:solidFill>
              </a:rPr>
              <a:t>                </a:t>
            </a:r>
          </a:p>
          <a:p>
            <a:pPr marL="0" indent="0">
              <a:buNone/>
            </a:pPr>
            <a:r>
              <a:rPr lang="en-US" sz="1300" dirty="0">
                <a:solidFill>
                  <a:srgbClr val="0070C0"/>
                </a:solidFill>
              </a:rPr>
              <a:t>                Alternatively: For approach procedures without an </a:t>
            </a:r>
          </a:p>
          <a:p>
            <a:pPr marL="0" indent="0">
              <a:buNone/>
            </a:pPr>
            <a:r>
              <a:rPr lang="en-US" sz="1300" dirty="0">
                <a:solidFill>
                  <a:srgbClr val="0070C0"/>
                </a:solidFill>
              </a:rPr>
              <a:t>                electronic glide slope, the final transition </a:t>
            </a:r>
          </a:p>
          <a:p>
            <a:pPr marL="0" indent="0">
              <a:buNone/>
            </a:pPr>
            <a:r>
              <a:rPr lang="en-US" sz="1300" dirty="0">
                <a:solidFill>
                  <a:srgbClr val="0070C0"/>
                </a:solidFill>
              </a:rPr>
              <a:t>                must have a final leg with a final approach fix.</a:t>
            </a:r>
          </a:p>
          <a:p>
            <a:pPr marL="0" indent="0">
              <a:buNone/>
            </a:pPr>
            <a:r>
              <a:rPr lang="en-US" sz="1300" dirty="0">
                <a:solidFill>
                  <a:srgbClr val="0070C0"/>
                </a:solidFill>
              </a:rPr>
              <a:t>                </a:t>
            </a:r>
          </a:p>
          <a:p>
            <a:pPr marL="0" indent="0">
              <a:buNone/>
            </a:pPr>
            <a:r>
              <a:rPr lang="en-US" sz="1300" dirty="0">
                <a:solidFill>
                  <a:srgbClr val="0070C0"/>
                </a:solidFill>
              </a:rPr>
              <a:t>                These procedures do not have an electronic glide slope:</a:t>
            </a:r>
          </a:p>
          <a:p>
            <a:pPr marL="0" indent="0">
              <a:buNone/>
            </a:pPr>
            <a:r>
              <a:rPr lang="en-US" sz="1300" dirty="0">
                <a:solidFill>
                  <a:srgbClr val="0070C0"/>
                </a:solidFill>
              </a:rPr>
              <a:t>                ASR, ARA, ARSR, LDA, LDA_DME, LOC, LOC_BC, </a:t>
            </a:r>
          </a:p>
          <a:p>
            <a:pPr marL="0" indent="0">
              <a:buNone/>
            </a:pPr>
            <a:r>
              <a:rPr lang="en-US" sz="1300" dirty="0">
                <a:solidFill>
                  <a:srgbClr val="0070C0"/>
                </a:solidFill>
              </a:rPr>
              <a:t>                LOC_DME, LOC_DME_BC, NDB, NDB_DME, SDF, TLS,</a:t>
            </a:r>
          </a:p>
          <a:p>
            <a:pPr marL="0" indent="0">
              <a:buNone/>
            </a:pPr>
            <a:r>
              <a:rPr lang="en-US" sz="1300" dirty="0">
                <a:solidFill>
                  <a:srgbClr val="0070C0"/>
                </a:solidFill>
              </a:rPr>
              <a:t>                VOR, VOR_DME</a:t>
            </a:r>
            <a:endParaRPr lang="en-US" sz="1300" dirty="0">
              <a:solidFill>
                <a:srgbClr val="0070C0"/>
              </a:solidFill>
            </a:endParaRPr>
          </a:p>
          <a:p>
            <a:pPr marL="0" indent="0">
              <a:buNone/>
            </a:pPr>
            <a:r>
              <a:rPr lang="en-US" sz="2600" dirty="0"/>
              <a:t>            &lt;/</a:t>
            </a:r>
            <a:r>
              <a:rPr lang="en-US" sz="2600" dirty="0" err="1"/>
              <a:t>sch:assert</a:t>
            </a:r>
            <a:r>
              <a:rPr lang="en-US" sz="2600" dirty="0" smtClean="0"/>
              <a:t>&gt;            </a:t>
            </a:r>
            <a:endParaRPr lang="en-US" sz="2600" dirty="0"/>
          </a:p>
          <a:p>
            <a:pPr marL="0" indent="0">
              <a:buNone/>
            </a:pPr>
            <a:r>
              <a:rPr lang="en-US" sz="2600" dirty="0" smtClean="0"/>
              <a:t>&lt;/</a:t>
            </a:r>
            <a:r>
              <a:rPr lang="en-US" sz="2600" dirty="0" err="1"/>
              <a:t>sch:rule</a:t>
            </a:r>
            <a:r>
              <a:rPr lang="en-US" sz="2600" dirty="0"/>
              <a:t>&gt;</a:t>
            </a:r>
          </a:p>
        </p:txBody>
      </p:sp>
    </p:spTree>
    <p:extLst>
      <p:ext uri="{BB962C8B-B14F-4D97-AF65-F5344CB8AC3E}">
        <p14:creationId xmlns:p14="http://schemas.microsoft.com/office/powerpoint/2010/main" val="25792346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232013" y="1178258"/>
            <a:ext cx="8707272" cy="5024438"/>
          </a:xfrm>
        </p:spPr>
        <p:txBody>
          <a:bodyPr/>
          <a:lstStyle/>
          <a:p>
            <a:r>
              <a:rPr lang="en-US" sz="2000" dirty="0" smtClean="0"/>
              <a:t>ARINC-424 provides civil standards for preparation of navigation databases (</a:t>
            </a:r>
            <a:r>
              <a:rPr lang="en-US" sz="2000" dirty="0" err="1" smtClean="0"/>
              <a:t>NavData</a:t>
            </a:r>
            <a:r>
              <a:rPr lang="en-US" sz="2000" dirty="0" smtClean="0"/>
              <a:t>); </a:t>
            </a:r>
            <a:r>
              <a:rPr lang="en-US" sz="2000" dirty="0" err="1" smtClean="0"/>
              <a:t>NavData</a:t>
            </a:r>
            <a:r>
              <a:rPr lang="en-US" sz="2000" dirty="0" smtClean="0"/>
              <a:t> loaded into Flight </a:t>
            </a:r>
            <a:r>
              <a:rPr lang="en-US" sz="2000" dirty="0"/>
              <a:t>Management Systems (FMS) </a:t>
            </a:r>
            <a:endParaRPr lang="en-US" sz="2000" dirty="0" smtClean="0"/>
          </a:p>
          <a:p>
            <a:pPr lvl="1"/>
            <a:r>
              <a:rPr lang="en-US" sz="1800" b="0" dirty="0" smtClean="0"/>
              <a:t>ARINC-424 includes data base schema and business rules </a:t>
            </a:r>
          </a:p>
          <a:p>
            <a:r>
              <a:rPr lang="en-US" sz="2000" dirty="0" smtClean="0"/>
              <a:t>AIXM is next generation civil navigation data standard</a:t>
            </a:r>
          </a:p>
          <a:p>
            <a:pPr lvl="1"/>
            <a:r>
              <a:rPr lang="en-US" sz="1800" b="0" dirty="0" smtClean="0"/>
              <a:t>AIXM schema provides syntax rules but not business rules </a:t>
            </a:r>
          </a:p>
          <a:p>
            <a:r>
              <a:rPr lang="en-US" sz="2000" dirty="0" smtClean="0"/>
              <a:t>Free format business rule specifications are error prone (imprecise and ambiguous)</a:t>
            </a:r>
          </a:p>
          <a:p>
            <a:r>
              <a:rPr lang="en-US" sz="2000" dirty="0" smtClean="0"/>
              <a:t>Formal machine readable/executable method to specify business rules defined in ARINC 424 and validate data using AIXM syntax rules will:</a:t>
            </a:r>
          </a:p>
          <a:p>
            <a:pPr lvl="1"/>
            <a:r>
              <a:rPr lang="en-US" sz="1800" b="0" dirty="0" smtClean="0"/>
              <a:t>Ensure precise and unambiguous business rule specification</a:t>
            </a:r>
          </a:p>
          <a:p>
            <a:pPr lvl="1"/>
            <a:r>
              <a:rPr lang="en-US" sz="1800" b="0" dirty="0" smtClean="0"/>
              <a:t>Ensure consistent data validation at all stages of data chain process</a:t>
            </a:r>
          </a:p>
          <a:p>
            <a:endParaRPr lang="en-US" sz="1800" b="0" dirty="0" smtClean="0"/>
          </a:p>
        </p:txBody>
      </p:sp>
      <p:sp>
        <p:nvSpPr>
          <p:cNvPr id="4" name="Slide Number Placeholder 3"/>
          <p:cNvSpPr>
            <a:spLocks noGrp="1"/>
          </p:cNvSpPr>
          <p:nvPr>
            <p:ph type="sldNum" sz="quarter" idx="10"/>
          </p:nvPr>
        </p:nvSpPr>
        <p:spPr/>
        <p:txBody>
          <a:bodyPr/>
          <a:lstStyle/>
          <a:p>
            <a:pPr>
              <a:defRPr/>
            </a:pPr>
            <a:fld id="{1747ED91-BE75-4AFA-A31D-FD5B0642F3CF}" type="slidenum">
              <a:rPr lang="en-US" smtClean="0"/>
              <a:pPr>
                <a:defRPr/>
              </a:pPr>
              <a:t>2</a:t>
            </a:fld>
            <a:endParaRPr lang="en-US" dirty="0"/>
          </a:p>
        </p:txBody>
      </p:sp>
    </p:spTree>
    <p:extLst>
      <p:ext uri="{BB962C8B-B14F-4D97-AF65-F5344CB8AC3E}">
        <p14:creationId xmlns:p14="http://schemas.microsoft.com/office/powerpoint/2010/main" val="5714978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t-IT" sz="2400" b="1" dirty="0" smtClean="0"/>
              <a:t>Demo 4: Non-Precision Approach Procedure</a:t>
            </a:r>
            <a:endParaRPr lang="en-US" sz="2400" dirty="0"/>
          </a:p>
        </p:txBody>
      </p:sp>
      <p:sp>
        <p:nvSpPr>
          <p:cNvPr id="6" name="Content Placeholder 5"/>
          <p:cNvSpPr>
            <a:spLocks noGrp="1"/>
          </p:cNvSpPr>
          <p:nvPr>
            <p:ph idx="1"/>
          </p:nvPr>
        </p:nvSpPr>
        <p:spPr>
          <a:xfrm>
            <a:off x="457200" y="1371600"/>
            <a:ext cx="8229600" cy="4754563"/>
          </a:xfrm>
        </p:spPr>
        <p:txBody>
          <a:bodyPr>
            <a:normAutofit lnSpcReduction="10000"/>
          </a:bodyPr>
          <a:lstStyle/>
          <a:p>
            <a:r>
              <a:rPr lang="en-US" sz="2400" dirty="0" smtClean="0"/>
              <a:t>Test Data</a:t>
            </a:r>
          </a:p>
          <a:p>
            <a:pPr lvl="1"/>
            <a:r>
              <a:rPr lang="en-US" sz="2000" dirty="0" smtClean="0"/>
              <a:t>One Instrument Approach Procedure</a:t>
            </a:r>
          </a:p>
          <a:p>
            <a:pPr lvl="2"/>
            <a:r>
              <a:rPr lang="en-US" sz="1800" dirty="0" smtClean="0"/>
              <a:t>One Final Flight Transitions</a:t>
            </a:r>
          </a:p>
          <a:p>
            <a:pPr lvl="3"/>
            <a:r>
              <a:rPr lang="en-US" sz="1600" dirty="0" smtClean="0"/>
              <a:t>Final </a:t>
            </a:r>
            <a:r>
              <a:rPr lang="en-US" sz="1600" dirty="0" smtClean="0"/>
              <a:t>Legs: </a:t>
            </a:r>
            <a:r>
              <a:rPr lang="en-US" sz="1600" dirty="0" smtClean="0"/>
              <a:t>IF </a:t>
            </a:r>
            <a:r>
              <a:rPr lang="en-US" sz="1600" dirty="0" smtClean="0"/>
              <a:t>(No FAF), CF (</a:t>
            </a:r>
            <a:r>
              <a:rPr lang="en-US" sz="1600" dirty="0" smtClean="0">
                <a:solidFill>
                  <a:srgbClr val="FF0000"/>
                </a:solidFill>
              </a:rPr>
              <a:t>No FAF</a:t>
            </a:r>
            <a:r>
              <a:rPr lang="en-US" sz="1600" dirty="0" smtClean="0"/>
              <a:t>)</a:t>
            </a:r>
          </a:p>
          <a:p>
            <a:pPr lvl="3"/>
            <a:r>
              <a:rPr lang="en-US" sz="1600" dirty="0" smtClean="0"/>
              <a:t>Three Missed Approach legs: VA, VI, CF</a:t>
            </a:r>
          </a:p>
          <a:p>
            <a:pPr lvl="2"/>
            <a:r>
              <a:rPr lang="en-US" sz="1800" dirty="0" smtClean="0"/>
              <a:t>Three Approach Flight Transitions</a:t>
            </a:r>
          </a:p>
          <a:p>
            <a:pPr lvl="3"/>
            <a:r>
              <a:rPr lang="en-US" sz="1600" dirty="0" smtClean="0"/>
              <a:t>Approach Transition 1: </a:t>
            </a:r>
            <a:r>
              <a:rPr lang="en-US" sz="1600" dirty="0" smtClean="0"/>
              <a:t>IF</a:t>
            </a:r>
            <a:r>
              <a:rPr lang="en-US" sz="1600" dirty="0" smtClean="0"/>
              <a:t>, VI, CF</a:t>
            </a:r>
          </a:p>
          <a:p>
            <a:pPr lvl="3"/>
            <a:r>
              <a:rPr lang="en-US" sz="1600" dirty="0" smtClean="0"/>
              <a:t>Approach Transition 2: </a:t>
            </a:r>
            <a:r>
              <a:rPr lang="en-US" sz="1600" dirty="0" smtClean="0"/>
              <a:t>IF</a:t>
            </a:r>
            <a:r>
              <a:rPr lang="en-US" sz="1600" dirty="0" smtClean="0"/>
              <a:t>, VI, CF</a:t>
            </a:r>
          </a:p>
          <a:p>
            <a:pPr lvl="3"/>
            <a:r>
              <a:rPr lang="en-US" sz="1600" dirty="0" smtClean="0"/>
              <a:t>Approach Transition 3: </a:t>
            </a:r>
            <a:r>
              <a:rPr lang="en-US" sz="1600" dirty="0" smtClean="0"/>
              <a:t>IF</a:t>
            </a:r>
            <a:r>
              <a:rPr lang="en-US" sz="1600" dirty="0" smtClean="0"/>
              <a:t>, VI, CF</a:t>
            </a:r>
          </a:p>
          <a:p>
            <a:r>
              <a:rPr lang="en-US" sz="2400" dirty="0" smtClean="0"/>
              <a:t>Test Scenario</a:t>
            </a:r>
          </a:p>
          <a:p>
            <a:pPr lvl="1"/>
            <a:r>
              <a:rPr lang="en-US" sz="2000" dirty="0" smtClean="0"/>
              <a:t>Run </a:t>
            </a:r>
            <a:r>
              <a:rPr lang="en-US" sz="2000" dirty="0" err="1" smtClean="0"/>
              <a:t>Schematron</a:t>
            </a:r>
            <a:r>
              <a:rPr lang="en-US" sz="2000" dirty="0" smtClean="0"/>
              <a:t> validation and expect one errors</a:t>
            </a:r>
          </a:p>
          <a:p>
            <a:pPr lvl="2"/>
            <a:r>
              <a:rPr lang="en-US" sz="1800" dirty="0" smtClean="0"/>
              <a:t>No FAF at both final legs</a:t>
            </a:r>
          </a:p>
          <a:p>
            <a:pPr lvl="1"/>
            <a:r>
              <a:rPr lang="en-US" sz="2000" dirty="0" smtClean="0"/>
              <a:t>Fix error </a:t>
            </a:r>
            <a:r>
              <a:rPr lang="en-US" sz="1800" b="0" dirty="0" smtClean="0"/>
              <a:t>(Change first CF leg </a:t>
            </a:r>
            <a:r>
              <a:rPr lang="en-US" sz="1800" b="0" dirty="0" smtClean="0"/>
              <a:t>from </a:t>
            </a:r>
            <a:r>
              <a:rPr lang="en-US" sz="1800" b="0" dirty="0" smtClean="0"/>
              <a:t>“no FAF” to “FAF”)</a:t>
            </a:r>
            <a:endParaRPr lang="en-US" sz="2000" b="0" dirty="0" smtClean="0"/>
          </a:p>
          <a:p>
            <a:pPr lvl="1"/>
            <a:r>
              <a:rPr lang="en-US" sz="2000" dirty="0" smtClean="0"/>
              <a:t>Re-run Schematron validation, no more errors</a:t>
            </a:r>
          </a:p>
          <a:p>
            <a:endParaRPr lang="en-US" sz="2800" dirty="0"/>
          </a:p>
        </p:txBody>
      </p:sp>
    </p:spTree>
    <p:extLst>
      <p:ext uri="{BB962C8B-B14F-4D97-AF65-F5344CB8AC3E}">
        <p14:creationId xmlns:p14="http://schemas.microsoft.com/office/powerpoint/2010/main" val="5002055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Demo 5: </a:t>
            </a:r>
            <a:r>
              <a:rPr lang="it-IT" dirty="0"/>
              <a:t>Tangent to and from RF Leg</a:t>
            </a:r>
            <a:endParaRPr lang="en-US" b="1" dirty="0"/>
          </a:p>
        </p:txBody>
      </p:sp>
      <p:sp>
        <p:nvSpPr>
          <p:cNvPr id="5" name="Content Placeholder 4"/>
          <p:cNvSpPr>
            <a:spLocks noGrp="1"/>
          </p:cNvSpPr>
          <p:nvPr>
            <p:ph idx="1"/>
          </p:nvPr>
        </p:nvSpPr>
        <p:spPr>
          <a:xfrm>
            <a:off x="666750" y="1524000"/>
            <a:ext cx="7943850" cy="2537361"/>
          </a:xfrm>
        </p:spPr>
        <p:txBody>
          <a:bodyPr>
            <a:normAutofit/>
          </a:bodyPr>
          <a:lstStyle/>
          <a:p>
            <a:r>
              <a:rPr lang="en-US" sz="1800" dirty="0" smtClean="0"/>
              <a:t>ARINC 424.19 Attachment 5 Section 8.7.3</a:t>
            </a:r>
            <a:r>
              <a:rPr lang="en-US" sz="1800" dirty="0"/>
              <a:t>: The track in the transition must </a:t>
            </a:r>
            <a:r>
              <a:rPr lang="en-US" sz="1800" dirty="0" smtClean="0"/>
              <a:t>be tangent </a:t>
            </a:r>
            <a:r>
              <a:rPr lang="en-US" sz="1800" dirty="0"/>
              <a:t>to the arc</a:t>
            </a:r>
            <a:endParaRPr lang="en-US" sz="1800" dirty="0" smtClean="0"/>
          </a:p>
          <a:p>
            <a:r>
              <a:rPr lang="en-US" sz="1800" dirty="0" smtClean="0"/>
              <a:t>Schematron Rules: For Instrument Approach Procedure, an RF leg is preceded with a TF leg and followed with another TF leg, then</a:t>
            </a:r>
          </a:p>
          <a:p>
            <a:pPr lvl="1"/>
            <a:r>
              <a:rPr lang="en-US" sz="1800" dirty="0" smtClean="0"/>
              <a:t>Preceding TF leg must be perpendicular with the line from the end point of the TF leg to center of the RF arc</a:t>
            </a:r>
          </a:p>
          <a:p>
            <a:pPr lvl="1"/>
            <a:r>
              <a:rPr lang="en-US" sz="1800" dirty="0" smtClean="0"/>
              <a:t>The line from End point of the RF leg to the center of the RF arc must be perpendicular to the following TF leg</a:t>
            </a:r>
            <a:endParaRPr lang="en-US" sz="1800" dirty="0"/>
          </a:p>
        </p:txBody>
      </p:sp>
      <p:sp>
        <p:nvSpPr>
          <p:cNvPr id="3" name="Arc 2"/>
          <p:cNvSpPr/>
          <p:nvPr/>
        </p:nvSpPr>
        <p:spPr bwMode="auto">
          <a:xfrm>
            <a:off x="3289110" y="4549658"/>
            <a:ext cx="1883391" cy="1719618"/>
          </a:xfrm>
          <a:prstGeom prst="arc">
            <a:avLst>
              <a:gd name="adj1" fmla="val 11574447"/>
              <a:gd name="adj2" fmla="val 20076462"/>
            </a:avLst>
          </a:prstGeom>
          <a:noFill/>
          <a:ln w="38100" cap="flat" cmpd="sng" algn="ctr">
            <a:solidFill>
              <a:schemeClr val="tx1"/>
            </a:solidFill>
            <a:prstDash val="solid"/>
            <a:round/>
            <a:headEnd type="triangle" w="med" len="med"/>
            <a:tailEnd type="oval" w="med" len="med"/>
          </a:ln>
          <a:effectLst/>
        </p:spPr>
        <p:txBody>
          <a:bodyPr rtlCol="0" anchor="ctr"/>
          <a:lstStyle/>
          <a:p>
            <a:pPr algn="ctr"/>
            <a:endParaRPr lang="en-US"/>
          </a:p>
        </p:txBody>
      </p:sp>
      <p:cxnSp>
        <p:nvCxnSpPr>
          <p:cNvPr id="6" name="Straight Connector 5"/>
          <p:cNvCxnSpPr/>
          <p:nvPr/>
        </p:nvCxnSpPr>
        <p:spPr bwMode="auto">
          <a:xfrm flipV="1">
            <a:off x="4230806" y="5012866"/>
            <a:ext cx="835530" cy="396601"/>
          </a:xfrm>
          <a:prstGeom prst="line">
            <a:avLst/>
          </a:prstGeom>
          <a:solidFill>
            <a:srgbClr val="99CCFF"/>
          </a:solidFill>
          <a:ln w="6350" cap="flat" cmpd="sng" algn="ctr">
            <a:solidFill>
              <a:schemeClr val="tx1"/>
            </a:solidFill>
            <a:prstDash val="solid"/>
            <a:round/>
            <a:headEnd type="oval" w="med" len="med"/>
            <a:tailEnd type="none" w="med" len="med"/>
          </a:ln>
          <a:effectLst/>
        </p:spPr>
      </p:cxnSp>
      <p:cxnSp>
        <p:nvCxnSpPr>
          <p:cNvPr id="8" name="Straight Connector 7"/>
          <p:cNvCxnSpPr/>
          <p:nvPr/>
        </p:nvCxnSpPr>
        <p:spPr bwMode="auto">
          <a:xfrm flipH="1" flipV="1">
            <a:off x="3317440" y="5200153"/>
            <a:ext cx="913366" cy="209314"/>
          </a:xfrm>
          <a:prstGeom prst="line">
            <a:avLst/>
          </a:prstGeom>
          <a:solidFill>
            <a:srgbClr val="99CCFF"/>
          </a:solidFill>
          <a:ln w="6350"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5066336" y="5012866"/>
            <a:ext cx="392768" cy="778738"/>
          </a:xfrm>
          <a:prstGeom prst="line">
            <a:avLst/>
          </a:prstGeom>
          <a:solidFill>
            <a:srgbClr val="99CCFF"/>
          </a:solidFill>
          <a:ln w="38100" cap="flat" cmpd="sng" algn="ctr">
            <a:solidFill>
              <a:schemeClr val="tx1"/>
            </a:solidFill>
            <a:prstDash val="solid"/>
            <a:round/>
            <a:headEnd type="triangle" w="med" len="med"/>
            <a:tailEnd type="none" w="med" len="med"/>
          </a:ln>
          <a:effectLst/>
        </p:spPr>
      </p:cxnSp>
      <p:cxnSp>
        <p:nvCxnSpPr>
          <p:cNvPr id="12" name="Straight Connector 11"/>
          <p:cNvCxnSpPr/>
          <p:nvPr/>
        </p:nvCxnSpPr>
        <p:spPr bwMode="auto">
          <a:xfrm flipH="1">
            <a:off x="3179928" y="5200153"/>
            <a:ext cx="137512" cy="782520"/>
          </a:xfrm>
          <a:prstGeom prst="line">
            <a:avLst/>
          </a:prstGeom>
          <a:solidFill>
            <a:srgbClr val="99CCFF"/>
          </a:solidFill>
          <a:ln w="38100" cap="flat" cmpd="sng" algn="ctr">
            <a:solidFill>
              <a:schemeClr val="tx1"/>
            </a:solidFill>
            <a:prstDash val="solid"/>
            <a:round/>
            <a:headEnd type="oval" w="med" len="med"/>
            <a:tailEnd type="triangle" w="med" len="med"/>
          </a:ln>
          <a:effectLst/>
        </p:spPr>
      </p:cxnSp>
      <p:sp>
        <p:nvSpPr>
          <p:cNvPr id="13" name="Rectangle 12"/>
          <p:cNvSpPr/>
          <p:nvPr/>
        </p:nvSpPr>
        <p:spPr bwMode="auto">
          <a:xfrm rot="3990091">
            <a:off x="4970665" y="5044254"/>
            <a:ext cx="141392" cy="118138"/>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tab pos="1885950" algn="l"/>
              </a:tabLst>
            </a:pPr>
            <a:endParaRPr kumimoji="0" lang="en-US" sz="1200" b="1" i="0" u="none" strike="noStrike" cap="none" normalizeH="0" baseline="0" smtClean="0">
              <a:ln>
                <a:noFill/>
              </a:ln>
              <a:solidFill>
                <a:schemeClr val="tx1"/>
              </a:solidFill>
              <a:effectLst/>
              <a:latin typeface="Arial" charset="0"/>
            </a:endParaRPr>
          </a:p>
        </p:txBody>
      </p:sp>
      <p:sp>
        <p:nvSpPr>
          <p:cNvPr id="26" name="Rectangle 25"/>
          <p:cNvSpPr/>
          <p:nvPr/>
        </p:nvSpPr>
        <p:spPr bwMode="auto">
          <a:xfrm rot="827729">
            <a:off x="3312246" y="5214513"/>
            <a:ext cx="141392" cy="95357"/>
          </a:xfrm>
          <a:prstGeom prst="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tab pos="1885950" algn="l"/>
              </a:tabLst>
            </a:pPr>
            <a:endParaRPr kumimoji="0" lang="en-US" sz="1200" b="1" i="0" u="none" strike="noStrike" cap="none" normalizeH="0" baseline="0" smtClean="0">
              <a:ln>
                <a:noFill/>
              </a:ln>
              <a:solidFill>
                <a:schemeClr val="tx1"/>
              </a:solidFill>
              <a:effectLst/>
              <a:latin typeface="Arial" charset="0"/>
            </a:endParaRPr>
          </a:p>
        </p:txBody>
      </p:sp>
      <p:sp>
        <p:nvSpPr>
          <p:cNvPr id="27" name="TextBox 26"/>
          <p:cNvSpPr txBox="1"/>
          <p:nvPr/>
        </p:nvSpPr>
        <p:spPr>
          <a:xfrm>
            <a:off x="5284519" y="5177633"/>
            <a:ext cx="546265" cy="369332"/>
          </a:xfrm>
          <a:prstGeom prst="rect">
            <a:avLst/>
          </a:prstGeom>
          <a:noFill/>
        </p:spPr>
        <p:txBody>
          <a:bodyPr wrap="square" rtlCol="0">
            <a:spAutoFit/>
          </a:bodyPr>
          <a:lstStyle/>
          <a:p>
            <a:r>
              <a:rPr lang="en-US" dirty="0" smtClean="0"/>
              <a:t>TF</a:t>
            </a:r>
            <a:endParaRPr lang="en-US" dirty="0"/>
          </a:p>
        </p:txBody>
      </p:sp>
      <p:sp>
        <p:nvSpPr>
          <p:cNvPr id="28" name="TextBox 27"/>
          <p:cNvSpPr txBox="1"/>
          <p:nvPr/>
        </p:nvSpPr>
        <p:spPr>
          <a:xfrm>
            <a:off x="3952503" y="4213752"/>
            <a:ext cx="546265" cy="369332"/>
          </a:xfrm>
          <a:prstGeom prst="rect">
            <a:avLst/>
          </a:prstGeom>
          <a:noFill/>
        </p:spPr>
        <p:txBody>
          <a:bodyPr wrap="square" rtlCol="0">
            <a:spAutoFit/>
          </a:bodyPr>
          <a:lstStyle/>
          <a:p>
            <a:r>
              <a:rPr lang="en-US" dirty="0" smtClean="0"/>
              <a:t>RF</a:t>
            </a:r>
            <a:endParaRPr lang="en-US" dirty="0"/>
          </a:p>
        </p:txBody>
      </p:sp>
      <p:sp>
        <p:nvSpPr>
          <p:cNvPr id="29" name="TextBox 28"/>
          <p:cNvSpPr txBox="1"/>
          <p:nvPr/>
        </p:nvSpPr>
        <p:spPr>
          <a:xfrm>
            <a:off x="2786743" y="5351804"/>
            <a:ext cx="546265" cy="369332"/>
          </a:xfrm>
          <a:prstGeom prst="rect">
            <a:avLst/>
          </a:prstGeom>
          <a:noFill/>
        </p:spPr>
        <p:txBody>
          <a:bodyPr wrap="square" rtlCol="0">
            <a:spAutoFit/>
          </a:bodyPr>
          <a:lstStyle/>
          <a:p>
            <a:r>
              <a:rPr lang="en-US" dirty="0" smtClean="0"/>
              <a:t>TF</a:t>
            </a:r>
            <a:endParaRPr lang="en-US" dirty="0"/>
          </a:p>
        </p:txBody>
      </p:sp>
      <p:sp>
        <p:nvSpPr>
          <p:cNvPr id="30" name="TextBox 29"/>
          <p:cNvSpPr txBox="1"/>
          <p:nvPr/>
        </p:nvSpPr>
        <p:spPr>
          <a:xfrm>
            <a:off x="3776354" y="5339928"/>
            <a:ext cx="914400" cy="646331"/>
          </a:xfrm>
          <a:prstGeom prst="rect">
            <a:avLst/>
          </a:prstGeom>
          <a:noFill/>
        </p:spPr>
        <p:txBody>
          <a:bodyPr wrap="square" rtlCol="0">
            <a:spAutoFit/>
          </a:bodyPr>
          <a:lstStyle/>
          <a:p>
            <a:pPr algn="ctr"/>
            <a:r>
              <a:rPr lang="en-US" dirty="0" smtClean="0"/>
              <a:t>Arc Center</a:t>
            </a:r>
            <a:endParaRPr lang="en-US" dirty="0"/>
          </a:p>
        </p:txBody>
      </p:sp>
    </p:spTree>
    <p:extLst>
      <p:ext uri="{BB962C8B-B14F-4D97-AF65-F5344CB8AC3E}">
        <p14:creationId xmlns:p14="http://schemas.microsoft.com/office/powerpoint/2010/main" val="2811404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3873" y="35257"/>
            <a:ext cx="6594475" cy="1001713"/>
          </a:xfrm>
        </p:spPr>
        <p:txBody>
          <a:bodyPr>
            <a:noAutofit/>
          </a:bodyPr>
          <a:lstStyle/>
          <a:p>
            <a:r>
              <a:rPr lang="it-IT" sz="2800" dirty="0"/>
              <a:t>Demo </a:t>
            </a:r>
            <a:r>
              <a:rPr lang="it-IT" sz="2800" dirty="0" smtClean="0"/>
              <a:t>5: </a:t>
            </a:r>
            <a:r>
              <a:rPr lang="en-US" sz="2800" dirty="0"/>
              <a:t>Tangent to and from RF </a:t>
            </a:r>
            <a:r>
              <a:rPr lang="en-US" sz="2800" dirty="0" smtClean="0"/>
              <a:t>Leg </a:t>
            </a:r>
            <a:r>
              <a:rPr lang="en-US" dirty="0" smtClean="0"/>
              <a:t/>
            </a:r>
            <a:br>
              <a:rPr lang="en-US" dirty="0" smtClean="0"/>
            </a:br>
            <a:r>
              <a:rPr lang="en-US" sz="1200" dirty="0" smtClean="0"/>
              <a:t>(</a:t>
            </a:r>
            <a:r>
              <a:rPr lang="it-IT" sz="1200" dirty="0" smtClean="0"/>
              <a:t>Sample Schematron Code)</a:t>
            </a:r>
            <a:endParaRPr lang="en-US" sz="1200" dirty="0"/>
          </a:p>
        </p:txBody>
      </p:sp>
      <p:sp>
        <p:nvSpPr>
          <p:cNvPr id="3" name="Content Placeholder 2"/>
          <p:cNvSpPr>
            <a:spLocks noGrp="1"/>
          </p:cNvSpPr>
          <p:nvPr>
            <p:ph idx="1"/>
          </p:nvPr>
        </p:nvSpPr>
        <p:spPr>
          <a:xfrm>
            <a:off x="609600" y="1304926"/>
            <a:ext cx="8229600" cy="4905374"/>
          </a:xfrm>
        </p:spPr>
        <p:txBody>
          <a:bodyPr>
            <a:normAutofit fontScale="62500" lnSpcReduction="20000"/>
          </a:bodyPr>
          <a:lstStyle/>
          <a:p>
            <a:pPr marL="742950" indent="-742950">
              <a:buNone/>
            </a:pPr>
            <a:r>
              <a:rPr lang="en-US" sz="1400" dirty="0"/>
              <a:t> &lt;</a:t>
            </a:r>
            <a:r>
              <a:rPr lang="en-US" sz="1400" dirty="0" err="1"/>
              <a:t>sch:pattern</a:t>
            </a:r>
            <a:r>
              <a:rPr lang="en-US" sz="1400" dirty="0"/>
              <a:t> id="RF-leg" see="ARINC specification 424-18, </a:t>
            </a:r>
            <a:r>
              <a:rPr lang="en-US" sz="1400" dirty="0" smtClean="0"/>
              <a:t>???"&gt;      </a:t>
            </a:r>
            <a:endParaRPr lang="en-US" sz="1400" dirty="0"/>
          </a:p>
          <a:p>
            <a:pPr marL="742950" indent="-742950">
              <a:buNone/>
            </a:pPr>
            <a:r>
              <a:rPr lang="en-US" sz="1400" dirty="0"/>
              <a:t>        </a:t>
            </a:r>
            <a:r>
              <a:rPr lang="en-US" sz="2100" dirty="0"/>
              <a:t>&lt;</a:t>
            </a:r>
            <a:r>
              <a:rPr lang="en-US" sz="2600" dirty="0" err="1">
                <a:latin typeface="Arial" pitchFamily="34" charset="0"/>
                <a:cs typeface="Arial" pitchFamily="34" charset="0"/>
              </a:rPr>
              <a:t>sch:rule</a:t>
            </a:r>
            <a:r>
              <a:rPr lang="en-US" sz="2600" dirty="0">
                <a:latin typeface="Arial" pitchFamily="34" charset="0"/>
                <a:cs typeface="Arial" pitchFamily="34" charset="0"/>
              </a:rPr>
              <a:t>  context="</a:t>
            </a:r>
            <a:r>
              <a:rPr lang="en-US" sz="2600" dirty="0">
                <a:solidFill>
                  <a:srgbClr val="005050"/>
                </a:solidFill>
                <a:latin typeface="Arial" pitchFamily="34" charset="0"/>
                <a:cs typeface="Arial" pitchFamily="34" charset="0"/>
              </a:rPr>
              <a:t>aixm-5.1:InstrumentApproachProcedure//aixm-5.1:flightTransition//</a:t>
            </a:r>
            <a:r>
              <a:rPr lang="en-US" sz="2600" dirty="0" smtClean="0">
                <a:solidFill>
                  <a:srgbClr val="005050"/>
                </a:solidFill>
                <a:latin typeface="Arial" pitchFamily="34" charset="0"/>
                <a:cs typeface="Arial" pitchFamily="34" charset="0"/>
              </a:rPr>
              <a:t>aixm-5.1:transitionLeg </a:t>
            </a:r>
            <a:r>
              <a:rPr lang="en-US" sz="2600" dirty="0" smtClean="0">
                <a:solidFill>
                  <a:srgbClr val="00B050"/>
                </a:solidFill>
                <a:latin typeface="Arial" pitchFamily="34" charset="0"/>
                <a:cs typeface="Arial" pitchFamily="34" charset="0"/>
              </a:rPr>
              <a:t>[.//</a:t>
            </a:r>
            <a:r>
              <a:rPr lang="en-US" sz="2600" dirty="0">
                <a:solidFill>
                  <a:srgbClr val="00B050"/>
                </a:solidFill>
                <a:latin typeface="Arial" pitchFamily="34" charset="0"/>
                <a:cs typeface="Arial" pitchFamily="34" charset="0"/>
              </a:rPr>
              <a:t>aixm-5.1:legTypeARINC </a:t>
            </a:r>
            <a:r>
              <a:rPr lang="en-US" sz="2600" dirty="0" err="1">
                <a:solidFill>
                  <a:srgbClr val="00B050"/>
                </a:solidFill>
                <a:latin typeface="Arial" pitchFamily="34" charset="0"/>
                <a:cs typeface="Arial" pitchFamily="34" charset="0"/>
              </a:rPr>
              <a:t>eq</a:t>
            </a:r>
            <a:r>
              <a:rPr lang="en-US" sz="2600" dirty="0">
                <a:solidFill>
                  <a:srgbClr val="00B050"/>
                </a:solidFill>
                <a:latin typeface="Arial" pitchFamily="34" charset="0"/>
                <a:cs typeface="Arial" pitchFamily="34" charset="0"/>
              </a:rPr>
              <a:t> 'TF'][following-sibling::aixm-5.1:transitionLeg[1][.//aixm-5.1:legTypeARINC </a:t>
            </a:r>
            <a:r>
              <a:rPr lang="en-US" sz="2600" dirty="0" err="1">
                <a:solidFill>
                  <a:srgbClr val="00B050"/>
                </a:solidFill>
                <a:latin typeface="Arial" pitchFamily="34" charset="0"/>
                <a:cs typeface="Arial" pitchFamily="34" charset="0"/>
              </a:rPr>
              <a:t>eq</a:t>
            </a:r>
            <a:r>
              <a:rPr lang="en-US" sz="2600" dirty="0">
                <a:solidFill>
                  <a:srgbClr val="00B050"/>
                </a:solidFill>
                <a:latin typeface="Arial" pitchFamily="34" charset="0"/>
                <a:cs typeface="Arial" pitchFamily="34" charset="0"/>
              </a:rPr>
              <a:t> 'RF']][following-sibling::aixm-5.1:transitionLeg[2][.//aixm-5.1:legTypeARINC </a:t>
            </a:r>
            <a:r>
              <a:rPr lang="en-US" sz="2600" dirty="0" err="1">
                <a:solidFill>
                  <a:srgbClr val="00B050"/>
                </a:solidFill>
                <a:latin typeface="Arial" pitchFamily="34" charset="0"/>
                <a:cs typeface="Arial" pitchFamily="34" charset="0"/>
              </a:rPr>
              <a:t>eq</a:t>
            </a:r>
            <a:r>
              <a:rPr lang="en-US" sz="2600" dirty="0">
                <a:solidFill>
                  <a:srgbClr val="00B050"/>
                </a:solidFill>
                <a:latin typeface="Arial" pitchFamily="34" charset="0"/>
                <a:cs typeface="Arial" pitchFamily="34" charset="0"/>
              </a:rPr>
              <a:t> 'TF</a:t>
            </a:r>
            <a:r>
              <a:rPr lang="en-US" sz="2600" dirty="0" smtClean="0">
                <a:solidFill>
                  <a:srgbClr val="00B050"/>
                </a:solidFill>
                <a:latin typeface="Arial" pitchFamily="34" charset="0"/>
                <a:cs typeface="Arial" pitchFamily="34" charset="0"/>
              </a:rPr>
              <a:t>']]"&gt;        </a:t>
            </a:r>
            <a:endParaRPr lang="en-US" sz="2600" dirty="0">
              <a:solidFill>
                <a:srgbClr val="00B050"/>
              </a:solidFill>
              <a:latin typeface="Arial" pitchFamily="34" charset="0"/>
              <a:cs typeface="Arial" pitchFamily="34" charset="0"/>
            </a:endParaRPr>
          </a:p>
          <a:p>
            <a:pPr marL="742950" indent="-742950">
              <a:buNone/>
            </a:pPr>
            <a:r>
              <a:rPr lang="en-US" sz="1400" dirty="0" smtClean="0"/>
              <a:t>           - - - - - - - - - - - -</a:t>
            </a:r>
          </a:p>
          <a:p>
            <a:pPr marL="742950" indent="-742950">
              <a:buNone/>
            </a:pPr>
            <a:r>
              <a:rPr lang="en-US" sz="1400" dirty="0">
                <a:solidFill>
                  <a:srgbClr val="663300"/>
                </a:solidFill>
              </a:rPr>
              <a:t> </a:t>
            </a:r>
            <a:r>
              <a:rPr lang="en-US" sz="1400" dirty="0" smtClean="0">
                <a:solidFill>
                  <a:srgbClr val="663300"/>
                </a:solidFill>
              </a:rPr>
              <a:t>          &lt;</a:t>
            </a:r>
            <a:r>
              <a:rPr lang="en-US" sz="1400" dirty="0" err="1" smtClean="0">
                <a:solidFill>
                  <a:srgbClr val="663300"/>
                </a:solidFill>
              </a:rPr>
              <a:t>sch:let</a:t>
            </a:r>
            <a:r>
              <a:rPr lang="en-US" sz="1400" dirty="0" smtClean="0">
                <a:solidFill>
                  <a:srgbClr val="663300"/>
                </a:solidFill>
              </a:rPr>
              <a:t> name="Leg1-law-of-cosine-distance" value="</a:t>
            </a:r>
            <a:r>
              <a:rPr lang="en-US" sz="1400" dirty="0" err="1" smtClean="0">
                <a:solidFill>
                  <a:srgbClr val="663300"/>
                </a:solidFill>
              </a:rPr>
              <a:t>math:acos</a:t>
            </a:r>
            <a:r>
              <a:rPr lang="en-US" sz="1400" dirty="0" smtClean="0">
                <a:solidFill>
                  <a:srgbClr val="663300"/>
                </a:solidFill>
              </a:rPr>
              <a:t>((</a:t>
            </a:r>
            <a:r>
              <a:rPr lang="en-US" sz="1400" dirty="0" err="1" smtClean="0">
                <a:solidFill>
                  <a:srgbClr val="663300"/>
                </a:solidFill>
              </a:rPr>
              <a:t>math:cos</a:t>
            </a:r>
            <a:r>
              <a:rPr lang="en-US" sz="1400" dirty="0" smtClean="0">
                <a:solidFill>
                  <a:srgbClr val="663300"/>
                </a:solidFill>
              </a:rPr>
              <a:t>($Leg1-from-lat-radians) * </a:t>
            </a:r>
            <a:r>
              <a:rPr lang="en-US" sz="1400" dirty="0" err="1" smtClean="0">
                <a:solidFill>
                  <a:srgbClr val="663300"/>
                </a:solidFill>
              </a:rPr>
              <a:t>math:cos</a:t>
            </a:r>
            <a:r>
              <a:rPr lang="en-US" sz="1400" dirty="0" smtClean="0">
                <a:solidFill>
                  <a:srgbClr val="663300"/>
                </a:solidFill>
              </a:rPr>
              <a:t>($Leg1-to-lat-radians)*</a:t>
            </a:r>
            <a:r>
              <a:rPr lang="en-US" sz="1400" dirty="0" err="1" smtClean="0">
                <a:solidFill>
                  <a:srgbClr val="663300"/>
                </a:solidFill>
              </a:rPr>
              <a:t>math:cos</a:t>
            </a:r>
            <a:r>
              <a:rPr lang="en-US" sz="1400" dirty="0" smtClean="0">
                <a:solidFill>
                  <a:srgbClr val="663300"/>
                </a:solidFill>
              </a:rPr>
              <a:t>((-1*$Leg1-to-lon-radians) - (-1*$Leg1-from-lon-radians))) + (</a:t>
            </a:r>
            <a:r>
              <a:rPr lang="en-US" sz="1400" dirty="0" err="1" smtClean="0">
                <a:solidFill>
                  <a:srgbClr val="663300"/>
                </a:solidFill>
              </a:rPr>
              <a:t>math:sin</a:t>
            </a:r>
            <a:r>
              <a:rPr lang="en-US" sz="1400" dirty="0" smtClean="0">
                <a:solidFill>
                  <a:srgbClr val="663300"/>
                </a:solidFill>
              </a:rPr>
              <a:t>($Leg1-from-lat-radians)*</a:t>
            </a:r>
            <a:r>
              <a:rPr lang="en-US" sz="1400" dirty="0" err="1" smtClean="0">
                <a:solidFill>
                  <a:srgbClr val="663300"/>
                </a:solidFill>
              </a:rPr>
              <a:t>math:sin</a:t>
            </a:r>
            <a:r>
              <a:rPr lang="en-US" sz="1400" dirty="0" smtClean="0">
                <a:solidFill>
                  <a:srgbClr val="663300"/>
                </a:solidFill>
              </a:rPr>
              <a:t>($Leg1-to-lat-radians))) * $Earth-radius-NM" /&gt;</a:t>
            </a:r>
          </a:p>
          <a:p>
            <a:pPr marL="742950" indent="-742950">
              <a:buNone/>
            </a:pPr>
            <a:r>
              <a:rPr lang="en-US" sz="1400" dirty="0" smtClean="0">
                <a:solidFill>
                  <a:srgbClr val="663300"/>
                </a:solidFill>
              </a:rPr>
              <a:t>           &lt;</a:t>
            </a:r>
            <a:r>
              <a:rPr lang="en-US" sz="1400" dirty="0" err="1">
                <a:solidFill>
                  <a:srgbClr val="663300"/>
                </a:solidFill>
              </a:rPr>
              <a:t>sch:let</a:t>
            </a:r>
            <a:r>
              <a:rPr lang="en-US" sz="1400" dirty="0">
                <a:solidFill>
                  <a:srgbClr val="663300"/>
                </a:solidFill>
              </a:rPr>
              <a:t> name="Leg1-a" value="</a:t>
            </a:r>
            <a:r>
              <a:rPr lang="en-US" sz="1400" dirty="0" err="1">
                <a:solidFill>
                  <a:srgbClr val="663300"/>
                </a:solidFill>
              </a:rPr>
              <a:t>math:pow</a:t>
            </a:r>
            <a:r>
              <a:rPr lang="en-US" sz="1400" dirty="0">
                <a:solidFill>
                  <a:srgbClr val="663300"/>
                </a:solidFill>
              </a:rPr>
              <a:t>(</a:t>
            </a:r>
            <a:r>
              <a:rPr lang="en-US" sz="1400" dirty="0" err="1">
                <a:solidFill>
                  <a:srgbClr val="663300"/>
                </a:solidFill>
              </a:rPr>
              <a:t>math:sin</a:t>
            </a:r>
            <a:r>
              <a:rPr lang="en-US" sz="1400" dirty="0">
                <a:solidFill>
                  <a:srgbClr val="663300"/>
                </a:solidFill>
              </a:rPr>
              <a:t>($Leg1-dLat div 2),2 ) + </a:t>
            </a:r>
            <a:r>
              <a:rPr lang="en-US" sz="1400" dirty="0" err="1">
                <a:solidFill>
                  <a:srgbClr val="663300"/>
                </a:solidFill>
              </a:rPr>
              <a:t>math:cos</a:t>
            </a:r>
            <a:r>
              <a:rPr lang="en-US" sz="1400" dirty="0">
                <a:solidFill>
                  <a:srgbClr val="663300"/>
                </a:solidFill>
              </a:rPr>
              <a:t>($Leg1-from-lat-radians) * </a:t>
            </a:r>
            <a:r>
              <a:rPr lang="en-US" sz="1400" dirty="0" err="1">
                <a:solidFill>
                  <a:srgbClr val="663300"/>
                </a:solidFill>
              </a:rPr>
              <a:t>math:cos</a:t>
            </a:r>
            <a:r>
              <a:rPr lang="en-US" sz="1400" dirty="0">
                <a:solidFill>
                  <a:srgbClr val="663300"/>
                </a:solidFill>
              </a:rPr>
              <a:t>($Leg1-to-lat-radians) * </a:t>
            </a:r>
            <a:r>
              <a:rPr lang="en-US" sz="1400" dirty="0" err="1">
                <a:solidFill>
                  <a:srgbClr val="663300"/>
                </a:solidFill>
              </a:rPr>
              <a:t>math:pow</a:t>
            </a:r>
            <a:r>
              <a:rPr lang="en-US" sz="1400" dirty="0">
                <a:solidFill>
                  <a:srgbClr val="663300"/>
                </a:solidFill>
              </a:rPr>
              <a:t>(</a:t>
            </a:r>
            <a:r>
              <a:rPr lang="en-US" sz="1400" dirty="0" err="1">
                <a:solidFill>
                  <a:srgbClr val="663300"/>
                </a:solidFill>
              </a:rPr>
              <a:t>math:sin</a:t>
            </a:r>
            <a:r>
              <a:rPr lang="en-US" sz="1400" dirty="0">
                <a:solidFill>
                  <a:srgbClr val="663300"/>
                </a:solidFill>
              </a:rPr>
              <a:t>($Leg1-dLon div 2),2)" /&gt;</a:t>
            </a:r>
          </a:p>
          <a:p>
            <a:pPr marL="742950" indent="-742950">
              <a:buNone/>
            </a:pPr>
            <a:r>
              <a:rPr lang="en-US" sz="1400" dirty="0">
                <a:solidFill>
                  <a:srgbClr val="663300"/>
                </a:solidFill>
              </a:rPr>
              <a:t>           </a:t>
            </a:r>
            <a:r>
              <a:rPr lang="en-US" sz="1400" dirty="0" smtClean="0">
                <a:solidFill>
                  <a:srgbClr val="663300"/>
                </a:solidFill>
              </a:rPr>
              <a:t>&lt;</a:t>
            </a:r>
            <a:r>
              <a:rPr lang="en-US" sz="1400" dirty="0" err="1">
                <a:solidFill>
                  <a:srgbClr val="663300"/>
                </a:solidFill>
              </a:rPr>
              <a:t>sch:let</a:t>
            </a:r>
            <a:r>
              <a:rPr lang="en-US" sz="1400" dirty="0">
                <a:solidFill>
                  <a:srgbClr val="663300"/>
                </a:solidFill>
              </a:rPr>
              <a:t> name="Leg1-c" value="2 * math:atan2(</a:t>
            </a:r>
            <a:r>
              <a:rPr lang="en-US" sz="1400" dirty="0" err="1">
                <a:solidFill>
                  <a:srgbClr val="663300"/>
                </a:solidFill>
              </a:rPr>
              <a:t>math:sqrt</a:t>
            </a:r>
            <a:r>
              <a:rPr lang="en-US" sz="1400" dirty="0">
                <a:solidFill>
                  <a:srgbClr val="663300"/>
                </a:solidFill>
              </a:rPr>
              <a:t>($Leg1-a),</a:t>
            </a:r>
            <a:r>
              <a:rPr lang="en-US" sz="1400" dirty="0" err="1">
                <a:solidFill>
                  <a:srgbClr val="663300"/>
                </a:solidFill>
              </a:rPr>
              <a:t>math:sqrt</a:t>
            </a:r>
            <a:r>
              <a:rPr lang="en-US" sz="1400" dirty="0">
                <a:solidFill>
                  <a:srgbClr val="663300"/>
                </a:solidFill>
              </a:rPr>
              <a:t>(1 - $Leg1-a))" /&gt;</a:t>
            </a:r>
          </a:p>
          <a:p>
            <a:pPr marL="742950" indent="-742950">
              <a:buNone/>
            </a:pPr>
            <a:r>
              <a:rPr lang="en-US" sz="1400" dirty="0">
                <a:solidFill>
                  <a:srgbClr val="663300"/>
                </a:solidFill>
              </a:rPr>
              <a:t>           </a:t>
            </a:r>
            <a:r>
              <a:rPr lang="en-US" sz="1400" dirty="0" smtClean="0">
                <a:solidFill>
                  <a:srgbClr val="663300"/>
                </a:solidFill>
              </a:rPr>
              <a:t>&lt;</a:t>
            </a:r>
            <a:r>
              <a:rPr lang="en-US" sz="1400" dirty="0" err="1">
                <a:solidFill>
                  <a:srgbClr val="663300"/>
                </a:solidFill>
              </a:rPr>
              <a:t>sch:let</a:t>
            </a:r>
            <a:r>
              <a:rPr lang="en-US" sz="1400" dirty="0">
                <a:solidFill>
                  <a:srgbClr val="663300"/>
                </a:solidFill>
              </a:rPr>
              <a:t> name="Leg1-Haversine-distance" value="$Leg1-c * $Earth-radius-NM" /&gt;</a:t>
            </a:r>
          </a:p>
          <a:p>
            <a:pPr marL="742950" indent="-742950">
              <a:buNone/>
            </a:pPr>
            <a:r>
              <a:rPr lang="en-US" sz="1400" dirty="0">
                <a:solidFill>
                  <a:srgbClr val="663300"/>
                </a:solidFill>
              </a:rPr>
              <a:t>          </a:t>
            </a:r>
            <a:r>
              <a:rPr lang="en-US" sz="1400" dirty="0" smtClean="0">
                <a:solidFill>
                  <a:srgbClr val="663300"/>
                </a:solidFill>
              </a:rPr>
              <a:t> &lt;</a:t>
            </a:r>
            <a:r>
              <a:rPr lang="en-US" sz="1400" dirty="0" err="1">
                <a:solidFill>
                  <a:srgbClr val="663300"/>
                </a:solidFill>
              </a:rPr>
              <a:t>sch:let</a:t>
            </a:r>
            <a:r>
              <a:rPr lang="en-US" sz="1400" dirty="0">
                <a:solidFill>
                  <a:srgbClr val="663300"/>
                </a:solidFill>
              </a:rPr>
              <a:t> name="Leg1-Bearing-raw" value="(math:atan2(</a:t>
            </a:r>
            <a:r>
              <a:rPr lang="en-US" sz="1400" dirty="0" err="1">
                <a:solidFill>
                  <a:srgbClr val="663300"/>
                </a:solidFill>
              </a:rPr>
              <a:t>math:sin</a:t>
            </a:r>
            <a:r>
              <a:rPr lang="en-US" sz="1400" dirty="0">
                <a:solidFill>
                  <a:srgbClr val="663300"/>
                </a:solidFill>
              </a:rPr>
              <a:t>($Leg1-to-lon-radians - $Leg1-from-lon-radians) * </a:t>
            </a:r>
            <a:r>
              <a:rPr lang="en-US" sz="1400" dirty="0" err="1">
                <a:solidFill>
                  <a:srgbClr val="663300"/>
                </a:solidFill>
              </a:rPr>
              <a:t>math:cos</a:t>
            </a:r>
            <a:r>
              <a:rPr lang="en-US" sz="1400" dirty="0">
                <a:solidFill>
                  <a:srgbClr val="663300"/>
                </a:solidFill>
              </a:rPr>
              <a:t>($Leg1-to-lat-radians),(</a:t>
            </a:r>
            <a:r>
              <a:rPr lang="en-US" sz="1400" dirty="0" err="1">
                <a:solidFill>
                  <a:srgbClr val="663300"/>
                </a:solidFill>
              </a:rPr>
              <a:t>math:cos</a:t>
            </a:r>
            <a:r>
              <a:rPr lang="en-US" sz="1400" dirty="0">
                <a:solidFill>
                  <a:srgbClr val="663300"/>
                </a:solidFill>
              </a:rPr>
              <a:t>($Leg1-from-lat-radians) * </a:t>
            </a:r>
            <a:r>
              <a:rPr lang="en-US" sz="1400" dirty="0" err="1">
                <a:solidFill>
                  <a:srgbClr val="663300"/>
                </a:solidFill>
              </a:rPr>
              <a:t>math:sin</a:t>
            </a:r>
            <a:r>
              <a:rPr lang="en-US" sz="1400" dirty="0">
                <a:solidFill>
                  <a:srgbClr val="663300"/>
                </a:solidFill>
              </a:rPr>
              <a:t>($Leg1-to-lat-radians)) - (</a:t>
            </a:r>
            <a:r>
              <a:rPr lang="en-US" sz="1400" dirty="0" err="1">
                <a:solidFill>
                  <a:srgbClr val="663300"/>
                </a:solidFill>
              </a:rPr>
              <a:t>math:sin</a:t>
            </a:r>
            <a:r>
              <a:rPr lang="en-US" sz="1400" dirty="0">
                <a:solidFill>
                  <a:srgbClr val="663300"/>
                </a:solidFill>
              </a:rPr>
              <a:t>($Leg1-from-lat-radians) * </a:t>
            </a:r>
            <a:r>
              <a:rPr lang="en-US" sz="1400" dirty="0" err="1">
                <a:solidFill>
                  <a:srgbClr val="663300"/>
                </a:solidFill>
              </a:rPr>
              <a:t>math:cos</a:t>
            </a:r>
            <a:r>
              <a:rPr lang="en-US" sz="1400" dirty="0">
                <a:solidFill>
                  <a:srgbClr val="663300"/>
                </a:solidFill>
              </a:rPr>
              <a:t>($Leg1-to-lat-radians) * </a:t>
            </a:r>
            <a:r>
              <a:rPr lang="en-US" sz="1400" dirty="0" err="1">
                <a:solidFill>
                  <a:srgbClr val="663300"/>
                </a:solidFill>
              </a:rPr>
              <a:t>math:cos</a:t>
            </a:r>
            <a:r>
              <a:rPr lang="en-US" sz="1400" dirty="0">
                <a:solidFill>
                  <a:srgbClr val="663300"/>
                </a:solidFill>
              </a:rPr>
              <a:t>($Leg1-to-lon-radians - $Leg1-from-lon-radians))))" /&gt;</a:t>
            </a:r>
          </a:p>
          <a:p>
            <a:pPr marL="742950" indent="-742950">
              <a:buNone/>
            </a:pPr>
            <a:r>
              <a:rPr lang="en-US" sz="1400" dirty="0">
                <a:solidFill>
                  <a:srgbClr val="663300"/>
                </a:solidFill>
              </a:rPr>
              <a:t>            &lt;</a:t>
            </a:r>
            <a:r>
              <a:rPr lang="en-US" sz="1400" dirty="0" err="1">
                <a:solidFill>
                  <a:srgbClr val="663300"/>
                </a:solidFill>
              </a:rPr>
              <a:t>sch:let</a:t>
            </a:r>
            <a:r>
              <a:rPr lang="en-US" sz="1400" dirty="0">
                <a:solidFill>
                  <a:srgbClr val="663300"/>
                </a:solidFill>
              </a:rPr>
              <a:t> name="Leg1-Bearing" value="($Leg1-Bearing-raw + (2 * </a:t>
            </a:r>
            <a:r>
              <a:rPr lang="en-US" sz="1400" dirty="0" err="1">
                <a:solidFill>
                  <a:srgbClr val="663300"/>
                </a:solidFill>
              </a:rPr>
              <a:t>math:pi</a:t>
            </a:r>
            <a:r>
              <a:rPr lang="en-US" sz="1400" dirty="0">
                <a:solidFill>
                  <a:srgbClr val="663300"/>
                </a:solidFill>
              </a:rPr>
              <a:t>())) mod (2*</a:t>
            </a:r>
            <a:r>
              <a:rPr lang="en-US" sz="1400" dirty="0" err="1">
                <a:solidFill>
                  <a:srgbClr val="663300"/>
                </a:solidFill>
              </a:rPr>
              <a:t>math:pi</a:t>
            </a:r>
            <a:r>
              <a:rPr lang="en-US" sz="1400" dirty="0">
                <a:solidFill>
                  <a:srgbClr val="663300"/>
                </a:solidFill>
              </a:rPr>
              <a:t>())" /&gt;</a:t>
            </a:r>
          </a:p>
          <a:p>
            <a:pPr marL="742950" indent="-742950">
              <a:buNone/>
            </a:pPr>
            <a:r>
              <a:rPr lang="en-US" sz="1400" dirty="0">
                <a:solidFill>
                  <a:srgbClr val="663300"/>
                </a:solidFill>
              </a:rPr>
              <a:t>            &lt;</a:t>
            </a:r>
            <a:r>
              <a:rPr lang="en-US" sz="1400" dirty="0" err="1">
                <a:solidFill>
                  <a:srgbClr val="663300"/>
                </a:solidFill>
              </a:rPr>
              <a:t>sch:let</a:t>
            </a:r>
            <a:r>
              <a:rPr lang="en-US" sz="1400" dirty="0">
                <a:solidFill>
                  <a:srgbClr val="663300"/>
                </a:solidFill>
              </a:rPr>
              <a:t> name="Leg1-Bearing-degrees" value="$Leg1-Bearing * 180 div </a:t>
            </a:r>
            <a:r>
              <a:rPr lang="en-US" sz="1400" dirty="0" err="1">
                <a:solidFill>
                  <a:srgbClr val="663300"/>
                </a:solidFill>
              </a:rPr>
              <a:t>math:pi</a:t>
            </a:r>
            <a:r>
              <a:rPr lang="en-US" sz="1400" dirty="0">
                <a:solidFill>
                  <a:srgbClr val="663300"/>
                </a:solidFill>
              </a:rPr>
              <a:t>()" /&gt;</a:t>
            </a:r>
          </a:p>
          <a:p>
            <a:pPr marL="742950" indent="-742950">
              <a:buNone/>
            </a:pPr>
            <a:r>
              <a:rPr lang="en-US" sz="1400" dirty="0" smtClean="0"/>
              <a:t>            - - - - - - - - - - - - - </a:t>
            </a:r>
          </a:p>
          <a:p>
            <a:pPr marL="742950" indent="-742950">
              <a:buNone/>
            </a:pPr>
            <a:r>
              <a:rPr lang="en-US" sz="2600" dirty="0">
                <a:latin typeface="Arial" pitchFamily="34" charset="0"/>
                <a:cs typeface="Arial" pitchFamily="34" charset="0"/>
              </a:rPr>
              <a:t> </a:t>
            </a:r>
            <a:r>
              <a:rPr lang="en-US" sz="2600" dirty="0" smtClean="0">
                <a:latin typeface="Arial" pitchFamily="34" charset="0"/>
                <a:cs typeface="Arial" pitchFamily="34" charset="0"/>
              </a:rPr>
              <a:t>        </a:t>
            </a:r>
            <a:r>
              <a:rPr lang="en-US" sz="2600" dirty="0" smtClean="0">
                <a:latin typeface="Arial" pitchFamily="34" charset="0"/>
                <a:cs typeface="Arial" pitchFamily="34" charset="0"/>
              </a:rPr>
              <a:t>&lt;</a:t>
            </a:r>
            <a:r>
              <a:rPr lang="en-US" sz="2600" dirty="0" err="1">
                <a:latin typeface="Arial" pitchFamily="34" charset="0"/>
                <a:cs typeface="Arial" pitchFamily="34" charset="0"/>
              </a:rPr>
              <a:t>sch:assert</a:t>
            </a:r>
            <a:r>
              <a:rPr lang="en-US" sz="2600" dirty="0">
                <a:latin typeface="Arial" pitchFamily="34" charset="0"/>
                <a:cs typeface="Arial" pitchFamily="34" charset="0"/>
              </a:rPr>
              <a:t>  test="($Difference1 </a:t>
            </a:r>
            <a:r>
              <a:rPr lang="en-US" sz="2600" dirty="0" err="1">
                <a:latin typeface="Arial" pitchFamily="34" charset="0"/>
                <a:cs typeface="Arial" pitchFamily="34" charset="0"/>
              </a:rPr>
              <a:t>gt</a:t>
            </a:r>
            <a:r>
              <a:rPr lang="en-US" sz="2600" dirty="0">
                <a:latin typeface="Arial" pitchFamily="34" charset="0"/>
                <a:cs typeface="Arial" pitchFamily="34" charset="0"/>
              </a:rPr>
              <a:t> (</a:t>
            </a:r>
            <a:r>
              <a:rPr lang="en-US" sz="2600" dirty="0" smtClean="0">
                <a:latin typeface="Arial" pitchFamily="34" charset="0"/>
                <a:cs typeface="Arial" pitchFamily="34" charset="0"/>
              </a:rPr>
              <a:t>90-$</a:t>
            </a:r>
            <a:r>
              <a:rPr lang="en-US" sz="2600" dirty="0">
                <a:latin typeface="Arial" pitchFamily="34" charset="0"/>
                <a:cs typeface="Arial" pitchFamily="34" charset="0"/>
              </a:rPr>
              <a:t>delta) and $Difference1 </a:t>
            </a:r>
            <a:r>
              <a:rPr lang="en-US" sz="2600" dirty="0" err="1">
                <a:latin typeface="Arial" pitchFamily="34" charset="0"/>
                <a:cs typeface="Arial" pitchFamily="34" charset="0"/>
              </a:rPr>
              <a:t>lt</a:t>
            </a:r>
            <a:r>
              <a:rPr lang="en-US" sz="2600" dirty="0">
                <a:latin typeface="Arial" pitchFamily="34" charset="0"/>
                <a:cs typeface="Arial" pitchFamily="34" charset="0"/>
              </a:rPr>
              <a:t> (</a:t>
            </a:r>
            <a:r>
              <a:rPr lang="en-US" sz="2600" dirty="0" smtClean="0">
                <a:latin typeface="Arial" pitchFamily="34" charset="0"/>
                <a:cs typeface="Arial" pitchFamily="34" charset="0"/>
              </a:rPr>
              <a:t>90+$</a:t>
            </a:r>
            <a:r>
              <a:rPr lang="en-US" sz="2600" dirty="0">
                <a:latin typeface="Arial" pitchFamily="34" charset="0"/>
                <a:cs typeface="Arial" pitchFamily="34" charset="0"/>
              </a:rPr>
              <a:t>delta)) </a:t>
            </a:r>
            <a:r>
              <a:rPr lang="en-US" sz="2600" dirty="0" smtClean="0">
                <a:latin typeface="Arial" pitchFamily="34" charset="0"/>
                <a:cs typeface="Arial" pitchFamily="34" charset="0"/>
              </a:rPr>
              <a:t>or ($</a:t>
            </a:r>
            <a:r>
              <a:rPr lang="en-US" sz="2600" dirty="0">
                <a:latin typeface="Arial" pitchFamily="34" charset="0"/>
                <a:cs typeface="Arial" pitchFamily="34" charset="0"/>
              </a:rPr>
              <a:t>Difference1 </a:t>
            </a:r>
            <a:r>
              <a:rPr lang="en-US" sz="2600" dirty="0" err="1">
                <a:latin typeface="Arial" pitchFamily="34" charset="0"/>
                <a:cs typeface="Arial" pitchFamily="34" charset="0"/>
              </a:rPr>
              <a:t>gt</a:t>
            </a:r>
            <a:r>
              <a:rPr lang="en-US" sz="2600" dirty="0">
                <a:latin typeface="Arial" pitchFamily="34" charset="0"/>
                <a:cs typeface="Arial" pitchFamily="34" charset="0"/>
              </a:rPr>
              <a:t> (270 - $delta) and $Difference1 </a:t>
            </a:r>
            <a:r>
              <a:rPr lang="en-US" sz="2600" dirty="0" err="1">
                <a:latin typeface="Arial" pitchFamily="34" charset="0"/>
                <a:cs typeface="Arial" pitchFamily="34" charset="0"/>
              </a:rPr>
              <a:t>lt</a:t>
            </a:r>
            <a:r>
              <a:rPr lang="en-US" sz="2600" dirty="0">
                <a:latin typeface="Arial" pitchFamily="34" charset="0"/>
                <a:cs typeface="Arial" pitchFamily="34" charset="0"/>
              </a:rPr>
              <a:t> (270 + $delta</a:t>
            </a:r>
            <a:r>
              <a:rPr lang="en-US" sz="2600" dirty="0" smtClean="0">
                <a:latin typeface="Arial" pitchFamily="34" charset="0"/>
                <a:cs typeface="Arial" pitchFamily="34" charset="0"/>
              </a:rPr>
              <a:t>)) or</a:t>
            </a:r>
            <a:endParaRPr lang="en-US" sz="2600" dirty="0">
              <a:latin typeface="Arial" pitchFamily="34" charset="0"/>
              <a:cs typeface="Arial" pitchFamily="34" charset="0"/>
            </a:endParaRPr>
          </a:p>
          <a:p>
            <a:pPr marL="742950" indent="-742950">
              <a:buNone/>
            </a:pPr>
            <a:r>
              <a:rPr lang="en-US" sz="2600" dirty="0">
                <a:latin typeface="Arial" pitchFamily="34" charset="0"/>
                <a:cs typeface="Arial" pitchFamily="34" charset="0"/>
              </a:rPr>
              <a:t>                ($Difference1 </a:t>
            </a:r>
            <a:r>
              <a:rPr lang="en-US" sz="2600" dirty="0" err="1">
                <a:latin typeface="Arial" pitchFamily="34" charset="0"/>
                <a:cs typeface="Arial" pitchFamily="34" charset="0"/>
              </a:rPr>
              <a:t>gt</a:t>
            </a:r>
            <a:r>
              <a:rPr lang="en-US" sz="2600" dirty="0">
                <a:latin typeface="Arial" pitchFamily="34" charset="0"/>
                <a:cs typeface="Arial" pitchFamily="34" charset="0"/>
              </a:rPr>
              <a:t> (-90 - $delta) and $Difference1 </a:t>
            </a:r>
            <a:r>
              <a:rPr lang="en-US" sz="2600" dirty="0" err="1">
                <a:latin typeface="Arial" pitchFamily="34" charset="0"/>
                <a:cs typeface="Arial" pitchFamily="34" charset="0"/>
              </a:rPr>
              <a:t>lt</a:t>
            </a:r>
            <a:r>
              <a:rPr lang="en-US" sz="2600" dirty="0">
                <a:latin typeface="Arial" pitchFamily="34" charset="0"/>
                <a:cs typeface="Arial" pitchFamily="34" charset="0"/>
              </a:rPr>
              <a:t> (-90 + $delta)) or</a:t>
            </a:r>
          </a:p>
          <a:p>
            <a:pPr marL="742950" indent="-742950">
              <a:buNone/>
            </a:pPr>
            <a:r>
              <a:rPr lang="en-US" sz="2600" dirty="0">
                <a:latin typeface="Arial" pitchFamily="34" charset="0"/>
                <a:cs typeface="Arial" pitchFamily="34" charset="0"/>
              </a:rPr>
              <a:t>                ($Difference1 </a:t>
            </a:r>
            <a:r>
              <a:rPr lang="en-US" sz="2600" dirty="0" err="1">
                <a:latin typeface="Arial" pitchFamily="34" charset="0"/>
                <a:cs typeface="Arial" pitchFamily="34" charset="0"/>
              </a:rPr>
              <a:t>gt</a:t>
            </a:r>
            <a:r>
              <a:rPr lang="en-US" sz="2600" dirty="0">
                <a:latin typeface="Arial" pitchFamily="34" charset="0"/>
                <a:cs typeface="Arial" pitchFamily="34" charset="0"/>
              </a:rPr>
              <a:t> (-270 - $delta) and $Difference1 </a:t>
            </a:r>
            <a:r>
              <a:rPr lang="en-US" sz="2600" dirty="0" err="1">
                <a:latin typeface="Arial" pitchFamily="34" charset="0"/>
                <a:cs typeface="Arial" pitchFamily="34" charset="0"/>
              </a:rPr>
              <a:t>lt</a:t>
            </a:r>
            <a:r>
              <a:rPr lang="en-US" sz="2600" dirty="0">
                <a:latin typeface="Arial" pitchFamily="34" charset="0"/>
                <a:cs typeface="Arial" pitchFamily="34" charset="0"/>
              </a:rPr>
              <a:t> (-270 + $delta</a:t>
            </a:r>
            <a:r>
              <a:rPr lang="en-US" sz="2600" dirty="0" smtClean="0">
                <a:latin typeface="Arial" pitchFamily="34" charset="0"/>
                <a:cs typeface="Arial" pitchFamily="34" charset="0"/>
              </a:rPr>
              <a:t>))"&gt;                </a:t>
            </a:r>
            <a:endParaRPr lang="en-US" sz="2600" dirty="0">
              <a:latin typeface="Arial" pitchFamily="34" charset="0"/>
              <a:cs typeface="Arial" pitchFamily="34" charset="0"/>
            </a:endParaRPr>
          </a:p>
          <a:p>
            <a:pPr marL="742950" indent="-742950">
              <a:buNone/>
            </a:pPr>
            <a:r>
              <a:rPr lang="en-US" sz="1400" dirty="0"/>
              <a:t>                </a:t>
            </a:r>
            <a:r>
              <a:rPr lang="en-US" sz="1400" dirty="0">
                <a:solidFill>
                  <a:srgbClr val="0070C0"/>
                </a:solidFill>
              </a:rPr>
              <a:t>For an RF Leg, the previous leg must be tangent to the arc.</a:t>
            </a:r>
          </a:p>
          <a:p>
            <a:pPr marL="742950" indent="-742950">
              <a:buNone/>
            </a:pPr>
            <a:r>
              <a:rPr lang="en-US" sz="1400" dirty="0" smtClean="0"/>
              <a:t>           &lt;/</a:t>
            </a:r>
            <a:r>
              <a:rPr lang="en-US" sz="1400" dirty="0" err="1"/>
              <a:t>sch:assert</a:t>
            </a:r>
            <a:r>
              <a:rPr lang="en-US" sz="1400" dirty="0" smtClean="0"/>
              <a:t>&gt;            </a:t>
            </a:r>
            <a:endParaRPr lang="en-US" sz="1400" dirty="0"/>
          </a:p>
          <a:p>
            <a:pPr marL="742950" indent="-742950">
              <a:buNone/>
            </a:pPr>
            <a:r>
              <a:rPr lang="en-US" sz="1400" dirty="0"/>
              <a:t>        &lt;/</a:t>
            </a:r>
            <a:r>
              <a:rPr lang="en-US" sz="1400" dirty="0" err="1"/>
              <a:t>sch:rule</a:t>
            </a:r>
            <a:r>
              <a:rPr lang="en-US" sz="1400" dirty="0"/>
              <a:t>&gt; </a:t>
            </a:r>
            <a:endParaRPr lang="en-US" sz="1400" dirty="0" smtClean="0"/>
          </a:p>
          <a:p>
            <a:pPr marL="742950" indent="-742950">
              <a:buNone/>
            </a:pPr>
            <a:endParaRPr lang="en-US" sz="1400" dirty="0"/>
          </a:p>
          <a:p>
            <a:pPr marL="742950" indent="-742950">
              <a:buNone/>
            </a:pPr>
            <a:endParaRPr lang="en-US" sz="1400" dirty="0"/>
          </a:p>
        </p:txBody>
      </p:sp>
      <p:sp>
        <p:nvSpPr>
          <p:cNvPr id="4" name="Rectangle 3"/>
          <p:cNvSpPr/>
          <p:nvPr/>
        </p:nvSpPr>
        <p:spPr bwMode="auto">
          <a:xfrm>
            <a:off x="4779034" y="5848709"/>
            <a:ext cx="3933645" cy="284672"/>
          </a:xfrm>
          <a:prstGeom prst="rect">
            <a:avLst/>
          </a:prstGeom>
          <a:solidFill>
            <a:srgbClr val="99CC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tab pos="1885950" algn="l"/>
              </a:tabLst>
            </a:pPr>
            <a:r>
              <a:rPr lang="en-US" sz="1200" b="1" dirty="0" smtClean="0">
                <a:latin typeface="Arial" charset="0"/>
              </a:rPr>
              <a:t>Listed Code for illustration purpose, not complete</a:t>
            </a:r>
            <a:endParaRPr kumimoji="0" lang="en-US" sz="1200" b="1"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8959069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t-IT" b="1" dirty="0" smtClean="0"/>
              <a:t>Demo 5: Tangent to and from RF Leg</a:t>
            </a:r>
            <a:endParaRPr lang="en-US" dirty="0"/>
          </a:p>
        </p:txBody>
      </p:sp>
      <p:sp>
        <p:nvSpPr>
          <p:cNvPr id="6" name="Content Placeholder 5"/>
          <p:cNvSpPr>
            <a:spLocks noGrp="1"/>
          </p:cNvSpPr>
          <p:nvPr>
            <p:ph idx="1"/>
          </p:nvPr>
        </p:nvSpPr>
        <p:spPr>
          <a:xfrm>
            <a:off x="457200" y="1371600"/>
            <a:ext cx="8229600" cy="4754563"/>
          </a:xfrm>
        </p:spPr>
        <p:txBody>
          <a:bodyPr>
            <a:normAutofit/>
          </a:bodyPr>
          <a:lstStyle/>
          <a:p>
            <a:r>
              <a:rPr lang="en-US" sz="2400" dirty="0" smtClean="0"/>
              <a:t>Test Data</a:t>
            </a:r>
          </a:p>
          <a:p>
            <a:pPr lvl="1"/>
            <a:r>
              <a:rPr lang="en-US" sz="2000" dirty="0" smtClean="0"/>
              <a:t>One Instrument Approach Procedure</a:t>
            </a:r>
          </a:p>
          <a:p>
            <a:pPr lvl="2"/>
            <a:r>
              <a:rPr lang="en-US" sz="1800" dirty="0" smtClean="0"/>
              <a:t>Approach Flight Transitions</a:t>
            </a:r>
          </a:p>
          <a:p>
            <a:pPr lvl="3"/>
            <a:r>
              <a:rPr lang="en-US" sz="1600" dirty="0" smtClean="0"/>
              <a:t>Leg 1: </a:t>
            </a:r>
            <a:r>
              <a:rPr lang="en-US" sz="1600" dirty="0" smtClean="0"/>
              <a:t>TF (34.606319, -118.430708)</a:t>
            </a:r>
            <a:endParaRPr lang="en-US" sz="1600" dirty="0"/>
          </a:p>
          <a:p>
            <a:pPr lvl="3"/>
            <a:r>
              <a:rPr lang="en-US" sz="1600" dirty="0" smtClean="0"/>
              <a:t>Leg </a:t>
            </a:r>
            <a:r>
              <a:rPr lang="en-US" sz="1600" dirty="0" smtClean="0"/>
              <a:t>2: </a:t>
            </a:r>
            <a:r>
              <a:rPr lang="en-US" sz="1600" dirty="0" smtClean="0"/>
              <a:t>TF (34.543858, -118.751711) </a:t>
            </a:r>
          </a:p>
          <a:p>
            <a:pPr lvl="3"/>
            <a:r>
              <a:rPr lang="en-US" sz="1600" dirty="0" smtClean="0"/>
              <a:t>Leg </a:t>
            </a:r>
            <a:r>
              <a:rPr lang="en-US" sz="1600" dirty="0" smtClean="0"/>
              <a:t>3: </a:t>
            </a:r>
            <a:r>
              <a:rPr lang="en-US" sz="1600" dirty="0" smtClean="0"/>
              <a:t>RF (34.356694, -118.8812920)</a:t>
            </a:r>
            <a:endParaRPr lang="en-US" sz="1600" dirty="0"/>
          </a:p>
          <a:p>
            <a:pPr marL="1371600" lvl="3" indent="0">
              <a:buNone/>
            </a:pPr>
            <a:r>
              <a:rPr lang="en-US" sz="1600" dirty="0" smtClean="0"/>
              <a:t>    Arc </a:t>
            </a:r>
            <a:r>
              <a:rPr lang="en-US" sz="1600" dirty="0"/>
              <a:t>Center </a:t>
            </a:r>
            <a:r>
              <a:rPr lang="en-US" sz="1600" dirty="0" smtClean="0"/>
              <a:t> (34.399844, -</a:t>
            </a:r>
            <a:r>
              <a:rPr lang="en-US" sz="1600" dirty="0" smtClean="0"/>
              <a:t>118.</a:t>
            </a:r>
            <a:r>
              <a:rPr lang="en-US" sz="1600" b="1" dirty="0" smtClean="0">
                <a:solidFill>
                  <a:srgbClr val="FF0000"/>
                </a:solidFill>
              </a:rPr>
              <a:t>5</a:t>
            </a:r>
            <a:r>
              <a:rPr lang="en-US" sz="1600" dirty="0" smtClean="0"/>
              <a:t>1055)</a:t>
            </a:r>
            <a:endParaRPr lang="en-US" sz="1600" dirty="0"/>
          </a:p>
          <a:p>
            <a:pPr lvl="3"/>
            <a:r>
              <a:rPr lang="en-US" sz="1600" dirty="0" smtClean="0"/>
              <a:t>Leg </a:t>
            </a:r>
            <a:r>
              <a:rPr lang="en-US" sz="1600" dirty="0"/>
              <a:t>4</a:t>
            </a:r>
            <a:r>
              <a:rPr lang="en-US" sz="1600" dirty="0" smtClean="0"/>
              <a:t>: </a:t>
            </a:r>
            <a:r>
              <a:rPr lang="en-US" sz="1600" dirty="0" smtClean="0"/>
              <a:t>TF (34.165078, -118.810819)</a:t>
            </a:r>
            <a:endParaRPr lang="en-US" sz="1600" dirty="0"/>
          </a:p>
          <a:p>
            <a:pPr lvl="3"/>
            <a:endParaRPr lang="en-US" sz="1600" dirty="0" smtClean="0"/>
          </a:p>
          <a:p>
            <a:r>
              <a:rPr lang="en-US" sz="2400" dirty="0" smtClean="0"/>
              <a:t>Test Scenario</a:t>
            </a:r>
          </a:p>
          <a:p>
            <a:pPr lvl="1"/>
            <a:r>
              <a:rPr lang="en-US" sz="2000" dirty="0" smtClean="0"/>
              <a:t>Run Schematron validation and expect one error</a:t>
            </a:r>
          </a:p>
          <a:p>
            <a:pPr lvl="1"/>
            <a:r>
              <a:rPr lang="en-US" sz="2000" dirty="0" smtClean="0"/>
              <a:t>Fix error </a:t>
            </a:r>
            <a:r>
              <a:rPr lang="en-US" sz="1600" b="0" dirty="0" smtClean="0"/>
              <a:t>(Change Arc </a:t>
            </a:r>
            <a:r>
              <a:rPr lang="en-US" sz="1600" b="0" dirty="0"/>
              <a:t>Center </a:t>
            </a:r>
            <a:r>
              <a:rPr lang="en-US" sz="1600" b="0" dirty="0" smtClean="0"/>
              <a:t>from -</a:t>
            </a:r>
            <a:r>
              <a:rPr lang="en-US" sz="1600" b="0" dirty="0" smtClean="0"/>
              <a:t>118.</a:t>
            </a:r>
            <a:r>
              <a:rPr lang="en-US" sz="1600" dirty="0" smtClean="0">
                <a:solidFill>
                  <a:srgbClr val="FF0000"/>
                </a:solidFill>
              </a:rPr>
              <a:t>5</a:t>
            </a:r>
            <a:r>
              <a:rPr lang="en-US" sz="1600" b="0" dirty="0" smtClean="0"/>
              <a:t>1055 </a:t>
            </a:r>
            <a:r>
              <a:rPr lang="en-US" sz="1600" b="0" dirty="0" smtClean="0"/>
              <a:t>to -118.</a:t>
            </a:r>
            <a:r>
              <a:rPr lang="en-US" sz="1600" dirty="0" smtClean="0">
                <a:solidFill>
                  <a:srgbClr val="00B050"/>
                </a:solidFill>
              </a:rPr>
              <a:t>7</a:t>
            </a:r>
            <a:r>
              <a:rPr lang="en-US" sz="1600" b="0" dirty="0" smtClean="0"/>
              <a:t>1055)</a:t>
            </a:r>
          </a:p>
          <a:p>
            <a:pPr lvl="1"/>
            <a:r>
              <a:rPr lang="en-US" sz="2000" dirty="0" smtClean="0"/>
              <a:t>Re-run Schematron validation, no more error</a:t>
            </a:r>
          </a:p>
          <a:p>
            <a:endParaRPr lang="en-US" sz="2800" dirty="0"/>
          </a:p>
        </p:txBody>
      </p:sp>
      <p:graphicFrame>
        <p:nvGraphicFramePr>
          <p:cNvPr id="5" name="Chart 4"/>
          <p:cNvGraphicFramePr>
            <a:graphicFrameLocks/>
          </p:cNvGraphicFramePr>
          <p:nvPr>
            <p:extLst>
              <p:ext uri="{D42A27DB-BD31-4B8C-83A1-F6EECF244321}">
                <p14:modId xmlns:p14="http://schemas.microsoft.com/office/powerpoint/2010/main" val="786112387"/>
              </p:ext>
            </p:extLst>
          </p:nvPr>
        </p:nvGraphicFramePr>
        <p:xfrm>
          <a:off x="5913912" y="1522484"/>
          <a:ext cx="3936670" cy="2847635"/>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Straight Connector 6"/>
          <p:cNvCxnSpPr/>
          <p:nvPr/>
        </p:nvCxnSpPr>
        <p:spPr bwMode="auto">
          <a:xfrm flipH="1">
            <a:off x="7651630" y="2001328"/>
            <a:ext cx="983412" cy="94891"/>
          </a:xfrm>
          <a:prstGeom prst="line">
            <a:avLst/>
          </a:prstGeom>
          <a:solidFill>
            <a:srgbClr val="99CCFF"/>
          </a:solidFill>
          <a:ln w="38100" cap="flat" cmpd="sng" algn="ctr">
            <a:solidFill>
              <a:schemeClr val="tx1"/>
            </a:solidFill>
            <a:prstDash val="solid"/>
            <a:round/>
            <a:headEnd type="none" w="med" len="med"/>
            <a:tailEnd type="triangle" w="med" len="med"/>
          </a:ln>
          <a:effectLst/>
        </p:spPr>
      </p:cxnSp>
    </p:spTree>
    <p:extLst>
      <p:ext uri="{BB962C8B-B14F-4D97-AF65-F5344CB8AC3E}">
        <p14:creationId xmlns:p14="http://schemas.microsoft.com/office/powerpoint/2010/main" val="19661471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99930" y="1219200"/>
            <a:ext cx="8507592" cy="5024438"/>
          </a:xfrm>
        </p:spPr>
        <p:txBody>
          <a:bodyPr/>
          <a:lstStyle/>
          <a:p>
            <a:r>
              <a:rPr lang="en-US" dirty="0" smtClean="0"/>
              <a:t>Benefits of using Schematron for AIXM business rules </a:t>
            </a:r>
          </a:p>
          <a:p>
            <a:pPr lvl="1"/>
            <a:r>
              <a:rPr lang="en-US" dirty="0" smtClean="0"/>
              <a:t>It is precise</a:t>
            </a:r>
          </a:p>
          <a:p>
            <a:pPr lvl="1"/>
            <a:r>
              <a:rPr lang="en-US" dirty="0" smtClean="0"/>
              <a:t>It can be used to validate actual data (no software development)</a:t>
            </a:r>
          </a:p>
          <a:p>
            <a:pPr lvl="1"/>
            <a:r>
              <a:rPr lang="en-US" dirty="0" smtClean="0"/>
              <a:t>It is understandable by domain expert</a:t>
            </a:r>
          </a:p>
          <a:p>
            <a:pPr lvl="2"/>
            <a:r>
              <a:rPr lang="en-US" dirty="0" smtClean="0"/>
              <a:t>Can be enhanced with embedded SBVR or plain text rules</a:t>
            </a:r>
            <a:endParaRPr lang="en-US" dirty="0"/>
          </a:p>
          <a:p>
            <a:pPr marL="0" indent="0">
              <a:buNone/>
            </a:pPr>
            <a:endParaRPr lang="en-US" dirty="0" smtClean="0"/>
          </a:p>
        </p:txBody>
      </p:sp>
    </p:spTree>
    <p:extLst>
      <p:ext uri="{BB962C8B-B14F-4D97-AF65-F5344CB8AC3E}">
        <p14:creationId xmlns:p14="http://schemas.microsoft.com/office/powerpoint/2010/main" val="8512658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a:t>
            </a:r>
            <a:endParaRPr lang="en-US" dirty="0"/>
          </a:p>
        </p:txBody>
      </p:sp>
      <p:sp>
        <p:nvSpPr>
          <p:cNvPr id="3" name="Content Placeholder 2"/>
          <p:cNvSpPr>
            <a:spLocks noGrp="1"/>
          </p:cNvSpPr>
          <p:nvPr>
            <p:ph idx="1"/>
          </p:nvPr>
        </p:nvSpPr>
        <p:spPr/>
        <p:txBody>
          <a:bodyPr/>
          <a:lstStyle/>
          <a:p>
            <a:r>
              <a:rPr lang="en-US" dirty="0"/>
              <a:t>Recommend to include as part of AIXM business rules</a:t>
            </a:r>
          </a:p>
          <a:p>
            <a:pPr lvl="1"/>
            <a:r>
              <a:rPr lang="en-US" dirty="0" smtClean="0"/>
              <a:t>Start </a:t>
            </a:r>
            <a:r>
              <a:rPr lang="en-US" dirty="0"/>
              <a:t>with ARINC 424 Rules</a:t>
            </a:r>
          </a:p>
        </p:txBody>
      </p:sp>
      <p:sp>
        <p:nvSpPr>
          <p:cNvPr id="4" name="Slide Number Placeholder 3"/>
          <p:cNvSpPr>
            <a:spLocks noGrp="1"/>
          </p:cNvSpPr>
          <p:nvPr>
            <p:ph type="sldNum" sz="quarter" idx="10"/>
          </p:nvPr>
        </p:nvSpPr>
        <p:spPr/>
        <p:txBody>
          <a:bodyPr/>
          <a:lstStyle/>
          <a:p>
            <a:pPr>
              <a:defRPr/>
            </a:pPr>
            <a:fld id="{1747ED91-BE75-4AFA-A31D-FD5B0642F3CF}" type="slidenum">
              <a:rPr lang="en-US" smtClean="0"/>
              <a:pPr>
                <a:defRPr/>
              </a:pPr>
              <a:t>25</a:t>
            </a:fld>
            <a:endParaRPr lang="en-US" dirty="0"/>
          </a:p>
        </p:txBody>
      </p:sp>
    </p:spTree>
    <p:extLst>
      <p:ext uri="{BB962C8B-B14F-4D97-AF65-F5344CB8AC3E}">
        <p14:creationId xmlns:p14="http://schemas.microsoft.com/office/powerpoint/2010/main" val="42261908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(concluded)</a:t>
            </a:r>
            <a:endParaRPr lang="en-US" dirty="0"/>
          </a:p>
        </p:txBody>
      </p:sp>
      <p:sp>
        <p:nvSpPr>
          <p:cNvPr id="3" name="Content Placeholder 2"/>
          <p:cNvSpPr>
            <a:spLocks noGrp="1"/>
          </p:cNvSpPr>
          <p:nvPr>
            <p:ph idx="1"/>
          </p:nvPr>
        </p:nvSpPr>
        <p:spPr/>
        <p:txBody>
          <a:bodyPr/>
          <a:lstStyle/>
          <a:p>
            <a:r>
              <a:rPr lang="en-US" sz="1800" dirty="0"/>
              <a:t>Schematron Standard selected from the following candidates</a:t>
            </a:r>
          </a:p>
          <a:p>
            <a:pPr lvl="1"/>
            <a:r>
              <a:rPr lang="en-US" sz="1600" b="0" dirty="0"/>
              <a:t>SBVR (Semantic Business Vocabulary and Business Rules) </a:t>
            </a:r>
          </a:p>
          <a:p>
            <a:pPr lvl="2"/>
            <a:r>
              <a:rPr lang="en-US" sz="1600" b="0" dirty="0"/>
              <a:t>A formal natural language to specify business rule</a:t>
            </a:r>
          </a:p>
          <a:p>
            <a:pPr lvl="2"/>
            <a:r>
              <a:rPr lang="en-US" sz="1600" b="0" dirty="0"/>
              <a:t>Relative easy to use</a:t>
            </a:r>
          </a:p>
          <a:p>
            <a:pPr lvl="2"/>
            <a:r>
              <a:rPr lang="en-US" sz="1600" b="0" dirty="0"/>
              <a:t>Adapted by Eurocontrol</a:t>
            </a:r>
          </a:p>
          <a:p>
            <a:pPr lvl="2"/>
            <a:r>
              <a:rPr lang="en-US" sz="1600" b="0" dirty="0"/>
              <a:t>But it is not machine readable and executable</a:t>
            </a:r>
          </a:p>
          <a:p>
            <a:pPr lvl="1"/>
            <a:r>
              <a:rPr lang="en-US" sz="1600" b="0" dirty="0" smtClean="0"/>
              <a:t>XML Schema Version 1.1</a:t>
            </a:r>
          </a:p>
          <a:p>
            <a:pPr lvl="2"/>
            <a:r>
              <a:rPr lang="en-US" sz="1600" b="0" dirty="0" smtClean="0"/>
              <a:t>Provide limited assertion validation (borrowed from Schematron)</a:t>
            </a:r>
          </a:p>
          <a:p>
            <a:pPr lvl="1"/>
            <a:r>
              <a:rPr lang="en-US" sz="1600" b="0" dirty="0" smtClean="0"/>
              <a:t>Schematron</a:t>
            </a:r>
          </a:p>
          <a:p>
            <a:pPr lvl="2"/>
            <a:r>
              <a:rPr lang="en-US" sz="1600" b="0" dirty="0" smtClean="0"/>
              <a:t>Provide “assertion” and “report” validation rules for a given “context”</a:t>
            </a:r>
          </a:p>
          <a:p>
            <a:pPr lvl="3"/>
            <a:r>
              <a:rPr lang="en-US" sz="1400" dirty="0" smtClean="0"/>
              <a:t>Human and machine readable</a:t>
            </a:r>
          </a:p>
          <a:p>
            <a:pPr lvl="3"/>
            <a:r>
              <a:rPr lang="en-US" sz="1400" b="0" dirty="0" smtClean="0"/>
              <a:t>Can be enhanced with human readable descriptions</a:t>
            </a:r>
          </a:p>
          <a:p>
            <a:pPr lvl="2"/>
            <a:r>
              <a:rPr lang="en-US" sz="1600" b="0" dirty="0" smtClean="0"/>
              <a:t>Provide free format text on failed assertion and successful report</a:t>
            </a:r>
          </a:p>
          <a:p>
            <a:pPr lvl="3"/>
            <a:r>
              <a:rPr lang="en-US" sz="1400" dirty="0" smtClean="0"/>
              <a:t>Enable </a:t>
            </a:r>
            <a:r>
              <a:rPr lang="en-US" sz="1400" dirty="0"/>
              <a:t>domain-specific diagnostic (error) messages</a:t>
            </a:r>
            <a:endParaRPr lang="en-US" sz="1400" b="0" dirty="0" smtClean="0"/>
          </a:p>
          <a:p>
            <a:pPr lvl="2"/>
            <a:r>
              <a:rPr lang="en-US" sz="1600" b="0" dirty="0" smtClean="0"/>
              <a:t>Human readable descriptions can be extracted and shown to subject matter expert for review</a:t>
            </a:r>
          </a:p>
          <a:p>
            <a:pPr lvl="2"/>
            <a:r>
              <a:rPr lang="en-US" sz="1600" b="0" dirty="0"/>
              <a:t>Provides pointer from implementation to requirement (i.e., traceable requirements) </a:t>
            </a:r>
            <a:endParaRPr lang="en-US" sz="1600" b="0" dirty="0" smtClean="0"/>
          </a:p>
          <a:p>
            <a:pPr lvl="2"/>
            <a:endParaRPr lang="en-US" sz="1600" b="0" dirty="0"/>
          </a:p>
          <a:p>
            <a:endParaRPr lang="en-US" sz="1800" dirty="0"/>
          </a:p>
        </p:txBody>
      </p:sp>
      <p:sp>
        <p:nvSpPr>
          <p:cNvPr id="4" name="Slide Number Placeholder 3"/>
          <p:cNvSpPr>
            <a:spLocks noGrp="1"/>
          </p:cNvSpPr>
          <p:nvPr>
            <p:ph type="sldNum" sz="quarter" idx="10"/>
          </p:nvPr>
        </p:nvSpPr>
        <p:spPr/>
        <p:txBody>
          <a:bodyPr/>
          <a:lstStyle/>
          <a:p>
            <a:pPr>
              <a:defRPr/>
            </a:pPr>
            <a:fld id="{1747ED91-BE75-4AFA-A31D-FD5B0642F3CF}" type="slidenum">
              <a:rPr lang="en-US" smtClean="0"/>
              <a:pPr>
                <a:defRPr/>
              </a:pPr>
              <a:t>3</a:t>
            </a:fld>
            <a:endParaRPr lang="en-US" dirty="0"/>
          </a:p>
        </p:txBody>
      </p:sp>
    </p:spTree>
    <p:extLst>
      <p:ext uri="{BB962C8B-B14F-4D97-AF65-F5344CB8AC3E}">
        <p14:creationId xmlns:p14="http://schemas.microsoft.com/office/powerpoint/2010/main" val="17581866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r>
              <a:rPr lang="en-US" sz="2000" dirty="0"/>
              <a:t>This demonstration shows how Schematron can be used to implement and validate ARINC 424 business rules for terminal procedures using AIXM syntax rules</a:t>
            </a:r>
          </a:p>
          <a:p>
            <a:pPr lvl="1"/>
            <a:r>
              <a:rPr lang="en-US" sz="1800" b="0" dirty="0" smtClean="0"/>
              <a:t>Schematron is an ISO standard lan­guage </a:t>
            </a:r>
            <a:r>
              <a:rPr lang="en-US" sz="1800" b="0" dirty="0"/>
              <a:t>for making as­ser­tions about the pres­ence or ab­sence of pat­terns in XML </a:t>
            </a:r>
            <a:r>
              <a:rPr lang="en-US" sz="1800" b="0" dirty="0" smtClean="0"/>
              <a:t>doc­u­ments</a:t>
            </a:r>
          </a:p>
          <a:p>
            <a:r>
              <a:rPr lang="en-US" sz="2000" dirty="0" smtClean="0"/>
              <a:t>Technical Approach</a:t>
            </a:r>
            <a:endParaRPr lang="en-US" dirty="0" smtClean="0"/>
          </a:p>
          <a:p>
            <a:pPr lvl="1"/>
            <a:r>
              <a:rPr lang="en-US" sz="1800" b="0" dirty="0" smtClean="0"/>
              <a:t>Using </a:t>
            </a:r>
            <a:r>
              <a:rPr lang="en-US" sz="1800" b="0" dirty="0"/>
              <a:t>XSLT </a:t>
            </a:r>
            <a:r>
              <a:rPr lang="en-US" sz="1800" b="0" dirty="0" smtClean="0"/>
              <a:t>to embed all data</a:t>
            </a:r>
          </a:p>
          <a:p>
            <a:pPr lvl="1"/>
            <a:r>
              <a:rPr lang="en-US" sz="1800" b="0" dirty="0" smtClean="0"/>
              <a:t>Using “Context” to specify applicable data elements </a:t>
            </a:r>
          </a:p>
          <a:p>
            <a:pPr lvl="1"/>
            <a:r>
              <a:rPr lang="en-US" sz="1800" b="0" dirty="0" smtClean="0"/>
              <a:t>Using </a:t>
            </a:r>
            <a:r>
              <a:rPr lang="en-US" sz="1800" b="0" dirty="0" err="1" smtClean="0"/>
              <a:t>XPath</a:t>
            </a:r>
            <a:r>
              <a:rPr lang="en-US" sz="1800" b="0" dirty="0" smtClean="0"/>
              <a:t> 1.3 for math calculation including trigonometry</a:t>
            </a:r>
          </a:p>
          <a:p>
            <a:r>
              <a:rPr lang="en-US" sz="2000" dirty="0" smtClean="0"/>
              <a:t>ARINC 424 rules analyzed</a:t>
            </a:r>
          </a:p>
          <a:p>
            <a:pPr lvl="1"/>
            <a:r>
              <a:rPr lang="en-US" sz="1800" b="0" dirty="0" smtClean="0"/>
              <a:t>Schematron could be used to validate most ARINC-424 business rules</a:t>
            </a:r>
          </a:p>
          <a:p>
            <a:r>
              <a:rPr lang="en-US" sz="2000" dirty="0" smtClean="0"/>
              <a:t>Five business rules from ARINC 424 Attachment 5 will be demonstrated</a:t>
            </a:r>
            <a:r>
              <a:rPr lang="en-US" sz="2000" dirty="0"/>
              <a:t> </a:t>
            </a:r>
            <a:r>
              <a:rPr lang="en-US" sz="2000" dirty="0" smtClean="0"/>
              <a:t>in this presentation</a:t>
            </a:r>
            <a:endParaRPr lang="en-US" sz="2000" dirty="0"/>
          </a:p>
        </p:txBody>
      </p:sp>
    </p:spTree>
    <p:extLst>
      <p:ext uri="{BB962C8B-B14F-4D97-AF65-F5344CB8AC3E}">
        <p14:creationId xmlns:p14="http://schemas.microsoft.com/office/powerpoint/2010/main" val="16629560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Technical Approach</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Embedding </a:t>
            </a:r>
            <a:r>
              <a:rPr lang="en-US" dirty="0"/>
              <a:t>all </a:t>
            </a:r>
            <a:r>
              <a:rPr lang="en-US" dirty="0" smtClean="0"/>
              <a:t>child data</a:t>
            </a:r>
          </a:p>
          <a:p>
            <a:pPr lvl="1"/>
            <a:r>
              <a:rPr lang="en-US" dirty="0" smtClean="0"/>
              <a:t>Use XSLT to embed child data into the parent data file</a:t>
            </a:r>
          </a:p>
          <a:p>
            <a:pPr lvl="1"/>
            <a:r>
              <a:rPr lang="en-US" dirty="0" smtClean="0"/>
              <a:t>Allow Schematron to access children data directly</a:t>
            </a:r>
          </a:p>
          <a:p>
            <a:pPr lvl="1"/>
            <a:r>
              <a:rPr lang="en-US" dirty="0" smtClean="0"/>
              <a:t>Do not need Schematron to find child data using </a:t>
            </a:r>
            <a:r>
              <a:rPr lang="en-US" dirty="0" err="1" smtClean="0"/>
              <a:t>xlink</a:t>
            </a:r>
            <a:endParaRPr lang="en-US" dirty="0"/>
          </a:p>
          <a:p>
            <a:r>
              <a:rPr lang="en-US" dirty="0"/>
              <a:t>Using “Context” to specify </a:t>
            </a:r>
            <a:r>
              <a:rPr lang="en-US" dirty="0" smtClean="0"/>
              <a:t>rules for determining applicable </a:t>
            </a:r>
            <a:r>
              <a:rPr lang="en-US" dirty="0"/>
              <a:t>data elements </a:t>
            </a:r>
            <a:endParaRPr lang="en-US" dirty="0" smtClean="0"/>
          </a:p>
          <a:p>
            <a:r>
              <a:rPr lang="en-US" dirty="0" smtClean="0"/>
              <a:t>Using “Assert” and “Report” to describe rules</a:t>
            </a:r>
          </a:p>
          <a:p>
            <a:pPr lvl="1"/>
            <a:r>
              <a:rPr lang="en-US" dirty="0" smtClean="0"/>
              <a:t>Check existence of attributes, value of attributes, counts of attributes etc.</a:t>
            </a:r>
          </a:p>
          <a:p>
            <a:pPr lvl="1"/>
            <a:r>
              <a:rPr lang="en-US" dirty="0" smtClean="0"/>
              <a:t>Present customized text and variable values to describe errors</a:t>
            </a:r>
            <a:endParaRPr lang="en-US" dirty="0"/>
          </a:p>
          <a:p>
            <a:r>
              <a:rPr lang="en-US" dirty="0"/>
              <a:t>Using </a:t>
            </a:r>
            <a:r>
              <a:rPr lang="en-US" dirty="0" err="1"/>
              <a:t>XPath</a:t>
            </a:r>
            <a:r>
              <a:rPr lang="en-US" dirty="0"/>
              <a:t> </a:t>
            </a:r>
            <a:r>
              <a:rPr lang="en-US" dirty="0" smtClean="0"/>
              <a:t>3.0 </a:t>
            </a:r>
            <a:r>
              <a:rPr lang="en-US" dirty="0"/>
              <a:t>for math calculation including </a:t>
            </a:r>
            <a:r>
              <a:rPr lang="en-US" dirty="0" smtClean="0"/>
              <a:t>trigonometry</a:t>
            </a:r>
          </a:p>
          <a:p>
            <a:pPr lvl="1"/>
            <a:r>
              <a:rPr lang="en-US" dirty="0" smtClean="0"/>
              <a:t>Use </a:t>
            </a:r>
            <a:r>
              <a:rPr lang="en-US" dirty="0" err="1" smtClean="0"/>
              <a:t>XPath</a:t>
            </a:r>
            <a:r>
              <a:rPr lang="en-US" dirty="0" smtClean="0"/>
              <a:t> variables to perform math calculations</a:t>
            </a:r>
          </a:p>
          <a:p>
            <a:pPr lvl="1"/>
            <a:r>
              <a:rPr lang="en-US" dirty="0" smtClean="0"/>
              <a:t>Evaluate </a:t>
            </a:r>
            <a:r>
              <a:rPr lang="en-US" dirty="0" err="1" smtClean="0"/>
              <a:t>XPath</a:t>
            </a:r>
            <a:r>
              <a:rPr lang="en-US" dirty="0" smtClean="0"/>
              <a:t> variables in “Assert” and/or “Report” for validation</a:t>
            </a:r>
            <a:endParaRPr lang="en-US" dirty="0"/>
          </a:p>
          <a:p>
            <a:endParaRPr lang="en-US" dirty="0"/>
          </a:p>
        </p:txBody>
      </p:sp>
    </p:spTree>
    <p:extLst>
      <p:ext uri="{BB962C8B-B14F-4D97-AF65-F5344CB8AC3E}">
        <p14:creationId xmlns:p14="http://schemas.microsoft.com/office/powerpoint/2010/main" val="20642924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ARINC 424 Business Rule Analysis</a:t>
            </a:r>
            <a:endParaRPr lang="en-US" dirty="0"/>
          </a:p>
        </p:txBody>
      </p:sp>
      <p:sp>
        <p:nvSpPr>
          <p:cNvPr id="3" name="Content Placeholder 2"/>
          <p:cNvSpPr>
            <a:spLocks noGrp="1"/>
          </p:cNvSpPr>
          <p:nvPr>
            <p:ph idx="1"/>
          </p:nvPr>
        </p:nvSpPr>
        <p:spPr/>
        <p:txBody>
          <a:bodyPr/>
          <a:lstStyle/>
          <a:p>
            <a:r>
              <a:rPr lang="en-US" sz="2000" dirty="0" smtClean="0"/>
              <a:t>ARINC 424.19 Attachment 5 contains business rules for terminal procedures</a:t>
            </a:r>
          </a:p>
          <a:p>
            <a:r>
              <a:rPr lang="en-US" sz="2000" dirty="0" smtClean="0"/>
              <a:t>Each business rule is analyzed to determine criteria for applicable condition </a:t>
            </a:r>
          </a:p>
          <a:p>
            <a:pPr lvl="1"/>
            <a:r>
              <a:rPr lang="en-US" sz="2000" dirty="0" smtClean="0"/>
              <a:t>Applicable condition categorized based on the coding technique for the criteria</a:t>
            </a:r>
          </a:p>
          <a:p>
            <a:r>
              <a:rPr lang="en-US" sz="2000" dirty="0" smtClean="0"/>
              <a:t>Each business rule is analyzed to determine the nature of validation </a:t>
            </a:r>
          </a:p>
          <a:p>
            <a:pPr lvl="1"/>
            <a:r>
              <a:rPr lang="en-US" sz="2000" dirty="0" smtClean="0"/>
              <a:t>Type of validation: Existence of attributes, Value of attributes, Logic state of attributes, Counts of attributes</a:t>
            </a:r>
          </a:p>
          <a:p>
            <a:pPr lvl="1"/>
            <a:r>
              <a:rPr lang="en-US" sz="2000" dirty="0" smtClean="0"/>
              <a:t>Involved elements/attributes: Can they be reached via sibling relationship?</a:t>
            </a:r>
          </a:p>
          <a:p>
            <a:r>
              <a:rPr lang="en-US" sz="2000" dirty="0" smtClean="0"/>
              <a:t>Sample business rules coded and verified </a:t>
            </a:r>
          </a:p>
          <a:p>
            <a:endParaRPr lang="en-US" sz="2000" dirty="0"/>
          </a:p>
        </p:txBody>
      </p:sp>
    </p:spTree>
    <p:extLst>
      <p:ext uri="{BB962C8B-B14F-4D97-AF65-F5344CB8AC3E}">
        <p14:creationId xmlns:p14="http://schemas.microsoft.com/office/powerpoint/2010/main" val="40588993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 of Schematron </a:t>
            </a:r>
            <a:r>
              <a:rPr lang="en-US" dirty="0"/>
              <a:t>Rules</a:t>
            </a:r>
          </a:p>
        </p:txBody>
      </p:sp>
      <p:sp>
        <p:nvSpPr>
          <p:cNvPr id="3" name="Content Placeholder 2"/>
          <p:cNvSpPr>
            <a:spLocks noGrp="1"/>
          </p:cNvSpPr>
          <p:nvPr>
            <p:ph idx="1"/>
          </p:nvPr>
        </p:nvSpPr>
        <p:spPr/>
        <p:txBody>
          <a:bodyPr>
            <a:normAutofit lnSpcReduction="10000"/>
          </a:bodyPr>
          <a:lstStyle/>
          <a:p>
            <a:r>
              <a:rPr lang="en-US" sz="2000" dirty="0" smtClean="0"/>
              <a:t>More than one thousand rules will be needed for AIXM</a:t>
            </a:r>
          </a:p>
          <a:p>
            <a:pPr lvl="1"/>
            <a:r>
              <a:rPr lang="en-US" sz="1800" b="0" dirty="0" smtClean="0"/>
              <a:t>Need a way to organize them</a:t>
            </a:r>
          </a:p>
          <a:p>
            <a:r>
              <a:rPr lang="en-US" sz="2000" dirty="0" smtClean="0"/>
              <a:t>Schematron Standard organizes rules in following hierarchy:</a:t>
            </a:r>
          </a:p>
          <a:p>
            <a:pPr lvl="1"/>
            <a:r>
              <a:rPr lang="en-US" sz="1800" b="0" dirty="0" smtClean="0"/>
              <a:t>Directory</a:t>
            </a:r>
          </a:p>
          <a:p>
            <a:pPr lvl="1"/>
            <a:r>
              <a:rPr lang="en-US" sz="1800" b="0" dirty="0" smtClean="0"/>
              <a:t>Subdirectory</a:t>
            </a:r>
          </a:p>
          <a:p>
            <a:pPr lvl="1"/>
            <a:r>
              <a:rPr lang="en-US" sz="1800" b="0" dirty="0" smtClean="0"/>
              <a:t>Files</a:t>
            </a:r>
          </a:p>
          <a:p>
            <a:pPr lvl="1"/>
            <a:r>
              <a:rPr lang="en-US" sz="1800" b="0" dirty="0" smtClean="0"/>
              <a:t>Patterns</a:t>
            </a:r>
          </a:p>
          <a:p>
            <a:pPr lvl="1"/>
            <a:r>
              <a:rPr lang="en-US" sz="1800" b="0" dirty="0" smtClean="0"/>
              <a:t>Rules</a:t>
            </a:r>
          </a:p>
          <a:p>
            <a:pPr lvl="1"/>
            <a:r>
              <a:rPr lang="en-US" sz="1800" b="0" dirty="0" smtClean="0"/>
              <a:t>Assertion/Report</a:t>
            </a:r>
          </a:p>
          <a:p>
            <a:r>
              <a:rPr lang="en-US" sz="2000" dirty="0" smtClean="0"/>
              <a:t>Directory, Subdirectory, and Files allow organization of rules based on domain application and usage</a:t>
            </a:r>
          </a:p>
          <a:p>
            <a:r>
              <a:rPr lang="en-US" sz="2000" dirty="0" smtClean="0"/>
              <a:t>Attributes on Patterns, Rules, and Assertion/Report will allow us to add additional information for</a:t>
            </a:r>
          </a:p>
          <a:p>
            <a:pPr lvl="1"/>
            <a:r>
              <a:rPr lang="en-US" sz="1600" b="0" dirty="0" smtClean="0"/>
              <a:t>Reference to requirements</a:t>
            </a:r>
          </a:p>
          <a:p>
            <a:pPr lvl="1"/>
            <a:r>
              <a:rPr lang="en-US" sz="1600" b="0" dirty="0" smtClean="0"/>
              <a:t>Add additional natural language descriptions (such as Semantic Business Rule Vocabulary (SBVR)) </a:t>
            </a:r>
            <a:endParaRPr lang="en-US" sz="1600" b="0" dirty="0"/>
          </a:p>
        </p:txBody>
      </p:sp>
    </p:spTree>
    <p:extLst>
      <p:ext uri="{BB962C8B-B14F-4D97-AF65-F5344CB8AC3E}">
        <p14:creationId xmlns:p14="http://schemas.microsoft.com/office/powerpoint/2010/main" val="4148740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Demonstration</a:t>
            </a:r>
            <a:endParaRPr lang="en-US" dirty="0"/>
          </a:p>
        </p:txBody>
      </p:sp>
      <p:sp>
        <p:nvSpPr>
          <p:cNvPr id="3" name="Content Placeholder 2"/>
          <p:cNvSpPr>
            <a:spLocks noGrp="1"/>
          </p:cNvSpPr>
          <p:nvPr>
            <p:ph idx="1"/>
          </p:nvPr>
        </p:nvSpPr>
        <p:spPr>
          <a:xfrm>
            <a:off x="609600" y="1364343"/>
            <a:ext cx="8229600" cy="5021943"/>
          </a:xfrm>
        </p:spPr>
        <p:txBody>
          <a:bodyPr>
            <a:normAutofit fontScale="92500" lnSpcReduction="20000"/>
          </a:bodyPr>
          <a:lstStyle/>
          <a:p>
            <a:r>
              <a:rPr lang="en-US" dirty="0" smtClean="0"/>
              <a:t>Five </a:t>
            </a:r>
            <a:r>
              <a:rPr lang="en-US" dirty="0"/>
              <a:t>business rules from ARINC 424 Attachment 5 </a:t>
            </a:r>
            <a:endParaRPr lang="en-US" dirty="0" smtClean="0"/>
          </a:p>
          <a:p>
            <a:pPr lvl="1"/>
            <a:r>
              <a:rPr lang="en-US" dirty="0" smtClean="0"/>
              <a:t>Demo </a:t>
            </a:r>
            <a:r>
              <a:rPr lang="en-US" dirty="0"/>
              <a:t>1: Validate Start/End Leg Type</a:t>
            </a:r>
          </a:p>
          <a:p>
            <a:pPr lvl="1"/>
            <a:r>
              <a:rPr lang="en-US" dirty="0"/>
              <a:t>Demo 2: Leg Sequence</a:t>
            </a:r>
          </a:p>
          <a:p>
            <a:pPr lvl="1"/>
            <a:r>
              <a:rPr lang="en-US" dirty="0"/>
              <a:t>Demo 3: Required Fields for a Leg</a:t>
            </a:r>
          </a:p>
          <a:p>
            <a:pPr lvl="1"/>
            <a:r>
              <a:rPr lang="en-US" dirty="0"/>
              <a:t>Demo 4: Non-Precision Approach Procedure</a:t>
            </a:r>
          </a:p>
          <a:p>
            <a:pPr lvl="1"/>
            <a:r>
              <a:rPr lang="en-US" dirty="0"/>
              <a:t>Demo 5: Entry and Exit an RF Leg in </a:t>
            </a:r>
            <a:r>
              <a:rPr lang="en-US" dirty="0" smtClean="0"/>
              <a:t>Tangent</a:t>
            </a:r>
            <a:endParaRPr lang="en-US" dirty="0"/>
          </a:p>
          <a:p>
            <a:r>
              <a:rPr lang="en-US" dirty="0" smtClean="0"/>
              <a:t>Rules </a:t>
            </a:r>
            <a:r>
              <a:rPr lang="en-US" dirty="0"/>
              <a:t>for Demo 1-3 are in AIXM 5.1 Business Rules</a:t>
            </a:r>
          </a:p>
          <a:p>
            <a:r>
              <a:rPr lang="en-US" dirty="0" smtClean="0"/>
              <a:t>Use AIXM sample data from AIXM wiki</a:t>
            </a:r>
          </a:p>
          <a:p>
            <a:r>
              <a:rPr lang="en-US" dirty="0" smtClean="0"/>
              <a:t>Use Oxygen with Saxon-EE 9.4.0.6 Schematron Validator</a:t>
            </a:r>
          </a:p>
          <a:p>
            <a:endParaRPr lang="en-US" dirty="0" smtClean="0"/>
          </a:p>
          <a:p>
            <a:endParaRPr lang="en-US" dirty="0"/>
          </a:p>
          <a:p>
            <a:endParaRPr lang="en-US" dirty="0" smtClean="0"/>
          </a:p>
          <a:p>
            <a:endParaRPr lang="en-US" dirty="0" smtClean="0"/>
          </a:p>
          <a:p>
            <a:endParaRPr lang="en-US" dirty="0"/>
          </a:p>
          <a:p>
            <a:pPr marL="0" indent="0">
              <a:buNone/>
            </a:pPr>
            <a:r>
              <a:rPr lang="en-US" sz="1500" b="0" dirty="0" smtClean="0"/>
              <a:t>Definition of Leg Types can be found in ARINC 424.19 Attachment 5</a:t>
            </a:r>
            <a:endParaRPr lang="en-US" dirty="0"/>
          </a:p>
        </p:txBody>
      </p:sp>
    </p:spTree>
    <p:extLst>
      <p:ext uri="{BB962C8B-B14F-4D97-AF65-F5344CB8AC3E}">
        <p14:creationId xmlns:p14="http://schemas.microsoft.com/office/powerpoint/2010/main" val="33983443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normAutofit/>
          </a:bodyPr>
          <a:lstStyle/>
          <a:p>
            <a:r>
              <a:rPr lang="en-US" sz="2800" b="1" dirty="0" smtClean="0"/>
              <a:t>Demo 1: Validate Start/End Leg Type</a:t>
            </a:r>
            <a:endParaRPr lang="en-US" sz="2800" b="1" dirty="0"/>
          </a:p>
        </p:txBody>
      </p:sp>
      <p:sp>
        <p:nvSpPr>
          <p:cNvPr id="3" name="Content Placeholder 2"/>
          <p:cNvSpPr>
            <a:spLocks noGrp="1"/>
          </p:cNvSpPr>
          <p:nvPr>
            <p:ph idx="1"/>
          </p:nvPr>
        </p:nvSpPr>
        <p:spPr>
          <a:xfrm>
            <a:off x="457200" y="1295400"/>
            <a:ext cx="8229600" cy="4830763"/>
          </a:xfrm>
        </p:spPr>
        <p:txBody>
          <a:bodyPr>
            <a:normAutofit/>
          </a:bodyPr>
          <a:lstStyle/>
          <a:p>
            <a:r>
              <a:rPr lang="en-US" dirty="0" smtClean="0"/>
              <a:t>ARINC 424.19 Attachment 5 Section 1.2</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000" y="1816100"/>
            <a:ext cx="7239000" cy="460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838200" y="4770170"/>
            <a:ext cx="7315200" cy="1600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45399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1_CITS_Block 25_Tech Refresh">
  <a:themeElements>
    <a:clrScheme name="">
      <a:dk1>
        <a:srgbClr val="000000"/>
      </a:dk1>
      <a:lt1>
        <a:srgbClr val="FFFFFF"/>
      </a:lt1>
      <a:dk2>
        <a:srgbClr val="000000"/>
      </a:dk2>
      <a:lt2>
        <a:srgbClr val="333333"/>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ITS_Block 25_Tech Refres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99CC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rgbClr val="151C77"/>
          </a:buClr>
          <a:buSzPct val="80000"/>
          <a:buFont typeface="Wingdings" pitchFamily="2" charset="2"/>
          <a:buNone/>
          <a:tabLst>
            <a:tab pos="1885950" algn="l"/>
          </a:tabLst>
          <a:defRPr kumimoji="0" lang="en-US" sz="1200" b="1" i="0" u="none" strike="noStrike" cap="none" normalizeH="0" baseline="0" smtClean="0">
            <a:ln>
              <a:noFill/>
            </a:ln>
            <a:solidFill>
              <a:schemeClr val="tx1"/>
            </a:solidFill>
            <a:effectLst/>
            <a:latin typeface="Arial" charset="0"/>
          </a:defRPr>
        </a:defPPr>
      </a:lstStyle>
    </a:spDef>
    <a:lnDef>
      <a:spPr bwMode="auto">
        <a:solidFill>
          <a:srgbClr val="99CCFF"/>
        </a:solidFill>
        <a:ln w="38100" cap="flat" cmpd="sng" algn="ctr">
          <a:solidFill>
            <a:schemeClr val="tx1"/>
          </a:solidFill>
          <a:prstDash val="solid"/>
          <a:round/>
          <a:headEnd type="none" w="med" len="med"/>
          <a:tailEnd type="none" w="med" len="med"/>
        </a:ln>
        <a:effectLst/>
      </a:spPr>
      <a:bodyPr/>
      <a:lstStyle/>
    </a:lnDef>
  </a:objectDefaults>
  <a:extraClrSchemeLst>
    <a:extraClrScheme>
      <a:clrScheme name="CITS_Block 25_Tech Refresh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TS_Block 25_Tech Refresh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TS_Block 25_Tech Refresh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TS_Block 25_Tech Refresh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TS_Block 25_Tech Refresh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TS_Block 25_Tech Refresh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TS_Block 25_Tech Refresh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21612</TotalTime>
  <Words>2511</Words>
  <Application>Microsoft Office PowerPoint</Application>
  <PresentationFormat>On-screen Show (4:3)</PresentationFormat>
  <Paragraphs>285</Paragraphs>
  <Slides>25</Slides>
  <Notes>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1_CITS_Block 25_Tech Refresh</vt:lpstr>
      <vt:lpstr>Specification and Validation of Navigation Data Business Rule</vt:lpstr>
      <vt:lpstr>Introduction</vt:lpstr>
      <vt:lpstr>Introduction (concluded)</vt:lpstr>
      <vt:lpstr>Overview</vt:lpstr>
      <vt:lpstr>Technical Approach</vt:lpstr>
      <vt:lpstr>ARINC 424 Business Rule Analysis</vt:lpstr>
      <vt:lpstr>Organization of Schematron Rules</vt:lpstr>
      <vt:lpstr>Demonstration</vt:lpstr>
      <vt:lpstr>Demo 1: Validate Start/End Leg Type</vt:lpstr>
      <vt:lpstr>Demo 1: Validate Start/End Leg Type (Sample Schematron Code)</vt:lpstr>
      <vt:lpstr>Demo 1: Validate Start/End Leg Type</vt:lpstr>
      <vt:lpstr>Demo 2: Leg Sequence</vt:lpstr>
      <vt:lpstr>Demo 2: Leg Sequence Sample Schematron Code</vt:lpstr>
      <vt:lpstr>Demo 2: Leg Sequence</vt:lpstr>
      <vt:lpstr>Demo 3: Required Fields for a Leg</vt:lpstr>
      <vt:lpstr>Demo 3: Required Fields for a Leg Sample Schematron code</vt:lpstr>
      <vt:lpstr>Demo 3: Required Fields for a Leg</vt:lpstr>
      <vt:lpstr>Demo 4: Non-Precision Approach Procedure</vt:lpstr>
      <vt:lpstr>Demo 4: Non-Precision Approach Procedure  (Sample Schematron Code)</vt:lpstr>
      <vt:lpstr>Demo 4: Non-Precision Approach Procedure</vt:lpstr>
      <vt:lpstr>Demo 5: Tangent to and from RF Leg</vt:lpstr>
      <vt:lpstr>Demo 5: Tangent to and from RF Leg  (Sample Schematron Code)</vt:lpstr>
      <vt:lpstr>Demo 5: Tangent to and from RF Leg</vt:lpstr>
      <vt:lpstr>Conclusion</vt:lpstr>
      <vt:lpstr>Recommendation</vt:lpstr>
    </vt:vector>
  </TitlesOfParts>
  <Company>The MITRE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Schematron Demo</dc:title>
  <dc:creator>Tang, Yauwu</dc:creator>
  <dc:description>For internal MITRE use</dc:description>
  <cp:lastModifiedBy>Tang, Yauwu</cp:lastModifiedBy>
  <cp:revision>86</cp:revision>
  <cp:lastPrinted>2013-07-15T16:21:01Z</cp:lastPrinted>
  <dcterms:created xsi:type="dcterms:W3CDTF">2013-06-14T21:06:29Z</dcterms:created>
  <dcterms:modified xsi:type="dcterms:W3CDTF">2013-08-29T04:09:13Z</dcterms:modified>
</cp:coreProperties>
</file>