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66" r:id="rId4"/>
    <p:sldId id="268" r:id="rId5"/>
    <p:sldId id="272" r:id="rId6"/>
    <p:sldId id="273" r:id="rId7"/>
    <p:sldId id="269" r:id="rId8"/>
    <p:sldId id="270" r:id="rId9"/>
    <p:sldId id="271" r:id="rId10"/>
    <p:sldId id="27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2B5"/>
    <a:srgbClr val="53B7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2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85616B-0D39-48F5-A603-1DC5AD84A6DE}" type="datetimeFigureOut">
              <a:rPr lang="en-GB" smtClean="0"/>
              <a:t>29/08/2013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47CBCE-002A-4048-9992-A2135905A7C7}" type="slidenum">
              <a:rPr lang="en-GB" smtClean="0"/>
              <a:t>‹#›</a:t>
            </a:fld>
            <a:endParaRPr lang="en-GB"/>
          </a:p>
        </p:txBody>
      </p:sp>
    </p:spTree>
    <p:extLst>
      <p:ext uri="{BB962C8B-B14F-4D97-AF65-F5344CB8AC3E}">
        <p14:creationId xmlns:p14="http://schemas.microsoft.com/office/powerpoint/2010/main" val="1180605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11AC17B0-91BC-48C0-9B9F-9EFE921C498D}" type="datetime1">
              <a:rPr lang="en-GB"/>
              <a:pPr/>
              <a:t>29/08/2013</a:t>
            </a:fld>
            <a:endParaRPr lang="en-US"/>
          </a:p>
        </p:txBody>
      </p:sp>
      <p:sp>
        <p:nvSpPr>
          <p:cNvPr id="5" name="Rectangle 9"/>
          <p:cNvSpPr>
            <a:spLocks noGrp="1" noChangeArrowheads="1"/>
          </p:cNvSpPr>
          <p:nvPr>
            <p:ph type="ftr" sz="quarter" idx="4"/>
          </p:nvPr>
        </p:nvSpPr>
        <p:spPr>
          <a:ln/>
        </p:spPr>
        <p:txBody>
          <a:bodyPr/>
          <a:lstStyle/>
          <a:p>
            <a:r>
              <a:rPr lang="en-GB"/>
              <a:t>Enter here your Presentation Title</a:t>
            </a:r>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r>
              <a:rPr lang="en-GB"/>
              <a:t>Schematron is a structural based validation language for XML document validation. It combines powerful validation capabilities with a simple syntax and implementation (XML notation) that can be used in an autonomous way or in supplement to other schema languages. It is an open specification standardized by ISO. Several free and open source implementations are available.</a:t>
            </a:r>
          </a:p>
          <a:p>
            <a:endParaRPr lang="en-GB"/>
          </a:p>
          <a:p>
            <a:r>
              <a:rPr lang="en-GB"/>
              <a:t>Basically, Schematron differs from other schema languages in so far as it is not based on grammars but on the searching of tree patterns in the document. Tree patterns, defined as XPath expressions, are used to specify and declare assertions and to provide user-centred reports about XML documents.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0920F60A-438E-4CCE-A713-AC6D1319DADA}" type="datetime1">
              <a:rPr lang="en-GB"/>
              <a:pPr/>
              <a:t>29/08/2013</a:t>
            </a:fld>
            <a:endParaRPr lang="en-US"/>
          </a:p>
        </p:txBody>
      </p:sp>
      <p:sp>
        <p:nvSpPr>
          <p:cNvPr id="5" name="Rectangle 9"/>
          <p:cNvSpPr>
            <a:spLocks noGrp="1" noChangeArrowheads="1"/>
          </p:cNvSpPr>
          <p:nvPr>
            <p:ph type="ftr" sz="quarter" idx="4"/>
          </p:nvPr>
        </p:nvSpPr>
        <p:spPr>
          <a:ln/>
        </p:spPr>
        <p:txBody>
          <a:bodyPr/>
          <a:lstStyle/>
          <a:p>
            <a:r>
              <a:rPr lang="en-GB"/>
              <a:t>Enter here your Presentation Title</a:t>
            </a:r>
          </a:p>
        </p:txBody>
      </p:sp>
      <p:sp>
        <p:nvSpPr>
          <p:cNvPr id="251906" name="Rectangle 2"/>
          <p:cNvSpPr>
            <a:spLocks noGrp="1" noRot="1" noChangeAspect="1" noChangeArrowheads="1" noTextEdit="1"/>
          </p:cNvSpPr>
          <p:nvPr>
            <p:ph type="sldImg"/>
          </p:nvPr>
        </p:nvSpPr>
        <p:spPr>
          <a:ln/>
        </p:spPr>
      </p:sp>
      <p:sp>
        <p:nvSpPr>
          <p:cNvPr id="251907" name="Rectangle 3"/>
          <p:cNvSpPr>
            <a:spLocks noGrp="1" noChangeArrowheads="1"/>
          </p:cNvSpPr>
          <p:nvPr>
            <p:ph type="body" idx="1"/>
          </p:nvPr>
        </p:nvSpPr>
        <p:spPr>
          <a:xfrm>
            <a:off x="685800" y="4343400"/>
            <a:ext cx="5486400" cy="4114800"/>
          </a:xfrm>
        </p:spPr>
        <p:txBody>
          <a:bodyPr/>
          <a:lstStyle/>
          <a:p>
            <a:r>
              <a:rPr lang="en-GB" b="1" i="1"/>
              <a:t>Assertion elements</a:t>
            </a:r>
            <a:endParaRPr lang="en-GB"/>
          </a:p>
          <a:p>
            <a:r>
              <a:rPr lang="en-GB"/>
              <a:t>A Schematron schema is made of specifying assertions, which are simple declarative sentences in natural language. The </a:t>
            </a:r>
            <a:r>
              <a:rPr lang="en-GB" i="1"/>
              <a:t>&lt;assert&gt;</a:t>
            </a:r>
            <a:r>
              <a:rPr lang="en-GB"/>
              <a:t> (resp </a:t>
            </a:r>
            <a:r>
              <a:rPr lang="en-GB" i="1"/>
              <a:t>&lt;report&gt;</a:t>
            </a:r>
            <a:r>
              <a:rPr lang="en-GB"/>
              <a:t>) element is used to tag assertions positively (resp negatively). The assertion elements have a </a:t>
            </a:r>
            <a:r>
              <a:rPr lang="en-GB" i="1"/>
              <a:t>test</a:t>
            </a:r>
            <a:r>
              <a:rPr lang="en-GB"/>
              <a:t> attribute which is an XPath expression evaluated as a Boolean. </a:t>
            </a:r>
          </a:p>
          <a:p>
            <a:endParaRPr lang="en-US"/>
          </a:p>
          <a:p>
            <a:r>
              <a:rPr lang="en-GB" b="1" i="1"/>
              <a:t>Rule elements</a:t>
            </a:r>
            <a:endParaRPr lang="en-GB"/>
          </a:p>
          <a:p>
            <a:r>
              <a:rPr lang="en-GB"/>
              <a:t>The assertions elements must be grouped within a </a:t>
            </a:r>
            <a:r>
              <a:rPr lang="en-GB" i="1"/>
              <a:t>&lt;rule&gt;</a:t>
            </a:r>
            <a:r>
              <a:rPr lang="en-GB"/>
              <a:t> element. The </a:t>
            </a:r>
            <a:r>
              <a:rPr lang="en-GB" i="1"/>
              <a:t>&lt;rule&gt;</a:t>
            </a:r>
            <a:r>
              <a:rPr lang="en-GB"/>
              <a:t> element has a </a:t>
            </a:r>
            <a:r>
              <a:rPr lang="en-GB" i="1"/>
              <a:t>context</a:t>
            </a:r>
            <a:r>
              <a:rPr lang="en-GB"/>
              <a:t> attribute which contains an XPath expression. Each element in the document for which this XPath expression is true is then used as the context to test the assertions. </a:t>
            </a:r>
          </a:p>
          <a:p>
            <a:endParaRPr lang="en-US"/>
          </a:p>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D2F6151F-AF1B-4C22-AA7B-746B2408EA47}" type="datetime1">
              <a:rPr lang="en-GB"/>
              <a:pPr/>
              <a:t>29/08/2013</a:t>
            </a:fld>
            <a:endParaRPr lang="en-US"/>
          </a:p>
        </p:txBody>
      </p:sp>
      <p:sp>
        <p:nvSpPr>
          <p:cNvPr id="5" name="Rectangle 9"/>
          <p:cNvSpPr>
            <a:spLocks noGrp="1" noChangeArrowheads="1"/>
          </p:cNvSpPr>
          <p:nvPr>
            <p:ph type="ftr" sz="quarter" idx="4"/>
          </p:nvPr>
        </p:nvSpPr>
        <p:spPr>
          <a:ln/>
        </p:spPr>
        <p:txBody>
          <a:bodyPr/>
          <a:lstStyle/>
          <a:p>
            <a:r>
              <a:rPr lang="en-GB"/>
              <a:t>Enter here your Presentation Title</a:t>
            </a:r>
          </a:p>
        </p:txBody>
      </p:sp>
      <p:sp>
        <p:nvSpPr>
          <p:cNvPr id="265218" name="Rectangle 2"/>
          <p:cNvSpPr>
            <a:spLocks noGrp="1" noRot="1" noChangeAspect="1" noChangeArrowheads="1" noTextEdit="1"/>
          </p:cNvSpPr>
          <p:nvPr>
            <p:ph type="sldImg"/>
          </p:nvPr>
        </p:nvSpPr>
        <p:spPr>
          <a:ln/>
        </p:spPr>
      </p:sp>
      <p:sp>
        <p:nvSpPr>
          <p:cNvPr id="265219" name="Rectangle 3"/>
          <p:cNvSpPr>
            <a:spLocks noGrp="1" noChangeArrowheads="1"/>
          </p:cNvSpPr>
          <p:nvPr>
            <p:ph type="body" idx="1"/>
          </p:nvPr>
        </p:nvSpPr>
        <p:spPr/>
        <p:txBody>
          <a:bodyPr/>
          <a:lstStyle/>
          <a:p>
            <a:pPr eaLnBrk="0" hangingPunct="0">
              <a:spcBef>
                <a:spcPct val="50000"/>
              </a:spcBef>
            </a:pPr>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581DA8-CB38-479E-913F-539868EFE85B}" type="datetimeFigureOut">
              <a:rPr lang="en-US" smtClean="0"/>
              <a:pPr/>
              <a:t>8/29/2013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93AC8-C928-4384-ADC3-85EBF3B358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581DA8-CB38-479E-913F-539868EFE85B}" type="datetimeFigureOut">
              <a:rPr lang="en-US" smtClean="0"/>
              <a:pPr/>
              <a:t>8/29/2013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93AC8-C928-4384-ADC3-85EBF3B358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581DA8-CB38-479E-913F-539868EFE85B}" type="datetimeFigureOut">
              <a:rPr lang="en-US" smtClean="0"/>
              <a:pPr/>
              <a:t>8/29/2013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93AC8-C928-4384-ADC3-85EBF3B358E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47813" y="609600"/>
            <a:ext cx="6910387"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10"/>
          </p:nvPr>
        </p:nvSpPr>
        <p:spPr>
          <a:xfrm>
            <a:off x="684213" y="6332538"/>
            <a:ext cx="4103687" cy="457200"/>
          </a:xfrm>
        </p:spPr>
        <p:txBody>
          <a:bodyPr/>
          <a:lstStyle>
            <a:lvl1pPr>
              <a:defRPr/>
            </a:lvl1pPr>
          </a:lstStyle>
          <a:p>
            <a:r>
              <a:rPr lang="en-US"/>
              <a:t>AIXM 5.1 – Business rules</a:t>
            </a:r>
          </a:p>
        </p:txBody>
      </p:sp>
      <p:sp>
        <p:nvSpPr>
          <p:cNvPr id="7" name="Slide Number Placeholder 6"/>
          <p:cNvSpPr>
            <a:spLocks noGrp="1"/>
          </p:cNvSpPr>
          <p:nvPr>
            <p:ph type="sldNum" sz="quarter" idx="11"/>
          </p:nvPr>
        </p:nvSpPr>
        <p:spPr>
          <a:xfrm>
            <a:off x="6553200" y="6343650"/>
            <a:ext cx="1905000" cy="457200"/>
          </a:xfrm>
        </p:spPr>
        <p:txBody>
          <a:bodyPr/>
          <a:lstStyle>
            <a:lvl1pPr>
              <a:defRPr/>
            </a:lvl1pPr>
          </a:lstStyle>
          <a:p>
            <a:fld id="{585C6C81-2E1B-4010-857E-7422C62C9AC0}" type="slidenum">
              <a:rPr lang="en-US"/>
              <a:pPr/>
              <a:t>‹#›</a:t>
            </a:fld>
            <a:endParaRPr lang="en-US"/>
          </a:p>
        </p:txBody>
      </p:sp>
    </p:spTree>
    <p:extLst>
      <p:ext uri="{BB962C8B-B14F-4D97-AF65-F5344CB8AC3E}">
        <p14:creationId xmlns:p14="http://schemas.microsoft.com/office/powerpoint/2010/main" val="272387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581DA8-CB38-479E-913F-539868EFE85B}" type="datetimeFigureOut">
              <a:rPr lang="en-US" smtClean="0"/>
              <a:pPr/>
              <a:t>8/29/2013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93AC8-C928-4384-ADC3-85EBF3B358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581DA8-CB38-479E-913F-539868EFE85B}" type="datetimeFigureOut">
              <a:rPr lang="en-US" smtClean="0"/>
              <a:pPr/>
              <a:t>8/29/2013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93AC8-C928-4384-ADC3-85EBF3B358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581DA8-CB38-479E-913F-539868EFE85B}" type="datetimeFigureOut">
              <a:rPr lang="en-US" smtClean="0"/>
              <a:pPr/>
              <a:t>8/29/2013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93AC8-C928-4384-ADC3-85EBF3B358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581DA8-CB38-479E-913F-539868EFE85B}" type="datetimeFigureOut">
              <a:rPr lang="en-US" smtClean="0"/>
              <a:pPr/>
              <a:t>8/29/2013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593AC8-C928-4384-ADC3-85EBF3B358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581DA8-CB38-479E-913F-539868EFE85B}" type="datetimeFigureOut">
              <a:rPr lang="en-US" smtClean="0"/>
              <a:pPr/>
              <a:t>8/29/2013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593AC8-C928-4384-ADC3-85EBF3B358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581DA8-CB38-479E-913F-539868EFE85B}" type="datetimeFigureOut">
              <a:rPr lang="en-US" smtClean="0"/>
              <a:pPr/>
              <a:t>8/29/2013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593AC8-C928-4384-ADC3-85EBF3B358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581DA8-CB38-479E-913F-539868EFE85B}" type="datetimeFigureOut">
              <a:rPr lang="en-US" smtClean="0"/>
              <a:pPr/>
              <a:t>8/29/2013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93AC8-C928-4384-ADC3-85EBF3B358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581DA8-CB38-479E-913F-539868EFE85B}" type="datetimeFigureOut">
              <a:rPr lang="en-US" smtClean="0"/>
              <a:pPr/>
              <a:t>8/29/2013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93AC8-C928-4384-ADC3-85EBF3B358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81DA8-CB38-479E-913F-539868EFE85B}" type="datetimeFigureOut">
              <a:rPr lang="en-US" smtClean="0"/>
              <a:pPr/>
              <a:t>8/29/2013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593AC8-C928-4384-ADC3-85EBF3B358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mailto:diana.young@faa.gov" TargetMode="External"/><Relationship Id="rId2" Type="http://schemas.openxmlformats.org/officeDocument/2006/relationships/hyperlink" Target="mailto:eduard.porosnicu@eurocontrol.i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chematron.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8.wmf"/><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2400" y="646093"/>
            <a:ext cx="4419600" cy="954107"/>
          </a:xfrm>
          <a:prstGeom prst="rect">
            <a:avLst/>
          </a:prstGeom>
          <a:noFill/>
        </p:spPr>
        <p:txBody>
          <a:bodyPr wrap="square" rtlCol="0">
            <a:spAutoFit/>
          </a:bodyPr>
          <a:lstStyle/>
          <a:p>
            <a:pPr algn="ctr"/>
            <a:r>
              <a:rPr lang="en-US" sz="2800" i="1" dirty="0">
                <a:solidFill>
                  <a:schemeClr val="bg1"/>
                </a:solidFill>
                <a:latin typeface="Times New Roman" pitchFamily="18" charset="0"/>
                <a:cs typeface="Times New Roman" pitchFamily="18" charset="0"/>
              </a:rPr>
              <a:t>Integrating information towards Digital ATM</a:t>
            </a:r>
          </a:p>
        </p:txBody>
      </p:sp>
      <p:sp>
        <p:nvSpPr>
          <p:cNvPr id="3" name="TextBox 2"/>
          <p:cNvSpPr txBox="1"/>
          <p:nvPr/>
        </p:nvSpPr>
        <p:spPr>
          <a:xfrm>
            <a:off x="152400" y="2849940"/>
            <a:ext cx="4724400" cy="2308324"/>
          </a:xfrm>
          <a:prstGeom prst="rect">
            <a:avLst/>
          </a:prstGeom>
          <a:noFill/>
        </p:spPr>
        <p:txBody>
          <a:bodyPr wrap="square" rtlCol="0">
            <a:spAutoFit/>
          </a:bodyPr>
          <a:lstStyle/>
          <a:p>
            <a:pPr algn="ctr"/>
            <a:r>
              <a:rPr lang="en-US" sz="4800" dirty="0">
                <a:solidFill>
                  <a:srgbClr val="F5F2B5"/>
                </a:solidFill>
              </a:rPr>
              <a:t>AIXM Business Rules developments </a:t>
            </a:r>
            <a:endParaRPr lang="en-US" sz="4800" dirty="0" smtClean="0">
              <a:solidFill>
                <a:srgbClr val="F5F2B5"/>
              </a:solidFill>
            </a:endParaRPr>
          </a:p>
        </p:txBody>
      </p:sp>
      <p:sp>
        <p:nvSpPr>
          <p:cNvPr id="4" name="TextBox 3"/>
          <p:cNvSpPr txBox="1"/>
          <p:nvPr/>
        </p:nvSpPr>
        <p:spPr>
          <a:xfrm>
            <a:off x="381000" y="5486400"/>
            <a:ext cx="4419600" cy="1015663"/>
          </a:xfrm>
          <a:prstGeom prst="rect">
            <a:avLst/>
          </a:prstGeom>
          <a:noFill/>
        </p:spPr>
        <p:txBody>
          <a:bodyPr wrap="square" rtlCol="0">
            <a:spAutoFit/>
          </a:bodyPr>
          <a:lstStyle/>
          <a:p>
            <a:endParaRPr lang="en-US" sz="2000" i="1" dirty="0" smtClean="0">
              <a:solidFill>
                <a:schemeClr val="bg1"/>
              </a:solidFill>
              <a:latin typeface="Times New Roman" pitchFamily="18" charset="0"/>
              <a:cs typeface="Times New Roman" pitchFamily="18" charset="0"/>
            </a:endParaRPr>
          </a:p>
          <a:p>
            <a:endParaRPr lang="en-US" sz="2000" i="1" dirty="0" smtClean="0">
              <a:solidFill>
                <a:schemeClr val="bg1"/>
              </a:solidFill>
              <a:latin typeface="Times New Roman" pitchFamily="18" charset="0"/>
              <a:cs typeface="Times New Roman" pitchFamily="18" charset="0"/>
            </a:endParaRPr>
          </a:p>
          <a:p>
            <a:r>
              <a:rPr lang="en-US" sz="2000" i="1" dirty="0" smtClean="0">
                <a:solidFill>
                  <a:schemeClr val="bg1"/>
                </a:solidFill>
                <a:latin typeface="Times New Roman" pitchFamily="18" charset="0"/>
                <a:cs typeface="Times New Roman" pitchFamily="18" charset="0"/>
              </a:rPr>
              <a:t>Date:		August 26, 2013</a:t>
            </a:r>
            <a:endParaRPr lang="en-US" sz="2000" i="1" dirty="0">
              <a:solidFill>
                <a:schemeClr val="bg1"/>
              </a:solidFill>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GB" dirty="0"/>
          </a:p>
        </p:txBody>
      </p:sp>
    </p:spTree>
    <p:extLst>
      <p:ext uri="{BB962C8B-B14F-4D97-AF65-F5344CB8AC3E}">
        <p14:creationId xmlns:p14="http://schemas.microsoft.com/office/powerpoint/2010/main" val="472700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a:solidFill>
                  <a:schemeClr val="accent5">
                    <a:lumMod val="50000"/>
                  </a:schemeClr>
                </a:solidFill>
                <a:latin typeface="+mn-lt"/>
                <a:ea typeface="+mn-ea"/>
                <a:cs typeface="+mn-cs"/>
              </a:rPr>
              <a:t>Contact Information</a:t>
            </a:r>
            <a:endParaRPr lang="en-GB" sz="4000" dirty="0">
              <a:solidFill>
                <a:schemeClr val="accent5">
                  <a:lumMod val="50000"/>
                </a:schemeClr>
              </a:solidFill>
              <a:latin typeface="+mn-lt"/>
              <a:ea typeface="+mn-ea"/>
              <a:cs typeface="+mn-cs"/>
            </a:endParaRPr>
          </a:p>
        </p:txBody>
      </p:sp>
      <p:sp>
        <p:nvSpPr>
          <p:cNvPr id="4" name="Rectangle 2"/>
          <p:cNvSpPr txBox="1">
            <a:spLocks/>
          </p:cNvSpPr>
          <p:nvPr/>
        </p:nvSpPr>
        <p:spPr bwMode="auto">
          <a:xfrm>
            <a:off x="457200" y="1295400"/>
            <a:ext cx="8229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eaLnBrk="0" fontAlgn="base" hangingPunct="0">
              <a:spcAft>
                <a:spcPct val="0"/>
              </a:spcAft>
              <a:buNone/>
            </a:pPr>
            <a:endParaRPr lang="en-US" sz="1800" dirty="0" smtClean="0">
              <a:latin typeface="Calibri" pitchFamily="34" charset="0"/>
            </a:endParaRPr>
          </a:p>
          <a:p>
            <a:pPr eaLnBrk="0" fontAlgn="base" hangingPunct="0">
              <a:spcAft>
                <a:spcPct val="0"/>
              </a:spcAft>
              <a:buClr>
                <a:schemeClr val="tx1"/>
              </a:buClr>
              <a:buSzPts val="2400"/>
              <a:buFontTx/>
              <a:buChar char="•"/>
            </a:pPr>
            <a:r>
              <a:rPr lang="en-US" sz="2400" dirty="0" smtClean="0">
                <a:latin typeface="Calibri" pitchFamily="34" charset="0"/>
              </a:rPr>
              <a:t>Eddy </a:t>
            </a:r>
            <a:r>
              <a:rPr lang="en-US" sz="2400" dirty="0" err="1" smtClean="0">
                <a:latin typeface="Calibri" pitchFamily="34" charset="0"/>
              </a:rPr>
              <a:t>Porosnicu</a:t>
            </a:r>
            <a:r>
              <a:rPr lang="en-US" sz="2400" dirty="0" smtClean="0">
                <a:latin typeface="Calibri" pitchFamily="34" charset="0"/>
              </a:rPr>
              <a:t> (EUROCONTROL)</a:t>
            </a:r>
          </a:p>
          <a:p>
            <a:pPr lvl="1" eaLnBrk="0" fontAlgn="base" hangingPunct="0">
              <a:spcAft>
                <a:spcPct val="0"/>
              </a:spcAft>
              <a:buFontTx/>
              <a:buChar char="–"/>
            </a:pPr>
            <a:r>
              <a:rPr lang="en-US" sz="1800" dirty="0" smtClean="0">
                <a:latin typeface="Calibri" pitchFamily="34" charset="0"/>
                <a:hlinkClick r:id="rId2"/>
              </a:rPr>
              <a:t>eduard.porosnicu@eurocontrol.int</a:t>
            </a:r>
            <a:endParaRPr lang="en-US" sz="1800" dirty="0" smtClean="0">
              <a:latin typeface="Calibri" pitchFamily="34" charset="0"/>
            </a:endParaRPr>
          </a:p>
          <a:p>
            <a:pPr lvl="1" eaLnBrk="0" fontAlgn="base" hangingPunct="0">
              <a:spcAft>
                <a:spcPct val="0"/>
              </a:spcAft>
              <a:buFontTx/>
              <a:buChar char="–"/>
            </a:pPr>
            <a:r>
              <a:rPr lang="en-US" sz="1800" dirty="0" smtClean="0">
                <a:latin typeface="Calibri" pitchFamily="34" charset="0"/>
              </a:rPr>
              <a:t>+32 (2) 729-3326</a:t>
            </a:r>
          </a:p>
          <a:p>
            <a:pPr lvl="1" eaLnBrk="0" fontAlgn="base" hangingPunct="0">
              <a:spcAft>
                <a:spcPct val="0"/>
              </a:spcAft>
              <a:buFontTx/>
              <a:buChar char="–"/>
            </a:pPr>
            <a:endParaRPr lang="en-US" sz="1800" dirty="0">
              <a:latin typeface="Calibri" pitchFamily="34" charset="0"/>
            </a:endParaRPr>
          </a:p>
          <a:p>
            <a:pPr lvl="1" eaLnBrk="0" fontAlgn="base" hangingPunct="0">
              <a:spcAft>
                <a:spcPct val="0"/>
              </a:spcAft>
              <a:buFontTx/>
              <a:buChar char="–"/>
            </a:pPr>
            <a:endParaRPr lang="en-US" sz="1800" dirty="0" smtClean="0">
              <a:latin typeface="Calibri" pitchFamily="34" charset="0"/>
            </a:endParaRPr>
          </a:p>
          <a:p>
            <a:pPr eaLnBrk="0" fontAlgn="base" hangingPunct="0">
              <a:spcAft>
                <a:spcPct val="0"/>
              </a:spcAft>
              <a:buClr>
                <a:schemeClr val="tx1"/>
              </a:buClr>
              <a:buSzPts val="2400"/>
              <a:buFontTx/>
              <a:buChar char="•"/>
            </a:pPr>
            <a:r>
              <a:rPr lang="en-US" sz="2400" dirty="0">
                <a:latin typeface="Calibri" pitchFamily="34" charset="0"/>
              </a:rPr>
              <a:t>Diana Young (FAA)</a:t>
            </a:r>
          </a:p>
          <a:p>
            <a:pPr lvl="1" eaLnBrk="0" fontAlgn="base" hangingPunct="0">
              <a:spcAft>
                <a:spcPct val="0"/>
              </a:spcAft>
              <a:buFontTx/>
              <a:buChar char="–"/>
            </a:pPr>
            <a:r>
              <a:rPr lang="en-GB" sz="1800" dirty="0">
                <a:latin typeface="Calibri" pitchFamily="34" charset="0"/>
                <a:hlinkClick r:id="rId3"/>
              </a:rPr>
              <a:t>diana.young@faa.gov</a:t>
            </a:r>
            <a:r>
              <a:rPr lang="en-GB" sz="1800" dirty="0">
                <a:latin typeface="Calibri" pitchFamily="34" charset="0"/>
              </a:rPr>
              <a:t> </a:t>
            </a:r>
          </a:p>
          <a:p>
            <a:pPr lvl="1" eaLnBrk="0" fontAlgn="base" hangingPunct="0">
              <a:spcAft>
                <a:spcPct val="0"/>
              </a:spcAft>
              <a:buFontTx/>
              <a:buChar char="–"/>
            </a:pPr>
            <a:r>
              <a:rPr lang="en-US" sz="1800" dirty="0">
                <a:latin typeface="Calibri" pitchFamily="34" charset="0"/>
              </a:rPr>
              <a:t>+1 (202) 385-7445</a:t>
            </a:r>
          </a:p>
          <a:p>
            <a:pPr lvl="1" eaLnBrk="0" fontAlgn="base" hangingPunct="0">
              <a:spcAft>
                <a:spcPct val="0"/>
              </a:spcAft>
              <a:buFontTx/>
              <a:buChar char="–"/>
            </a:pPr>
            <a:endParaRPr lang="en-US" sz="1800" dirty="0" smtClean="0">
              <a:latin typeface="Calibri" pitchFamily="34" charset="0"/>
            </a:endParaRPr>
          </a:p>
          <a:p>
            <a:pPr marL="457200" lvl="1" indent="0" eaLnBrk="0" fontAlgn="base" hangingPunct="0">
              <a:spcAft>
                <a:spcPct val="0"/>
              </a:spcAft>
              <a:buFont typeface="Arial" pitchFamily="34" charset="0"/>
              <a:buNone/>
            </a:pPr>
            <a:endParaRPr lang="en-US" dirty="0" smtClean="0">
              <a:latin typeface="Arial" pitchFamily="34" charset="0"/>
            </a:endParaRPr>
          </a:p>
        </p:txBody>
      </p:sp>
    </p:spTree>
    <p:extLst>
      <p:ext uri="{BB962C8B-B14F-4D97-AF65-F5344CB8AC3E}">
        <p14:creationId xmlns:p14="http://schemas.microsoft.com/office/powerpoint/2010/main" val="2068298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86" name="Rectangle 2"/>
          <p:cNvSpPr>
            <a:spLocks noGrp="1" noChangeArrowheads="1"/>
          </p:cNvSpPr>
          <p:nvPr>
            <p:ph type="title"/>
          </p:nvPr>
        </p:nvSpPr>
        <p:spPr/>
        <p:txBody>
          <a:bodyPr/>
          <a:lstStyle/>
          <a:p>
            <a:r>
              <a:rPr lang="en-US" dirty="0"/>
              <a:t> Validation of AIXM </a:t>
            </a:r>
            <a:r>
              <a:rPr lang="en-US" dirty="0" smtClean="0"/>
              <a:t>5.1 data</a:t>
            </a:r>
            <a:endParaRPr lang="en-GB" dirty="0"/>
          </a:p>
        </p:txBody>
      </p:sp>
      <p:sp>
        <p:nvSpPr>
          <p:cNvPr id="758787" name="Line 3"/>
          <p:cNvSpPr>
            <a:spLocks noChangeShapeType="1"/>
          </p:cNvSpPr>
          <p:nvPr/>
        </p:nvSpPr>
        <p:spPr bwMode="auto">
          <a:xfrm flipH="1">
            <a:off x="2681288" y="3833813"/>
            <a:ext cx="112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788" name="Text Box 4"/>
          <p:cNvSpPr txBox="1">
            <a:spLocks noChangeArrowheads="1"/>
          </p:cNvSpPr>
          <p:nvPr/>
        </p:nvSpPr>
        <p:spPr bwMode="auto">
          <a:xfrm>
            <a:off x="476250" y="3654425"/>
            <a:ext cx="2205038" cy="3968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0">
                <a:solidFill>
                  <a:srgbClr val="66FF33"/>
                </a:solidFill>
                <a:ea typeface="ＭＳ Ｐゴシック" pitchFamily="-16" charset="-128"/>
              </a:rPr>
              <a:t>Syntactic check</a:t>
            </a:r>
            <a:endParaRPr lang="en-GB" sz="2000" b="0">
              <a:solidFill>
                <a:srgbClr val="66FF33"/>
              </a:solidFill>
              <a:ea typeface="ＭＳ Ｐゴシック" pitchFamily="-16" charset="-128"/>
            </a:endParaRPr>
          </a:p>
        </p:txBody>
      </p:sp>
      <p:grpSp>
        <p:nvGrpSpPr>
          <p:cNvPr id="758789" name="Group 5"/>
          <p:cNvGrpSpPr>
            <a:grpSpLocks/>
          </p:cNvGrpSpPr>
          <p:nvPr/>
        </p:nvGrpSpPr>
        <p:grpSpPr bwMode="auto">
          <a:xfrm>
            <a:off x="4886325" y="1042988"/>
            <a:ext cx="3735388" cy="2071687"/>
            <a:chOff x="3078" y="657"/>
            <a:chExt cx="2353" cy="1305"/>
          </a:xfrm>
        </p:grpSpPr>
        <p:sp>
          <p:nvSpPr>
            <p:cNvPr id="758790" name="AutoShape 6"/>
            <p:cNvSpPr>
              <a:spLocks noChangeArrowheads="1"/>
            </p:cNvSpPr>
            <p:nvPr/>
          </p:nvSpPr>
          <p:spPr bwMode="auto">
            <a:xfrm>
              <a:off x="3078" y="657"/>
              <a:ext cx="2353" cy="1305"/>
            </a:xfrm>
            <a:prstGeom prst="cloudCallout">
              <a:avLst>
                <a:gd name="adj1" fmla="val -70699"/>
                <a:gd name="adj2" fmla="val 118583"/>
              </a:avLst>
            </a:prstGeom>
            <a:solidFill>
              <a:srgbClr val="EAEAE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4500" b="0">
                <a:solidFill>
                  <a:srgbClr val="003366"/>
                </a:solidFill>
                <a:ea typeface="ＭＳ Ｐゴシック" pitchFamily="-16" charset="-128"/>
              </a:endParaRPr>
            </a:p>
          </p:txBody>
        </p:sp>
        <p:sp>
          <p:nvSpPr>
            <p:cNvPr id="758791" name="Text Box 7"/>
            <p:cNvSpPr txBox="1">
              <a:spLocks noChangeArrowheads="1"/>
            </p:cNvSpPr>
            <p:nvPr/>
          </p:nvSpPr>
          <p:spPr bwMode="auto">
            <a:xfrm>
              <a:off x="3390" y="828"/>
              <a:ext cx="2013" cy="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a:ea typeface="ＭＳ Ｐゴシック" pitchFamily="-16" charset="-128"/>
                </a:rPr>
                <a:t>- Does the data make sense?</a:t>
              </a:r>
            </a:p>
            <a:p>
              <a:pPr algn="l"/>
              <a:r>
                <a:rPr lang="en-US" sz="1600">
                  <a:ea typeface="ＭＳ Ｐゴシック" pitchFamily="-16" charset="-128"/>
                </a:rPr>
                <a:t>- Is it compliant with international standards ?</a:t>
              </a:r>
            </a:p>
            <a:p>
              <a:pPr algn="l"/>
              <a:r>
                <a:rPr lang="en-US" sz="1600">
                  <a:ea typeface="ＭＳ Ｐゴシック" pitchFamily="-16" charset="-128"/>
                  <a:cs typeface="Arial" pitchFamily="34" charset="0"/>
                </a:rPr>
                <a:t>- Do I respect </a:t>
              </a:r>
              <a:r>
                <a:rPr lang="en-US" sz="1600">
                  <a:ea typeface="ＭＳ Ｐゴシック" pitchFamily="-16" charset="-128"/>
                </a:rPr>
                <a:t>recommended practices?</a:t>
              </a:r>
            </a:p>
            <a:p>
              <a:pPr algn="l"/>
              <a:r>
                <a:rPr lang="en-US" sz="1600">
                  <a:ea typeface="ＭＳ Ｐゴシック" pitchFamily="-16" charset="-128"/>
                </a:rPr>
                <a:t>- …</a:t>
              </a:r>
              <a:endParaRPr lang="en-GB" sz="1600">
                <a:ea typeface="ＭＳ Ｐゴシック" pitchFamily="-16" charset="-128"/>
              </a:endParaRPr>
            </a:p>
          </p:txBody>
        </p:sp>
      </p:grpSp>
      <p:sp>
        <p:nvSpPr>
          <p:cNvPr id="758792" name="Text Box 8"/>
          <p:cNvSpPr txBox="1">
            <a:spLocks noChangeArrowheads="1"/>
          </p:cNvSpPr>
          <p:nvPr/>
        </p:nvSpPr>
        <p:spPr bwMode="auto">
          <a:xfrm>
            <a:off x="5516563" y="3654425"/>
            <a:ext cx="2205037" cy="3968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0">
                <a:solidFill>
                  <a:srgbClr val="66FF33"/>
                </a:solidFill>
                <a:ea typeface="ＭＳ Ｐゴシック" pitchFamily="-16" charset="-128"/>
              </a:rPr>
              <a:t>Semantic check</a:t>
            </a:r>
            <a:endParaRPr lang="en-GB" sz="2000" b="0">
              <a:solidFill>
                <a:srgbClr val="66FF33"/>
              </a:solidFill>
              <a:ea typeface="ＭＳ Ｐゴシック" pitchFamily="-16" charset="-128"/>
            </a:endParaRPr>
          </a:p>
        </p:txBody>
      </p:sp>
      <p:grpSp>
        <p:nvGrpSpPr>
          <p:cNvPr id="758793" name="Group 9"/>
          <p:cNvGrpSpPr>
            <a:grpSpLocks/>
          </p:cNvGrpSpPr>
          <p:nvPr/>
        </p:nvGrpSpPr>
        <p:grpSpPr bwMode="auto">
          <a:xfrm>
            <a:off x="5997575" y="4508500"/>
            <a:ext cx="2428875" cy="1214438"/>
            <a:chOff x="3475" y="3039"/>
            <a:chExt cx="1503" cy="765"/>
          </a:xfrm>
        </p:grpSpPr>
        <p:sp>
          <p:nvSpPr>
            <p:cNvPr id="758794" name="AutoShape 10"/>
            <p:cNvSpPr>
              <a:spLocks noChangeArrowheads="1"/>
            </p:cNvSpPr>
            <p:nvPr/>
          </p:nvSpPr>
          <p:spPr bwMode="auto">
            <a:xfrm>
              <a:off x="3475" y="3039"/>
              <a:ext cx="1503" cy="765"/>
            </a:xfrm>
            <a:prstGeom prst="horizontalScroll">
              <a:avLst>
                <a:gd name="adj" fmla="val 12500"/>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8795" name="Text Box 11"/>
            <p:cNvSpPr txBox="1">
              <a:spLocks noChangeArrowheads="1"/>
            </p:cNvSpPr>
            <p:nvPr/>
          </p:nvSpPr>
          <p:spPr bwMode="auto">
            <a:xfrm>
              <a:off x="3644" y="3266"/>
              <a:ext cx="124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0">
                  <a:solidFill>
                    <a:srgbClr val="003366"/>
                  </a:solidFill>
                  <a:ea typeface="ＭＳ Ｐゴシック" pitchFamily="-16" charset="-128"/>
                </a:rPr>
                <a:t>Business Rules</a:t>
              </a:r>
              <a:endParaRPr lang="en-GB" sz="2000" b="0">
                <a:solidFill>
                  <a:srgbClr val="003366"/>
                </a:solidFill>
                <a:ea typeface="ＭＳ Ｐゴシック" pitchFamily="-16" charset="-128"/>
              </a:endParaRPr>
            </a:p>
          </p:txBody>
        </p:sp>
      </p:grpSp>
      <p:sp>
        <p:nvSpPr>
          <p:cNvPr id="758796" name="Text Box 12"/>
          <p:cNvSpPr txBox="1">
            <a:spLocks noChangeArrowheads="1"/>
          </p:cNvSpPr>
          <p:nvPr/>
        </p:nvSpPr>
        <p:spPr bwMode="auto">
          <a:xfrm>
            <a:off x="6102350" y="2933700"/>
            <a:ext cx="103505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500" b="0">
                <a:solidFill>
                  <a:srgbClr val="003366"/>
                </a:solidFill>
                <a:ea typeface="ＭＳ Ｐゴシック" pitchFamily="-16" charset="-128"/>
              </a:rPr>
              <a:t>=</a:t>
            </a:r>
            <a:endParaRPr lang="en-GB" sz="4500" b="0">
              <a:solidFill>
                <a:srgbClr val="003366"/>
              </a:solidFill>
              <a:ea typeface="ＭＳ Ｐゴシック" pitchFamily="-16" charset="-128"/>
            </a:endParaRPr>
          </a:p>
        </p:txBody>
      </p:sp>
      <p:sp>
        <p:nvSpPr>
          <p:cNvPr id="758797" name="Line 13"/>
          <p:cNvSpPr>
            <a:spLocks noChangeShapeType="1"/>
          </p:cNvSpPr>
          <p:nvPr/>
        </p:nvSpPr>
        <p:spPr bwMode="auto">
          <a:xfrm>
            <a:off x="4437063" y="5094288"/>
            <a:ext cx="1755775" cy="0"/>
          </a:xfrm>
          <a:prstGeom prst="line">
            <a:avLst/>
          </a:prstGeom>
          <a:noFill/>
          <a:ln w="19050">
            <a:solidFill>
              <a:schemeClr val="tx1"/>
            </a:solidFill>
            <a:prstDash val="dash"/>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798" name="Line 14"/>
          <p:cNvSpPr>
            <a:spLocks noChangeShapeType="1"/>
          </p:cNvSpPr>
          <p:nvPr/>
        </p:nvSpPr>
        <p:spPr bwMode="auto">
          <a:xfrm flipH="1">
            <a:off x="5246688" y="4014788"/>
            <a:ext cx="630237"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799" name="Text Box 15"/>
          <p:cNvSpPr txBox="1">
            <a:spLocks noChangeArrowheads="1"/>
          </p:cNvSpPr>
          <p:nvPr/>
        </p:nvSpPr>
        <p:spPr bwMode="auto">
          <a:xfrm>
            <a:off x="161925" y="4149725"/>
            <a:ext cx="2835275" cy="13779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b="0">
                <a:ea typeface="ＭＳ Ｐゴシック" pitchFamily="-16" charset="-128"/>
                <a:cs typeface="Arial" pitchFamily="34" charset="0"/>
              </a:rPr>
              <a:t>- Check the compliance of an XML dataset with the XSD grammar</a:t>
            </a:r>
          </a:p>
          <a:p>
            <a:pPr algn="l"/>
            <a:r>
              <a:rPr lang="en-US" b="0">
                <a:ea typeface="ＭＳ Ｐゴシック" pitchFamily="-16" charset="-128"/>
                <a:cs typeface="Arial" pitchFamily="34" charset="0"/>
              </a:rPr>
              <a:t>- Performed by standard XML parsers (e.g. xerxes, MSXML, XMLSpy, etc.)</a:t>
            </a:r>
            <a:endParaRPr lang="en-GB" b="0">
              <a:solidFill>
                <a:srgbClr val="003366"/>
              </a:solidFill>
              <a:ea typeface="ＭＳ Ｐゴシック" pitchFamily="-16" charset="-128"/>
              <a:cs typeface="Arial" pitchFamily="34" charset="0"/>
            </a:endParaRPr>
          </a:p>
        </p:txBody>
      </p:sp>
      <p:sp>
        <p:nvSpPr>
          <p:cNvPr id="758800" name="Line 16"/>
          <p:cNvSpPr>
            <a:spLocks noChangeShapeType="1"/>
          </p:cNvSpPr>
          <p:nvPr/>
        </p:nvSpPr>
        <p:spPr bwMode="auto">
          <a:xfrm>
            <a:off x="3806825" y="3159125"/>
            <a:ext cx="0" cy="1395413"/>
          </a:xfrm>
          <a:prstGeom prst="line">
            <a:avLst/>
          </a:prstGeom>
          <a:noFill/>
          <a:ln w="19050">
            <a:solidFill>
              <a:schemeClr val="tx1"/>
            </a:solidFill>
            <a:prstDash val="dash"/>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58801" name="Group 17"/>
          <p:cNvGrpSpPr>
            <a:grpSpLocks/>
          </p:cNvGrpSpPr>
          <p:nvPr/>
        </p:nvGrpSpPr>
        <p:grpSpPr bwMode="auto">
          <a:xfrm>
            <a:off x="746125" y="1449388"/>
            <a:ext cx="3805238" cy="4770437"/>
            <a:chOff x="470" y="913"/>
            <a:chExt cx="2397" cy="3005"/>
          </a:xfrm>
        </p:grpSpPr>
        <p:grpSp>
          <p:nvGrpSpPr>
            <p:cNvPr id="758802" name="Group 18"/>
            <p:cNvGrpSpPr>
              <a:grpSpLocks/>
            </p:cNvGrpSpPr>
            <p:nvPr/>
          </p:nvGrpSpPr>
          <p:grpSpPr bwMode="auto">
            <a:xfrm>
              <a:off x="470" y="913"/>
              <a:ext cx="949" cy="1049"/>
              <a:chOff x="470" y="913"/>
              <a:chExt cx="949" cy="1049"/>
            </a:xfrm>
          </p:grpSpPr>
          <p:grpSp>
            <p:nvGrpSpPr>
              <p:cNvPr id="758803" name="Group 19"/>
              <p:cNvGrpSpPr>
                <a:grpSpLocks/>
              </p:cNvGrpSpPr>
              <p:nvPr/>
            </p:nvGrpSpPr>
            <p:grpSpPr bwMode="auto">
              <a:xfrm>
                <a:off x="470" y="913"/>
                <a:ext cx="822" cy="1049"/>
                <a:chOff x="414" y="1593"/>
                <a:chExt cx="822" cy="1049"/>
              </a:xfrm>
            </p:grpSpPr>
            <p:sp>
              <p:nvSpPr>
                <p:cNvPr id="758804" name="Rectangle 20"/>
                <p:cNvSpPr>
                  <a:spLocks noChangeArrowheads="1"/>
                </p:cNvSpPr>
                <p:nvPr/>
              </p:nvSpPr>
              <p:spPr bwMode="auto">
                <a:xfrm>
                  <a:off x="414" y="1593"/>
                  <a:ext cx="822" cy="1049"/>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8805" name="Text Box 21"/>
                <p:cNvSpPr txBox="1">
                  <a:spLocks noChangeArrowheads="1"/>
                </p:cNvSpPr>
                <p:nvPr/>
              </p:nvSpPr>
              <p:spPr bwMode="auto">
                <a:xfrm>
                  <a:off x="414" y="1593"/>
                  <a:ext cx="793"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0">
                      <a:solidFill>
                        <a:srgbClr val="003366"/>
                      </a:solidFill>
                      <a:ea typeface="ＭＳ Ｐゴシック" pitchFamily="-16" charset="-128"/>
                    </a:rPr>
                    <a:t>AIXM 5.1</a:t>
                  </a:r>
                  <a:br>
                    <a:rPr lang="en-US" sz="2000" b="0">
                      <a:solidFill>
                        <a:srgbClr val="003366"/>
                      </a:solidFill>
                      <a:ea typeface="ＭＳ Ｐゴシック" pitchFamily="-16" charset="-128"/>
                    </a:rPr>
                  </a:br>
                  <a:r>
                    <a:rPr lang="en-US" sz="2000" b="0">
                      <a:solidFill>
                        <a:srgbClr val="003366"/>
                      </a:solidFill>
                      <a:ea typeface="ＭＳ Ｐゴシック" pitchFamily="-16" charset="-128"/>
                    </a:rPr>
                    <a:t>UML</a:t>
                  </a:r>
                  <a:endParaRPr lang="en-GB" sz="2000" b="0">
                    <a:solidFill>
                      <a:srgbClr val="003366"/>
                    </a:solidFill>
                    <a:ea typeface="ＭＳ Ｐゴシック" pitchFamily="-16" charset="-128"/>
                  </a:endParaRPr>
                </a:p>
              </p:txBody>
            </p:sp>
          </p:grpSp>
          <p:pic>
            <p:nvPicPr>
              <p:cNvPr id="758806" name="Picture 2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 y="1114"/>
                <a:ext cx="807" cy="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758807" name="AutoShape 23"/>
            <p:cNvSpPr>
              <a:spLocks noChangeArrowheads="1"/>
            </p:cNvSpPr>
            <p:nvPr/>
          </p:nvSpPr>
          <p:spPr bwMode="auto">
            <a:xfrm>
              <a:off x="1434" y="1338"/>
              <a:ext cx="425" cy="142"/>
            </a:xfrm>
            <a:prstGeom prst="rightArrow">
              <a:avLst>
                <a:gd name="adj1" fmla="val 50000"/>
                <a:gd name="adj2" fmla="val 74824"/>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758808" name="Group 24"/>
            <p:cNvGrpSpPr>
              <a:grpSpLocks/>
            </p:cNvGrpSpPr>
            <p:nvPr/>
          </p:nvGrpSpPr>
          <p:grpSpPr bwMode="auto">
            <a:xfrm>
              <a:off x="1973" y="2869"/>
              <a:ext cx="822" cy="1049"/>
              <a:chOff x="2511" y="2217"/>
              <a:chExt cx="822" cy="1049"/>
            </a:xfrm>
          </p:grpSpPr>
          <p:grpSp>
            <p:nvGrpSpPr>
              <p:cNvPr id="758809" name="Group 25"/>
              <p:cNvGrpSpPr>
                <a:grpSpLocks/>
              </p:cNvGrpSpPr>
              <p:nvPr/>
            </p:nvGrpSpPr>
            <p:grpSpPr bwMode="auto">
              <a:xfrm>
                <a:off x="2511" y="2217"/>
                <a:ext cx="822" cy="1049"/>
                <a:chOff x="414" y="1593"/>
                <a:chExt cx="822" cy="1049"/>
              </a:xfrm>
            </p:grpSpPr>
            <p:sp>
              <p:nvSpPr>
                <p:cNvPr id="758810" name="Rectangle 26"/>
                <p:cNvSpPr>
                  <a:spLocks noChangeArrowheads="1"/>
                </p:cNvSpPr>
                <p:nvPr/>
              </p:nvSpPr>
              <p:spPr bwMode="auto">
                <a:xfrm>
                  <a:off x="414" y="1593"/>
                  <a:ext cx="822" cy="1049"/>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8811" name="Text Box 27"/>
                <p:cNvSpPr txBox="1">
                  <a:spLocks noChangeArrowheads="1"/>
                </p:cNvSpPr>
                <p:nvPr/>
              </p:nvSpPr>
              <p:spPr bwMode="auto">
                <a:xfrm>
                  <a:off x="414" y="1593"/>
                  <a:ext cx="793"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0">
                      <a:solidFill>
                        <a:srgbClr val="003366"/>
                      </a:solidFill>
                      <a:ea typeface="ＭＳ Ｐゴシック" pitchFamily="-16" charset="-128"/>
                    </a:rPr>
                    <a:t>AIXM 5.1</a:t>
                  </a:r>
                  <a:br>
                    <a:rPr lang="en-US" sz="2000" b="0">
                      <a:solidFill>
                        <a:srgbClr val="003366"/>
                      </a:solidFill>
                      <a:ea typeface="ＭＳ Ｐゴシック" pitchFamily="-16" charset="-128"/>
                    </a:rPr>
                  </a:br>
                  <a:r>
                    <a:rPr lang="en-US" sz="2000" b="0">
                      <a:solidFill>
                        <a:srgbClr val="003366"/>
                      </a:solidFill>
                      <a:ea typeface="ＭＳ Ｐゴシック" pitchFamily="-16" charset="-128"/>
                    </a:rPr>
                    <a:t>XML</a:t>
                  </a:r>
                  <a:endParaRPr lang="en-GB" sz="2000" b="0">
                    <a:solidFill>
                      <a:srgbClr val="003366"/>
                    </a:solidFill>
                    <a:ea typeface="ＭＳ Ｐゴシック" pitchFamily="-16" charset="-128"/>
                  </a:endParaRPr>
                </a:p>
              </p:txBody>
            </p:sp>
          </p:grpSp>
          <p:grpSp>
            <p:nvGrpSpPr>
              <p:cNvPr id="758812" name="Group 28"/>
              <p:cNvGrpSpPr>
                <a:grpSpLocks/>
              </p:cNvGrpSpPr>
              <p:nvPr/>
            </p:nvGrpSpPr>
            <p:grpSpPr bwMode="auto">
              <a:xfrm>
                <a:off x="2597" y="2670"/>
                <a:ext cx="652" cy="539"/>
                <a:chOff x="1122" y="2614"/>
                <a:chExt cx="652" cy="539"/>
              </a:xfrm>
            </p:grpSpPr>
            <p:sp>
              <p:nvSpPr>
                <p:cNvPr id="758813" name="AutoShape 29"/>
                <p:cNvSpPr>
                  <a:spLocks noChangeArrowheads="1"/>
                </p:cNvSpPr>
                <p:nvPr/>
              </p:nvSpPr>
              <p:spPr bwMode="auto">
                <a:xfrm>
                  <a:off x="1122" y="2614"/>
                  <a:ext cx="652" cy="539"/>
                </a:xfrm>
                <a:prstGeom prst="flowChartMultidocumen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8814" name="Text Box 30"/>
                <p:cNvSpPr txBox="1">
                  <a:spLocks noChangeArrowheads="1"/>
                </p:cNvSpPr>
                <p:nvPr/>
              </p:nvSpPr>
              <p:spPr bwMode="auto">
                <a:xfrm>
                  <a:off x="1151" y="2755"/>
                  <a:ext cx="51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0">
                      <a:solidFill>
                        <a:srgbClr val="003366"/>
                      </a:solidFill>
                      <a:ea typeface="ＭＳ Ｐゴシック" pitchFamily="-16" charset="-128"/>
                    </a:rPr>
                    <a:t>Airport</a:t>
                  </a:r>
                  <a:br>
                    <a:rPr lang="en-US" sz="1200" b="0">
                      <a:solidFill>
                        <a:srgbClr val="003366"/>
                      </a:solidFill>
                      <a:ea typeface="ＭＳ Ｐゴシック" pitchFamily="-16" charset="-128"/>
                    </a:rPr>
                  </a:br>
                  <a:r>
                    <a:rPr lang="en-US" sz="1200" b="0">
                      <a:solidFill>
                        <a:srgbClr val="003366"/>
                      </a:solidFill>
                      <a:ea typeface="ＭＳ Ｐゴシック" pitchFamily="-16" charset="-128"/>
                    </a:rPr>
                    <a:t>features</a:t>
                  </a:r>
                  <a:endParaRPr lang="en-GB" sz="1200" b="0">
                    <a:solidFill>
                      <a:srgbClr val="003366"/>
                    </a:solidFill>
                    <a:ea typeface="ＭＳ Ｐゴシック" pitchFamily="-16" charset="-128"/>
                  </a:endParaRPr>
                </a:p>
              </p:txBody>
            </p:sp>
          </p:grpSp>
        </p:grpSp>
        <p:grpSp>
          <p:nvGrpSpPr>
            <p:cNvPr id="758815" name="Group 31"/>
            <p:cNvGrpSpPr>
              <a:grpSpLocks/>
            </p:cNvGrpSpPr>
            <p:nvPr/>
          </p:nvGrpSpPr>
          <p:grpSpPr bwMode="auto">
            <a:xfrm>
              <a:off x="1973" y="913"/>
              <a:ext cx="894" cy="1049"/>
              <a:chOff x="1973" y="913"/>
              <a:chExt cx="894" cy="1049"/>
            </a:xfrm>
          </p:grpSpPr>
          <p:grpSp>
            <p:nvGrpSpPr>
              <p:cNvPr id="758816" name="Group 32"/>
              <p:cNvGrpSpPr>
                <a:grpSpLocks/>
              </p:cNvGrpSpPr>
              <p:nvPr/>
            </p:nvGrpSpPr>
            <p:grpSpPr bwMode="auto">
              <a:xfrm>
                <a:off x="1973" y="913"/>
                <a:ext cx="822" cy="1049"/>
                <a:chOff x="414" y="1593"/>
                <a:chExt cx="822" cy="1049"/>
              </a:xfrm>
            </p:grpSpPr>
            <p:sp>
              <p:nvSpPr>
                <p:cNvPr id="758817" name="Rectangle 33"/>
                <p:cNvSpPr>
                  <a:spLocks noChangeArrowheads="1"/>
                </p:cNvSpPr>
                <p:nvPr/>
              </p:nvSpPr>
              <p:spPr bwMode="auto">
                <a:xfrm>
                  <a:off x="414" y="1593"/>
                  <a:ext cx="822" cy="1049"/>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8818" name="Text Box 34"/>
                <p:cNvSpPr txBox="1">
                  <a:spLocks noChangeArrowheads="1"/>
                </p:cNvSpPr>
                <p:nvPr/>
              </p:nvSpPr>
              <p:spPr bwMode="auto">
                <a:xfrm>
                  <a:off x="414" y="1593"/>
                  <a:ext cx="793"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0">
                      <a:solidFill>
                        <a:srgbClr val="003366"/>
                      </a:solidFill>
                      <a:ea typeface="ＭＳ Ｐゴシック" pitchFamily="-16" charset="-128"/>
                    </a:rPr>
                    <a:t>AIXM 5.1</a:t>
                  </a:r>
                  <a:br>
                    <a:rPr lang="en-US" sz="2000" b="0">
                      <a:solidFill>
                        <a:srgbClr val="003366"/>
                      </a:solidFill>
                      <a:ea typeface="ＭＳ Ｐゴシック" pitchFamily="-16" charset="-128"/>
                    </a:rPr>
                  </a:br>
                  <a:r>
                    <a:rPr lang="en-US" sz="2000" b="0">
                      <a:solidFill>
                        <a:srgbClr val="003366"/>
                      </a:solidFill>
                      <a:ea typeface="ＭＳ Ｐゴシック" pitchFamily="-16" charset="-128"/>
                    </a:rPr>
                    <a:t>XSD</a:t>
                  </a:r>
                  <a:endParaRPr lang="en-GB" sz="2000" b="0">
                    <a:solidFill>
                      <a:srgbClr val="003366"/>
                    </a:solidFill>
                    <a:ea typeface="ＭＳ Ｐゴシック" pitchFamily="-16" charset="-128"/>
                  </a:endParaRPr>
                </a:p>
              </p:txBody>
            </p:sp>
          </p:grpSp>
          <p:pic>
            <p:nvPicPr>
              <p:cNvPr id="758819" name="Picture 3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8" y="1113"/>
                <a:ext cx="709" cy="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Tree>
    <p:extLst>
      <p:ext uri="{BB962C8B-B14F-4D97-AF65-F5344CB8AC3E}">
        <p14:creationId xmlns:p14="http://schemas.microsoft.com/office/powerpoint/2010/main" val="1481939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58787"/>
                                        </p:tgtEl>
                                        <p:attrNameLst>
                                          <p:attrName>style.visibility</p:attrName>
                                        </p:attrNameLst>
                                      </p:cBhvr>
                                      <p:to>
                                        <p:strVal val="visible"/>
                                      </p:to>
                                    </p:set>
                                    <p:animEffect transition="in" filter="checkerboard(across)">
                                      <p:cBhvr>
                                        <p:cTn id="7" dur="500"/>
                                        <p:tgtEl>
                                          <p:spTgt spid="758787"/>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758788"/>
                                        </p:tgtEl>
                                        <p:attrNameLst>
                                          <p:attrName>style.visibility</p:attrName>
                                        </p:attrNameLst>
                                      </p:cBhvr>
                                      <p:to>
                                        <p:strVal val="visible"/>
                                      </p:to>
                                    </p:set>
                                    <p:animEffect transition="in" filter="checkerboard(across)">
                                      <p:cBhvr>
                                        <p:cTn id="10" dur="500"/>
                                        <p:tgtEl>
                                          <p:spTgt spid="75878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758799"/>
                                        </p:tgtEl>
                                        <p:attrNameLst>
                                          <p:attrName>style.visibility</p:attrName>
                                        </p:attrNameLst>
                                      </p:cBhvr>
                                      <p:to>
                                        <p:strVal val="visible"/>
                                      </p:to>
                                    </p:set>
                                    <p:animEffect transition="in" filter="checkerboard(across)">
                                      <p:cBhvr>
                                        <p:cTn id="13" dur="500"/>
                                        <p:tgtEl>
                                          <p:spTgt spid="75879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758789"/>
                                        </p:tgtEl>
                                        <p:attrNameLst>
                                          <p:attrName>style.visibility</p:attrName>
                                        </p:attrNameLst>
                                      </p:cBhvr>
                                      <p:to>
                                        <p:strVal val="visible"/>
                                      </p:to>
                                    </p:set>
                                    <p:animEffect transition="in" filter="checkerboard(across)">
                                      <p:cBhvr>
                                        <p:cTn id="18" dur="500"/>
                                        <p:tgtEl>
                                          <p:spTgt spid="75878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758796"/>
                                        </p:tgtEl>
                                        <p:attrNameLst>
                                          <p:attrName>style.visibility</p:attrName>
                                        </p:attrNameLst>
                                      </p:cBhvr>
                                      <p:to>
                                        <p:strVal val="visible"/>
                                      </p:to>
                                    </p:set>
                                    <p:animEffect transition="in" filter="checkerboard(across)">
                                      <p:cBhvr>
                                        <p:cTn id="23" dur="500"/>
                                        <p:tgtEl>
                                          <p:spTgt spid="758796"/>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758792"/>
                                        </p:tgtEl>
                                        <p:attrNameLst>
                                          <p:attrName>style.visibility</p:attrName>
                                        </p:attrNameLst>
                                      </p:cBhvr>
                                      <p:to>
                                        <p:strVal val="visible"/>
                                      </p:to>
                                    </p:set>
                                    <p:animEffect transition="in" filter="checkerboard(across)">
                                      <p:cBhvr>
                                        <p:cTn id="26" dur="500"/>
                                        <p:tgtEl>
                                          <p:spTgt spid="758792"/>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758798"/>
                                        </p:tgtEl>
                                        <p:attrNameLst>
                                          <p:attrName>style.visibility</p:attrName>
                                        </p:attrNameLst>
                                      </p:cBhvr>
                                      <p:to>
                                        <p:strVal val="visible"/>
                                      </p:to>
                                    </p:set>
                                    <p:animEffect transition="in" filter="checkerboard(across)">
                                      <p:cBhvr>
                                        <p:cTn id="29" dur="500"/>
                                        <p:tgtEl>
                                          <p:spTgt spid="758798"/>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758797"/>
                                        </p:tgtEl>
                                        <p:attrNameLst>
                                          <p:attrName>style.visibility</p:attrName>
                                        </p:attrNameLst>
                                      </p:cBhvr>
                                      <p:to>
                                        <p:strVal val="visible"/>
                                      </p:to>
                                    </p:set>
                                    <p:animEffect transition="in" filter="checkerboard(across)">
                                      <p:cBhvr>
                                        <p:cTn id="32" dur="500"/>
                                        <p:tgtEl>
                                          <p:spTgt spid="758797"/>
                                        </p:tgtEl>
                                      </p:cBhvr>
                                    </p:animEffect>
                                  </p:childTnLst>
                                </p:cTn>
                              </p:par>
                              <p:par>
                                <p:cTn id="33" presetID="5" presetClass="entr" presetSubtype="10" fill="hold" nodeType="withEffect">
                                  <p:stCondLst>
                                    <p:cond delay="0"/>
                                  </p:stCondLst>
                                  <p:childTnLst>
                                    <p:set>
                                      <p:cBhvr>
                                        <p:cTn id="34" dur="1" fill="hold">
                                          <p:stCondLst>
                                            <p:cond delay="0"/>
                                          </p:stCondLst>
                                        </p:cTn>
                                        <p:tgtEl>
                                          <p:spTgt spid="758793"/>
                                        </p:tgtEl>
                                        <p:attrNameLst>
                                          <p:attrName>style.visibility</p:attrName>
                                        </p:attrNameLst>
                                      </p:cBhvr>
                                      <p:to>
                                        <p:strVal val="visible"/>
                                      </p:to>
                                    </p:set>
                                    <p:animEffect transition="in" filter="checkerboard(across)">
                                      <p:cBhvr>
                                        <p:cTn id="35" dur="500"/>
                                        <p:tgtEl>
                                          <p:spTgt spid="758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787" grpId="0" animBg="1"/>
      <p:bldP spid="758788" grpId="0" animBg="1"/>
      <p:bldP spid="758792" grpId="0" animBg="1"/>
      <p:bldP spid="758796" grpId="0"/>
      <p:bldP spid="758797" grpId="0" animBg="1"/>
      <p:bldP spid="758798" grpId="0" animBg="1"/>
      <p:bldP spid="75879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SBVR</a:t>
            </a:r>
            <a:endParaRPr lang="en-GB" dirty="0"/>
          </a:p>
        </p:txBody>
      </p:sp>
      <p:sp>
        <p:nvSpPr>
          <p:cNvPr id="3" name="Content Placeholder 2"/>
          <p:cNvSpPr>
            <a:spLocks noGrp="1"/>
          </p:cNvSpPr>
          <p:nvPr>
            <p:ph idx="1"/>
          </p:nvPr>
        </p:nvSpPr>
        <p:spPr/>
        <p:txBody>
          <a:bodyPr>
            <a:normAutofit fontScale="62500" lnSpcReduction="20000"/>
          </a:bodyPr>
          <a:lstStyle/>
          <a:p>
            <a:r>
              <a:rPr lang="en-GB" dirty="0"/>
              <a:t>SBVR = (OMG) Semantics of Business Vocabulary and Business Rules</a:t>
            </a:r>
          </a:p>
          <a:p>
            <a:pPr lvl="1"/>
            <a:r>
              <a:rPr lang="en-GB" dirty="0"/>
              <a:t>defines the vocabulary and rules for documenting the semantics of business vocabularies, business facts, and business rules.</a:t>
            </a:r>
          </a:p>
          <a:p>
            <a:endParaRPr lang="en-GB" dirty="0"/>
          </a:p>
          <a:p>
            <a:r>
              <a:rPr lang="en-GB" dirty="0"/>
              <a:t>It identifies two types of business rules </a:t>
            </a:r>
          </a:p>
          <a:p>
            <a:pPr lvl="1"/>
            <a:r>
              <a:rPr lang="en-GB" b="1" dirty="0"/>
              <a:t>Structural rules</a:t>
            </a:r>
          </a:p>
          <a:p>
            <a:pPr lvl="1"/>
            <a:r>
              <a:rPr lang="en-US" b="1" dirty="0"/>
              <a:t>Operative rules</a:t>
            </a:r>
          </a:p>
          <a:p>
            <a:endParaRPr lang="en-US" b="1" dirty="0"/>
          </a:p>
          <a:p>
            <a:r>
              <a:rPr lang="en-US" dirty="0"/>
              <a:t>AIXM 5 has adopted this terminology and identifies the following business rules:</a:t>
            </a:r>
          </a:p>
          <a:p>
            <a:pPr lvl="1"/>
            <a:r>
              <a:rPr lang="en-GB" b="1" dirty="0"/>
              <a:t>AIXM Structural rules</a:t>
            </a:r>
            <a:r>
              <a:rPr lang="en-GB" dirty="0"/>
              <a:t>: the enumerations of values (</a:t>
            </a:r>
            <a:r>
              <a:rPr lang="en-GB" dirty="0" err="1"/>
              <a:t>datatypes</a:t>
            </a:r>
            <a:r>
              <a:rPr lang="en-GB" dirty="0" smtClean="0"/>
              <a:t>)</a:t>
            </a:r>
          </a:p>
          <a:p>
            <a:pPr lvl="2"/>
            <a:r>
              <a:rPr lang="en-US" dirty="0" smtClean="0"/>
              <a:t>(Most) coded already in the AIXM schema</a:t>
            </a:r>
            <a:endParaRPr lang="en-GB" dirty="0"/>
          </a:p>
          <a:p>
            <a:pPr lvl="1"/>
            <a:r>
              <a:rPr lang="en-GB" b="1" dirty="0"/>
              <a:t>AIXM Operative rules</a:t>
            </a:r>
            <a:r>
              <a:rPr lang="en-GB" dirty="0"/>
              <a:t>: rules extracted from official documents (ICAO Annexes), minimum data rules, consistency rules, recommended practices, coding rules</a:t>
            </a:r>
            <a:r>
              <a:rPr lang="en-GB" dirty="0" smtClean="0"/>
              <a:t>…</a:t>
            </a:r>
          </a:p>
          <a:p>
            <a:pPr lvl="2"/>
            <a:r>
              <a:rPr lang="en-US" dirty="0" smtClean="0">
                <a:solidFill>
                  <a:srgbClr val="FF0000"/>
                </a:solidFill>
              </a:rPr>
              <a:t>These are the rules that we try to capture as part of the current BR project</a:t>
            </a:r>
            <a:endParaRPr lang="en-GB" dirty="0">
              <a:solidFill>
                <a:srgbClr val="FF0000"/>
              </a:solidFill>
            </a:endParaRPr>
          </a:p>
          <a:p>
            <a:endParaRPr lang="en-GB" dirty="0"/>
          </a:p>
        </p:txBody>
      </p:sp>
    </p:spTree>
    <p:extLst>
      <p:ext uri="{BB962C8B-B14F-4D97-AF65-F5344CB8AC3E}">
        <p14:creationId xmlns:p14="http://schemas.microsoft.com/office/powerpoint/2010/main" val="2933845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SBVR for AIXM BR</a:t>
            </a:r>
            <a:endParaRPr lang="en-GB" dirty="0"/>
          </a:p>
        </p:txBody>
      </p:sp>
      <p:sp>
        <p:nvSpPr>
          <p:cNvPr id="3" name="Content Placeholder 2"/>
          <p:cNvSpPr>
            <a:spLocks noGrp="1"/>
          </p:cNvSpPr>
          <p:nvPr>
            <p:ph idx="1"/>
          </p:nvPr>
        </p:nvSpPr>
        <p:spPr/>
        <p:txBody>
          <a:bodyPr>
            <a:normAutofit fontScale="85000" lnSpcReduction="20000"/>
          </a:bodyPr>
          <a:lstStyle/>
          <a:p>
            <a:r>
              <a:rPr lang="en-US" dirty="0" smtClean="0"/>
              <a:t>Structural rules examples (that are not captured as data types):</a:t>
            </a:r>
            <a:endParaRPr lang="en-US" dirty="0"/>
          </a:p>
          <a:p>
            <a:pPr lvl="1"/>
            <a:r>
              <a:rPr lang="en-US" dirty="0"/>
              <a:t>“</a:t>
            </a:r>
            <a:r>
              <a:rPr lang="en-US" i="1" dirty="0"/>
              <a:t>Each  [...].</a:t>
            </a:r>
            <a:r>
              <a:rPr lang="en-US" i="1" dirty="0" err="1"/>
              <a:t>lowerLevel</a:t>
            </a:r>
            <a:r>
              <a:rPr lang="en-US" i="1" dirty="0"/>
              <a:t> that has an </a:t>
            </a:r>
            <a:r>
              <a:rPr lang="en-US" i="1" dirty="0" err="1"/>
              <a:t>uom</a:t>
            </a:r>
            <a:r>
              <a:rPr lang="en-US" i="1" dirty="0"/>
              <a:t> equal to 'FL' should have 2 or 3 digits.</a:t>
            </a:r>
            <a:r>
              <a:rPr lang="en-US" dirty="0"/>
              <a:t>”</a:t>
            </a:r>
          </a:p>
          <a:p>
            <a:r>
              <a:rPr lang="en-US" dirty="0" smtClean="0"/>
              <a:t>Operative rules examples:</a:t>
            </a:r>
            <a:endParaRPr lang="en-US" dirty="0"/>
          </a:p>
          <a:p>
            <a:pPr lvl="1"/>
            <a:r>
              <a:rPr lang="en-US" dirty="0"/>
              <a:t>“</a:t>
            </a:r>
            <a:r>
              <a:rPr lang="en-US" i="1" dirty="0"/>
              <a:t>Each </a:t>
            </a:r>
            <a:r>
              <a:rPr lang="en-US" i="1" dirty="0" err="1"/>
              <a:t>AirportHeliport.ARP</a:t>
            </a:r>
            <a:r>
              <a:rPr lang="en-US" i="1" dirty="0"/>
              <a:t> must have </a:t>
            </a:r>
            <a:r>
              <a:rPr lang="en-US" i="1" dirty="0" err="1"/>
              <a:t>horizontalAccuracy</a:t>
            </a:r>
            <a:r>
              <a:rPr lang="en-US" i="1" dirty="0"/>
              <a:t> and </a:t>
            </a:r>
            <a:r>
              <a:rPr lang="en-US" i="1" dirty="0" err="1"/>
              <a:t>AirportHeliport.ARP.horizontalAccuracy</a:t>
            </a:r>
            <a:r>
              <a:rPr lang="en-US" i="1" dirty="0"/>
              <a:t>  should be at most 1sec</a:t>
            </a:r>
            <a:r>
              <a:rPr lang="en-US" dirty="0" smtClean="0"/>
              <a:t>”</a:t>
            </a:r>
          </a:p>
          <a:p>
            <a:pPr lvl="1"/>
            <a:r>
              <a:rPr lang="en-US" dirty="0" smtClean="0"/>
              <a:t>“</a:t>
            </a:r>
            <a:r>
              <a:rPr lang="en-US" i="1" dirty="0" smtClean="0"/>
              <a:t>Each </a:t>
            </a:r>
            <a:r>
              <a:rPr lang="en-US" i="1" dirty="0" err="1" smtClean="0"/>
              <a:t>DepartureLeg</a:t>
            </a:r>
            <a:r>
              <a:rPr lang="en-US" i="1" dirty="0" smtClean="0"/>
              <a:t> that has a </a:t>
            </a:r>
            <a:r>
              <a:rPr lang="en-US" i="1" dirty="0" err="1" smtClean="0"/>
              <a:t>speedLimit</a:t>
            </a:r>
            <a:r>
              <a:rPr lang="en-US" i="1" dirty="0" smtClean="0"/>
              <a:t> must have a </a:t>
            </a:r>
            <a:r>
              <a:rPr lang="en-US" i="1" dirty="0" err="1" smtClean="0"/>
              <a:t>speedReference</a:t>
            </a:r>
            <a:r>
              <a:rPr lang="en-US" dirty="0" smtClean="0"/>
              <a:t>”</a:t>
            </a:r>
          </a:p>
          <a:p>
            <a:pPr lvl="1"/>
            <a:r>
              <a:rPr lang="en-US" dirty="0" smtClean="0"/>
              <a:t>“</a:t>
            </a:r>
            <a:r>
              <a:rPr lang="en-US" i="1" dirty="0"/>
              <a:t>Each </a:t>
            </a:r>
            <a:r>
              <a:rPr lang="en-US" i="1" dirty="0" err="1"/>
              <a:t>ElevatedCurve</a:t>
            </a:r>
            <a:r>
              <a:rPr lang="en-US" i="1" dirty="0"/>
              <a:t> that has a </a:t>
            </a:r>
            <a:r>
              <a:rPr lang="en-US" i="1" dirty="0" err="1"/>
              <a:t>verticalAccuracy</a:t>
            </a:r>
            <a:r>
              <a:rPr lang="en-US" i="1" dirty="0"/>
              <a:t> must have an elevation</a:t>
            </a:r>
            <a:r>
              <a:rPr lang="en-US" dirty="0"/>
              <a:t>”</a:t>
            </a:r>
            <a:endParaRPr lang="en-GB" dirty="0"/>
          </a:p>
          <a:p>
            <a:endParaRPr lang="en-GB" dirty="0"/>
          </a:p>
        </p:txBody>
      </p:sp>
    </p:spTree>
    <p:extLst>
      <p:ext uri="{BB962C8B-B14F-4D97-AF65-F5344CB8AC3E}">
        <p14:creationId xmlns:p14="http://schemas.microsoft.com/office/powerpoint/2010/main" val="2980001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SBVR for AIXM</a:t>
            </a:r>
            <a:endParaRPr lang="en-GB" dirty="0"/>
          </a:p>
        </p:txBody>
      </p:sp>
      <p:sp>
        <p:nvSpPr>
          <p:cNvPr id="3" name="Content Placeholder 2"/>
          <p:cNvSpPr>
            <a:spLocks noGrp="1"/>
          </p:cNvSpPr>
          <p:nvPr>
            <p:ph idx="1"/>
          </p:nvPr>
        </p:nvSpPr>
        <p:spPr/>
        <p:txBody>
          <a:bodyPr/>
          <a:lstStyle/>
          <a:p>
            <a:r>
              <a:rPr lang="en-US" dirty="0" smtClean="0"/>
              <a:t>Work in progress</a:t>
            </a:r>
          </a:p>
          <a:p>
            <a:pPr lvl="1"/>
            <a:r>
              <a:rPr lang="en-US" dirty="0" smtClean="0"/>
              <a:t>“Community Project”</a:t>
            </a:r>
          </a:p>
          <a:p>
            <a:pPr lvl="2"/>
            <a:r>
              <a:rPr lang="en-US" dirty="0" smtClean="0"/>
              <a:t>small stakeholder group, mostly industry</a:t>
            </a:r>
          </a:p>
          <a:p>
            <a:pPr lvl="2"/>
            <a:r>
              <a:rPr lang="en-US" dirty="0" smtClean="0"/>
              <a:t>Started in June 2013</a:t>
            </a:r>
          </a:p>
          <a:p>
            <a:pPr lvl="2"/>
            <a:r>
              <a:rPr lang="en-US" dirty="0" smtClean="0"/>
              <a:t>Baseline of 1300 potential rules </a:t>
            </a:r>
          </a:p>
          <a:p>
            <a:pPr lvl="3"/>
            <a:r>
              <a:rPr lang="en-US" dirty="0" smtClean="0"/>
              <a:t>coming from AIXM 4.5 and previous projects (AIXM-ARINC 424 mapping, Digital NOTAM, etc.</a:t>
            </a:r>
          </a:p>
          <a:p>
            <a:pPr lvl="3"/>
            <a:r>
              <a:rPr lang="en-US" dirty="0" smtClean="0"/>
              <a:t>Initial SBVR formulated</a:t>
            </a:r>
          </a:p>
          <a:p>
            <a:pPr lvl="2"/>
            <a:r>
              <a:rPr lang="en-US" dirty="0" smtClean="0"/>
              <a:t>First phase – Airspace and SBVR profile</a:t>
            </a:r>
          </a:p>
          <a:p>
            <a:pPr lvl="3"/>
            <a:r>
              <a:rPr lang="en-US" dirty="0" smtClean="0"/>
              <a:t>Results expected to become public by October 2013</a:t>
            </a:r>
            <a:endParaRPr lang="en-GB" dirty="0"/>
          </a:p>
        </p:txBody>
      </p:sp>
    </p:spTree>
    <p:extLst>
      <p:ext uri="{BB962C8B-B14F-4D97-AF65-F5344CB8AC3E}">
        <p14:creationId xmlns:p14="http://schemas.microsoft.com/office/powerpoint/2010/main" val="1320499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SBVR in AIXM - example</a:t>
            </a:r>
            <a:endParaRPr lang="en-GB" dirty="0"/>
          </a:p>
        </p:txBody>
      </p:sp>
      <p:sp>
        <p:nvSpPr>
          <p:cNvPr id="3" name="Content Placeholder 2"/>
          <p:cNvSpPr>
            <a:spLocks noGrp="1"/>
          </p:cNvSpPr>
          <p:nvPr>
            <p:ph idx="1"/>
          </p:nvPr>
        </p:nvSpPr>
        <p:spPr/>
        <p:txBody>
          <a:bodyPr>
            <a:normAutofit/>
          </a:bodyPr>
          <a:lstStyle/>
          <a:p>
            <a:r>
              <a:rPr lang="en-US" sz="2800" dirty="0"/>
              <a:t>ICAO Annex 11: “</a:t>
            </a:r>
            <a:r>
              <a:rPr lang="en-US" sz="2800" i="1" dirty="0"/>
              <a:t>If a control zone is located within the lateral limits of a control area, it shall extend upwards from the surface of the earth to at least the lower limit of the control area</a:t>
            </a:r>
            <a:r>
              <a:rPr lang="en-US" sz="2800" i="1" dirty="0" smtClean="0"/>
              <a:t>.</a:t>
            </a:r>
            <a:r>
              <a:rPr lang="en-US" sz="2800" dirty="0" smtClean="0"/>
              <a:t>”</a:t>
            </a:r>
          </a:p>
          <a:p>
            <a:r>
              <a:rPr lang="en-US" sz="2800" dirty="0" smtClean="0"/>
              <a:t>SBVR equivalent:</a:t>
            </a:r>
          </a:p>
          <a:p>
            <a:pPr lvl="1"/>
            <a:endParaRPr lang="en-US" sz="2400" dirty="0" smtClean="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100512"/>
            <a:ext cx="8012417" cy="1995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50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AIXM 5.1 – Business rules</a:t>
            </a:r>
          </a:p>
        </p:txBody>
      </p:sp>
      <p:sp>
        <p:nvSpPr>
          <p:cNvPr id="5" name="Slide Number Placeholder 4"/>
          <p:cNvSpPr>
            <a:spLocks noGrp="1"/>
          </p:cNvSpPr>
          <p:nvPr>
            <p:ph type="sldNum" sz="quarter" idx="11"/>
          </p:nvPr>
        </p:nvSpPr>
        <p:spPr/>
        <p:txBody>
          <a:bodyPr/>
          <a:lstStyle/>
          <a:p>
            <a:fld id="{D4B90E87-33FE-429F-848A-4AC8607FCD5C}" type="slidenum">
              <a:rPr lang="en-US"/>
              <a:pPr/>
              <a:t>7</a:t>
            </a:fld>
            <a:endParaRPr lang="en-US"/>
          </a:p>
        </p:txBody>
      </p:sp>
      <p:sp>
        <p:nvSpPr>
          <p:cNvPr id="249859" name="Rectangle 3"/>
          <p:cNvSpPr>
            <a:spLocks noGrp="1" noChangeArrowheads="1"/>
          </p:cNvSpPr>
          <p:nvPr>
            <p:ph type="body" idx="1"/>
          </p:nvPr>
        </p:nvSpPr>
        <p:spPr/>
        <p:txBody>
          <a:bodyPr>
            <a:normAutofit fontScale="92500"/>
          </a:bodyPr>
          <a:lstStyle/>
          <a:p>
            <a:pPr marL="269875" indent="-269875"/>
            <a:r>
              <a:rPr lang="en-GB" dirty="0" err="1"/>
              <a:t>Schematron</a:t>
            </a:r>
            <a:r>
              <a:rPr lang="en-GB" dirty="0"/>
              <a:t> (</a:t>
            </a:r>
            <a:r>
              <a:rPr lang="en-US" dirty="0">
                <a:hlinkClick r:id="rId3"/>
              </a:rPr>
              <a:t>http://www.schematron.com/</a:t>
            </a:r>
            <a:r>
              <a:rPr lang="en-US" dirty="0"/>
              <a:t>)</a:t>
            </a:r>
            <a:endParaRPr lang="en-GB" dirty="0"/>
          </a:p>
          <a:p>
            <a:pPr marL="714375" lvl="1" indent="-265113"/>
            <a:r>
              <a:rPr lang="en-GB" dirty="0"/>
              <a:t>is an open language for the validation of XML document… </a:t>
            </a:r>
          </a:p>
          <a:p>
            <a:pPr marL="714375" lvl="1" indent="-265113"/>
            <a:r>
              <a:rPr lang="en-GB" dirty="0"/>
              <a:t>…whose specification is standardized (ISO/IEC 19757)</a:t>
            </a:r>
          </a:p>
          <a:p>
            <a:pPr marL="714375" lvl="1" indent="-265113"/>
            <a:endParaRPr lang="en-US" dirty="0"/>
          </a:p>
          <a:p>
            <a:pPr marL="714375" lvl="1" indent="-265113"/>
            <a:endParaRPr lang="en-US" dirty="0"/>
          </a:p>
          <a:p>
            <a:pPr marL="269875" indent="-269875"/>
            <a:r>
              <a:rPr lang="en-US" dirty="0"/>
              <a:t>There are 6 basic elements in ISO </a:t>
            </a:r>
            <a:r>
              <a:rPr lang="en-US" dirty="0" err="1"/>
              <a:t>Schematron</a:t>
            </a:r>
            <a:r>
              <a:rPr lang="en-US" dirty="0"/>
              <a:t>: assertion, rule, pattern, schema, namespace and phase.</a:t>
            </a:r>
            <a:endParaRPr lang="en-GB" dirty="0"/>
          </a:p>
        </p:txBody>
      </p:sp>
      <p:sp>
        <p:nvSpPr>
          <p:cNvPr id="7" name="Rectangle 2"/>
          <p:cNvSpPr>
            <a:spLocks noGrp="1" noChangeArrowheads="1"/>
          </p:cNvSpPr>
          <p:nvPr>
            <p:ph type="title"/>
          </p:nvPr>
        </p:nvSpPr>
        <p:spPr>
          <a:xfrm>
            <a:off x="457200" y="274638"/>
            <a:ext cx="8229600" cy="1143000"/>
          </a:xfrm>
        </p:spPr>
        <p:txBody>
          <a:bodyPr>
            <a:normAutofit fontScale="90000"/>
          </a:bodyPr>
          <a:lstStyle/>
          <a:p>
            <a:r>
              <a:rPr lang="en-US" dirty="0"/>
              <a:t>Encoding Business Rules</a:t>
            </a:r>
            <a:br>
              <a:rPr lang="en-US" dirty="0"/>
            </a:br>
            <a:r>
              <a:rPr lang="en-US" dirty="0"/>
              <a:t>ISO </a:t>
            </a:r>
            <a:r>
              <a:rPr lang="en-US" dirty="0" err="1"/>
              <a:t>Schematron</a:t>
            </a:r>
            <a:endParaRPr lang="en-GB" dirty="0"/>
          </a:p>
        </p:txBody>
      </p:sp>
    </p:spTree>
    <p:extLst>
      <p:ext uri="{BB962C8B-B14F-4D97-AF65-F5344CB8AC3E}">
        <p14:creationId xmlns:p14="http://schemas.microsoft.com/office/powerpoint/2010/main" val="4008179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t>AIXM 5.1 – Business rules</a:t>
            </a:r>
          </a:p>
        </p:txBody>
      </p:sp>
      <p:sp>
        <p:nvSpPr>
          <p:cNvPr id="7" name="Slide Number Placeholder 4"/>
          <p:cNvSpPr>
            <a:spLocks noGrp="1"/>
          </p:cNvSpPr>
          <p:nvPr>
            <p:ph type="sldNum" sz="quarter" idx="11"/>
          </p:nvPr>
        </p:nvSpPr>
        <p:spPr/>
        <p:txBody>
          <a:bodyPr/>
          <a:lstStyle/>
          <a:p>
            <a:fld id="{BFD787A0-0031-4D9D-AD0C-3BA5228F6874}" type="slidenum">
              <a:rPr lang="en-US"/>
              <a:pPr/>
              <a:t>8</a:t>
            </a:fld>
            <a:endParaRPr lang="en-US"/>
          </a:p>
        </p:txBody>
      </p:sp>
      <p:sp>
        <p:nvSpPr>
          <p:cNvPr id="250882" name="Rectangle 2"/>
          <p:cNvSpPr>
            <a:spLocks noGrp="1" noChangeArrowheads="1"/>
          </p:cNvSpPr>
          <p:nvPr>
            <p:ph type="title"/>
          </p:nvPr>
        </p:nvSpPr>
        <p:spPr/>
        <p:txBody>
          <a:bodyPr>
            <a:normAutofit fontScale="90000"/>
          </a:bodyPr>
          <a:lstStyle/>
          <a:p>
            <a:r>
              <a:rPr lang="en-US" dirty="0"/>
              <a:t>Encoding Business Rules</a:t>
            </a:r>
            <a:br>
              <a:rPr lang="en-US" dirty="0"/>
            </a:br>
            <a:r>
              <a:rPr lang="en-US" dirty="0"/>
              <a:t>ISO </a:t>
            </a:r>
            <a:r>
              <a:rPr lang="en-US" dirty="0" err="1"/>
              <a:t>Schematron</a:t>
            </a:r>
            <a:endParaRPr lang="en-GB" dirty="0"/>
          </a:p>
        </p:txBody>
      </p:sp>
      <p:sp>
        <p:nvSpPr>
          <p:cNvPr id="250883" name="Rectangle 3"/>
          <p:cNvSpPr>
            <a:spLocks noGrp="1" noChangeArrowheads="1"/>
          </p:cNvSpPr>
          <p:nvPr>
            <p:ph type="body" idx="1"/>
          </p:nvPr>
        </p:nvSpPr>
        <p:spPr>
          <a:xfrm>
            <a:off x="685800" y="1784350"/>
            <a:ext cx="7772400" cy="1219200"/>
          </a:xfrm>
        </p:spPr>
        <p:txBody>
          <a:bodyPr/>
          <a:lstStyle/>
          <a:p>
            <a:pPr marL="269875" indent="-269875">
              <a:lnSpc>
                <a:spcPct val="80000"/>
              </a:lnSpc>
            </a:pPr>
            <a:r>
              <a:rPr lang="en-GB" sz="1800" b="1">
                <a:solidFill>
                  <a:srgbClr val="003366"/>
                </a:solidFill>
              </a:rPr>
              <a:t>&lt;assert&gt;</a:t>
            </a:r>
            <a:r>
              <a:rPr lang="en-GB" sz="1800"/>
              <a:t> and </a:t>
            </a:r>
            <a:r>
              <a:rPr lang="en-GB" sz="1800" b="1">
                <a:solidFill>
                  <a:srgbClr val="003366"/>
                </a:solidFill>
              </a:rPr>
              <a:t>&lt;report&gt;</a:t>
            </a:r>
            <a:r>
              <a:rPr lang="en-GB" sz="1800"/>
              <a:t> elements</a:t>
            </a:r>
            <a:endParaRPr lang="en-US" sz="1800"/>
          </a:p>
          <a:p>
            <a:pPr marL="714375" lvl="1" indent="-265113">
              <a:lnSpc>
                <a:spcPct val="80000"/>
              </a:lnSpc>
            </a:pPr>
            <a:r>
              <a:rPr lang="en-US" sz="1800"/>
              <a:t>Test attribute</a:t>
            </a:r>
          </a:p>
          <a:p>
            <a:pPr marL="714375" lvl="1" indent="-265113">
              <a:lnSpc>
                <a:spcPct val="80000"/>
              </a:lnSpc>
            </a:pPr>
            <a:r>
              <a:rPr lang="en-US" sz="1800"/>
              <a:t>Simple declarative sentences in natural language</a:t>
            </a:r>
          </a:p>
          <a:p>
            <a:pPr marL="714375" lvl="1" indent="-265113">
              <a:lnSpc>
                <a:spcPct val="80000"/>
              </a:lnSpc>
            </a:pPr>
            <a:r>
              <a:rPr lang="en-US" sz="1800" i="1"/>
              <a:t>&lt;assert&gt; </a:t>
            </a:r>
            <a:r>
              <a:rPr lang="en-US" sz="1800"/>
              <a:t>used to tag assertions positively</a:t>
            </a:r>
            <a:endParaRPr lang="en-GB" sz="1800"/>
          </a:p>
        </p:txBody>
      </p:sp>
      <p:sp>
        <p:nvSpPr>
          <p:cNvPr id="250884" name="Text Box 4"/>
          <p:cNvSpPr txBox="1">
            <a:spLocks noChangeArrowheads="1"/>
          </p:cNvSpPr>
          <p:nvPr/>
        </p:nvSpPr>
        <p:spPr bwMode="auto">
          <a:xfrm>
            <a:off x="1168400" y="3087688"/>
            <a:ext cx="6883400" cy="9525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1400"/>
              <a:t>&lt;!-- The assert element matches if test is false --&gt;</a:t>
            </a:r>
          </a:p>
          <a:p>
            <a:r>
              <a:rPr lang="en-GB" sz="1400"/>
              <a:t>&lt;assert test="//designator"&gt;</a:t>
            </a:r>
          </a:p>
          <a:p>
            <a:r>
              <a:rPr lang="en-GB" sz="1400"/>
              <a:t>An AirportHeliport shall have a designator.</a:t>
            </a:r>
          </a:p>
          <a:p>
            <a:r>
              <a:rPr lang="en-GB" sz="1400"/>
              <a:t>&lt;/assert&gt;</a:t>
            </a:r>
          </a:p>
        </p:txBody>
      </p:sp>
      <p:sp>
        <p:nvSpPr>
          <p:cNvPr id="250886" name="Rectangle 6"/>
          <p:cNvSpPr>
            <a:spLocks noChangeArrowheads="1"/>
          </p:cNvSpPr>
          <p:nvPr/>
        </p:nvSpPr>
        <p:spPr bwMode="auto">
          <a:xfrm>
            <a:off x="647700" y="4305300"/>
            <a:ext cx="7772400" cy="2141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269875" indent="-269875" eaLnBrk="1" hangingPunct="1">
              <a:spcBef>
                <a:spcPct val="20000"/>
              </a:spcBef>
              <a:buFontTx/>
              <a:buChar char="•"/>
            </a:pPr>
            <a:r>
              <a:rPr lang="en-GB" sz="1800" b="1">
                <a:solidFill>
                  <a:srgbClr val="003366"/>
                </a:solidFill>
              </a:rPr>
              <a:t>&lt;rule&gt;</a:t>
            </a:r>
            <a:r>
              <a:rPr lang="en-GB" sz="1800"/>
              <a:t> element</a:t>
            </a:r>
          </a:p>
          <a:p>
            <a:pPr marL="714375" lvl="1" indent="-265113" eaLnBrk="1" hangingPunct="1">
              <a:spcBef>
                <a:spcPct val="20000"/>
              </a:spcBef>
              <a:buFontTx/>
              <a:buChar char="•"/>
            </a:pPr>
            <a:r>
              <a:rPr lang="en-US" sz="1800"/>
              <a:t>Used to group assertions</a:t>
            </a:r>
          </a:p>
          <a:p>
            <a:pPr marL="714375" lvl="1" indent="-265113" eaLnBrk="1" hangingPunct="1">
              <a:spcBef>
                <a:spcPct val="20000"/>
              </a:spcBef>
              <a:buFontTx/>
              <a:buChar char="•"/>
            </a:pPr>
            <a:r>
              <a:rPr lang="en-US" sz="1800"/>
              <a:t>Has a context: if the context matches, the assertions are tested</a:t>
            </a:r>
          </a:p>
          <a:p>
            <a:pPr marL="714375" lvl="1" indent="-265113" eaLnBrk="1" hangingPunct="1">
              <a:spcBef>
                <a:spcPct val="20000"/>
              </a:spcBef>
              <a:buFontTx/>
              <a:buChar char="•"/>
            </a:pPr>
            <a:endParaRPr lang="en-US" sz="1800"/>
          </a:p>
          <a:p>
            <a:pPr marL="269875" indent="-269875" eaLnBrk="1" hangingPunct="1">
              <a:spcBef>
                <a:spcPct val="20000"/>
              </a:spcBef>
              <a:buFontTx/>
              <a:buChar char="•"/>
            </a:pPr>
            <a:r>
              <a:rPr lang="en-GB" sz="1800" b="1">
                <a:solidFill>
                  <a:srgbClr val="003366"/>
                </a:solidFill>
              </a:rPr>
              <a:t>&lt;pattern&gt;,</a:t>
            </a:r>
            <a:r>
              <a:rPr lang="en-GB" sz="1800"/>
              <a:t> </a:t>
            </a:r>
            <a:r>
              <a:rPr lang="en-GB" sz="1800" b="1">
                <a:solidFill>
                  <a:srgbClr val="003366"/>
                </a:solidFill>
              </a:rPr>
              <a:t>&lt;phase&gt;,</a:t>
            </a:r>
            <a:r>
              <a:rPr lang="en-GB" sz="1800"/>
              <a:t> </a:t>
            </a:r>
            <a:r>
              <a:rPr lang="en-GB" sz="1800" b="1">
                <a:solidFill>
                  <a:srgbClr val="003366"/>
                </a:solidFill>
              </a:rPr>
              <a:t>&lt;schema&gt;:</a:t>
            </a:r>
            <a:r>
              <a:rPr lang="en-GB" sz="1800"/>
              <a:t> used to logically group rules</a:t>
            </a:r>
            <a:endParaRPr lang="en-US" sz="1800"/>
          </a:p>
        </p:txBody>
      </p:sp>
    </p:spTree>
    <p:extLst>
      <p:ext uri="{BB962C8B-B14F-4D97-AF65-F5344CB8AC3E}">
        <p14:creationId xmlns:p14="http://schemas.microsoft.com/office/powerpoint/2010/main" val="4271264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oter Placeholder 5"/>
          <p:cNvSpPr>
            <a:spLocks noGrp="1"/>
          </p:cNvSpPr>
          <p:nvPr>
            <p:ph type="ftr" sz="quarter" idx="10"/>
          </p:nvPr>
        </p:nvSpPr>
        <p:spPr/>
        <p:txBody>
          <a:bodyPr/>
          <a:lstStyle/>
          <a:p>
            <a:r>
              <a:rPr lang="en-US"/>
              <a:t>AIXM 5.1 – Business rules</a:t>
            </a:r>
          </a:p>
        </p:txBody>
      </p:sp>
      <p:sp>
        <p:nvSpPr>
          <p:cNvPr id="22" name="Slide Number Placeholder 6"/>
          <p:cNvSpPr>
            <a:spLocks noGrp="1"/>
          </p:cNvSpPr>
          <p:nvPr>
            <p:ph type="sldNum" sz="quarter" idx="11"/>
          </p:nvPr>
        </p:nvSpPr>
        <p:spPr/>
        <p:txBody>
          <a:bodyPr/>
          <a:lstStyle/>
          <a:p>
            <a:fld id="{B260C807-A57A-4A39-9221-C9FF316E6FA4}" type="slidenum">
              <a:rPr lang="en-US"/>
              <a:pPr/>
              <a:t>9</a:t>
            </a:fld>
            <a:endParaRPr lang="en-US"/>
          </a:p>
        </p:txBody>
      </p:sp>
      <p:sp>
        <p:nvSpPr>
          <p:cNvPr id="254979" name="Rectangle 3"/>
          <p:cNvSpPr>
            <a:spLocks noGrp="1" noChangeArrowheads="1"/>
          </p:cNvSpPr>
          <p:nvPr>
            <p:ph type="body" sz="half" idx="1"/>
          </p:nvPr>
        </p:nvSpPr>
        <p:spPr>
          <a:xfrm>
            <a:off x="115888" y="1101725"/>
            <a:ext cx="4365625" cy="495300"/>
          </a:xfrm>
        </p:spPr>
        <p:txBody>
          <a:bodyPr/>
          <a:lstStyle/>
          <a:p>
            <a:pPr marL="269875" indent="-269875">
              <a:buFontTx/>
              <a:buNone/>
            </a:pPr>
            <a:r>
              <a:rPr lang="en-GB" sz="1800"/>
              <a:t>Operational Rule</a:t>
            </a:r>
            <a:endParaRPr lang="en-US" sz="1400">
              <a:solidFill>
                <a:srgbClr val="0000FF"/>
              </a:solidFill>
            </a:endParaRPr>
          </a:p>
        </p:txBody>
      </p:sp>
      <p:grpSp>
        <p:nvGrpSpPr>
          <p:cNvPr id="254980" name="Group 4"/>
          <p:cNvGrpSpPr>
            <a:grpSpLocks/>
          </p:cNvGrpSpPr>
          <p:nvPr/>
        </p:nvGrpSpPr>
        <p:grpSpPr bwMode="auto">
          <a:xfrm>
            <a:off x="206375" y="1470025"/>
            <a:ext cx="3476625" cy="2060575"/>
            <a:chOff x="3192" y="714"/>
            <a:chExt cx="2494" cy="1390"/>
          </a:xfrm>
        </p:grpSpPr>
        <p:grpSp>
          <p:nvGrpSpPr>
            <p:cNvPr id="254981" name="Group 5"/>
            <p:cNvGrpSpPr>
              <a:grpSpLocks/>
            </p:cNvGrpSpPr>
            <p:nvPr/>
          </p:nvGrpSpPr>
          <p:grpSpPr bwMode="auto">
            <a:xfrm>
              <a:off x="3192" y="1650"/>
              <a:ext cx="2494" cy="454"/>
              <a:chOff x="3163" y="1366"/>
              <a:chExt cx="2494" cy="454"/>
            </a:xfrm>
          </p:grpSpPr>
          <p:pic>
            <p:nvPicPr>
              <p:cNvPr id="254982" name="Picture 6"/>
              <p:cNvPicPr>
                <a:picLocks noChangeAspect="1" noChangeArrowheads="1"/>
              </p:cNvPicPr>
              <p:nvPr/>
            </p:nvPicPr>
            <p:blipFill>
              <a:blip r:embed="rId3">
                <a:extLst>
                  <a:ext uri="{28A0092B-C50C-407E-A947-70E740481C1C}">
                    <a14:useLocalDpi xmlns:a14="http://schemas.microsoft.com/office/drawing/2010/main" val="0"/>
                  </a:ext>
                </a:extLst>
              </a:blip>
              <a:srcRect b="80746"/>
              <a:stretch>
                <a:fillRect/>
              </a:stretch>
            </p:blipFill>
            <p:spPr bwMode="auto">
              <a:xfrm>
                <a:off x="3163" y="1366"/>
                <a:ext cx="2494" cy="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4983" name="Rectangle 7"/>
              <p:cNvSpPr>
                <a:spLocks noChangeArrowheads="1"/>
              </p:cNvSpPr>
              <p:nvPr/>
            </p:nvSpPr>
            <p:spPr bwMode="auto">
              <a:xfrm>
                <a:off x="3749" y="1386"/>
                <a:ext cx="127" cy="128"/>
              </a:xfrm>
              <a:prstGeom prst="rect">
                <a:avLst/>
              </a:prstGeom>
              <a:noFill/>
              <a:ln w="254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4984" name="Rectangle 8"/>
              <p:cNvSpPr>
                <a:spLocks noChangeArrowheads="1"/>
              </p:cNvSpPr>
              <p:nvPr/>
            </p:nvSpPr>
            <p:spPr bwMode="auto">
              <a:xfrm>
                <a:off x="3755" y="1514"/>
                <a:ext cx="127" cy="87"/>
              </a:xfrm>
              <a:prstGeom prst="rect">
                <a:avLst/>
              </a:prstGeom>
              <a:noFill/>
              <a:ln w="254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4985" name="Rectangle 9"/>
              <p:cNvSpPr>
                <a:spLocks noChangeArrowheads="1"/>
              </p:cNvSpPr>
              <p:nvPr/>
            </p:nvSpPr>
            <p:spPr bwMode="auto">
              <a:xfrm>
                <a:off x="3174" y="1514"/>
                <a:ext cx="127" cy="87"/>
              </a:xfrm>
              <a:prstGeom prst="rect">
                <a:avLst/>
              </a:prstGeom>
              <a:noFill/>
              <a:ln w="254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pic>
          <p:nvPicPr>
            <p:cNvPr id="254986"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2" y="714"/>
              <a:ext cx="2471" cy="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54987" name="Text Box 11"/>
          <p:cNvSpPr txBox="1">
            <a:spLocks noChangeArrowheads="1"/>
          </p:cNvSpPr>
          <p:nvPr/>
        </p:nvSpPr>
        <p:spPr bwMode="auto">
          <a:xfrm>
            <a:off x="234950" y="4984750"/>
            <a:ext cx="4500563" cy="1590675"/>
          </a:xfrm>
          <a:prstGeom prst="rect">
            <a:avLst/>
          </a:prstGeom>
          <a:solidFill>
            <a:srgbClr val="CCFF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&lt;rule</a:t>
            </a:r>
            <a:r>
              <a:rPr lang="en-US" sz="1400" b="1">
                <a:solidFill>
                  <a:srgbClr val="0000FF"/>
                </a:solidFill>
              </a:rPr>
              <a:t> </a:t>
            </a:r>
            <a:r>
              <a:rPr lang="en-US" sz="1400" b="1">
                <a:solidFill>
                  <a:srgbClr val="FE1806"/>
                </a:solidFill>
              </a:rPr>
              <a:t>id="1"</a:t>
            </a:r>
            <a:r>
              <a:rPr lang="en-US" sz="1400" b="1">
                <a:solidFill>
                  <a:srgbClr val="0000FF"/>
                </a:solidFill>
              </a:rPr>
              <a:t> </a:t>
            </a:r>
            <a:r>
              <a:rPr lang="en-US" sz="1400" b="1">
                <a:solidFill>
                  <a:srgbClr val="33CC33"/>
                </a:solidFill>
              </a:rPr>
              <a:t>context="//SegmentLeg[@legTypeARINC='AF'] "</a:t>
            </a:r>
            <a:r>
              <a:rPr lang="en-US" sz="1400"/>
              <a:t>&gt;</a:t>
            </a:r>
          </a:p>
          <a:p>
            <a:r>
              <a:rPr lang="en-US" sz="1400"/>
              <a:t>	</a:t>
            </a:r>
          </a:p>
          <a:p>
            <a:r>
              <a:rPr lang="en-US" sz="1400"/>
              <a:t>	</a:t>
            </a:r>
            <a:r>
              <a:rPr lang="en-US" sz="1400" b="1"/>
              <a:t>&lt;assert </a:t>
            </a:r>
            <a:r>
              <a:rPr lang="en-US" sz="1400" b="1">
                <a:solidFill>
                  <a:srgbClr val="FF9900"/>
                </a:solidFill>
              </a:rPr>
              <a:t>id="1_1"</a:t>
            </a:r>
            <a:endParaRPr lang="en-US" sz="1400">
              <a:solidFill>
                <a:srgbClr val="FF9900"/>
              </a:solidFill>
            </a:endParaRPr>
          </a:p>
          <a:p>
            <a:r>
              <a:rPr lang="en-US" sz="1400"/>
              <a:t>	 </a:t>
            </a:r>
            <a:r>
              <a:rPr lang="en-US" sz="1400" b="1">
                <a:solidFill>
                  <a:srgbClr val="0000FF"/>
                </a:solidFill>
              </a:rPr>
              <a:t>test="boolean(@turnDirection)"&gt;</a:t>
            </a:r>
          </a:p>
          <a:p>
            <a:r>
              <a:rPr lang="en-US" sz="1400"/>
              <a:t>	</a:t>
            </a:r>
            <a:r>
              <a:rPr lang="en-US" sz="1400" b="1"/>
              <a:t>&lt;/assert&gt;</a:t>
            </a:r>
          </a:p>
          <a:p>
            <a:r>
              <a:rPr lang="en-US" sz="1400" b="1"/>
              <a:t>&lt;/rule&gt;</a:t>
            </a:r>
          </a:p>
        </p:txBody>
      </p:sp>
      <p:sp>
        <p:nvSpPr>
          <p:cNvPr id="254988" name="Text Box 12"/>
          <p:cNvSpPr txBox="1">
            <a:spLocks noChangeArrowheads="1"/>
          </p:cNvSpPr>
          <p:nvPr/>
        </p:nvSpPr>
        <p:spPr bwMode="auto">
          <a:xfrm>
            <a:off x="4979988" y="3968750"/>
            <a:ext cx="3960812" cy="2625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100" b="1"/>
              <a:t>&lt;rule </a:t>
            </a:r>
            <a:r>
              <a:rPr lang="en-US" sz="1100" b="1">
                <a:solidFill>
                  <a:srgbClr val="FE1806"/>
                </a:solidFill>
              </a:rPr>
              <a:t>id="1" </a:t>
            </a:r>
          </a:p>
          <a:p>
            <a:r>
              <a:rPr lang="en-US" sz="1100"/>
              <a:t>-&gt; unique identifier of the rule</a:t>
            </a:r>
            <a:br>
              <a:rPr lang="en-US" sz="1100"/>
            </a:br>
            <a:endParaRPr lang="en-US" sz="1100"/>
          </a:p>
          <a:p>
            <a:r>
              <a:rPr lang="en-US" sz="1100" b="1">
                <a:solidFill>
                  <a:srgbClr val="33CC33"/>
                </a:solidFill>
              </a:rPr>
              <a:t>context="// SegmentLeg[@legTypeARINC='AF'] "</a:t>
            </a:r>
            <a:br>
              <a:rPr lang="en-US" sz="1100" b="1">
                <a:solidFill>
                  <a:srgbClr val="33CC33"/>
                </a:solidFill>
              </a:rPr>
            </a:br>
            <a:r>
              <a:rPr lang="en-US" sz="1100"/>
              <a:t>-&gt;Defines the conditions of the rule (</a:t>
            </a:r>
            <a:r>
              <a:rPr lang="en-US" sz="1100" i="1"/>
              <a:t>If attribute SegmentLeg.legTypeARINC= “AF”</a:t>
            </a:r>
            <a:r>
              <a:rPr lang="en-US" sz="1100"/>
              <a:t>). </a:t>
            </a:r>
          </a:p>
          <a:p>
            <a:r>
              <a:rPr lang="en-US" sz="1100"/>
              <a:t>-&gt;The rule will be tested if the context is true.</a:t>
            </a:r>
            <a:br>
              <a:rPr lang="en-US" sz="1100"/>
            </a:br>
            <a:endParaRPr lang="en-US" sz="1100"/>
          </a:p>
          <a:p>
            <a:r>
              <a:rPr lang="en-US" sz="1100" b="1"/>
              <a:t>&lt;assert </a:t>
            </a:r>
            <a:r>
              <a:rPr lang="en-US" sz="1100" b="1">
                <a:solidFill>
                  <a:srgbClr val="FF9900"/>
                </a:solidFill>
              </a:rPr>
              <a:t>id="1_1"</a:t>
            </a:r>
          </a:p>
          <a:p>
            <a:r>
              <a:rPr lang="en-US" sz="1100"/>
              <a:t>-&gt; unique identifier of the assertion</a:t>
            </a:r>
            <a:br>
              <a:rPr lang="en-US" sz="1100"/>
            </a:br>
            <a:endParaRPr lang="en-US" sz="1100"/>
          </a:p>
          <a:p>
            <a:r>
              <a:rPr lang="en-US" sz="1100" b="1">
                <a:solidFill>
                  <a:srgbClr val="0000FF"/>
                </a:solidFill>
              </a:rPr>
              <a:t>test="boolean(@turnDirection)"</a:t>
            </a:r>
          </a:p>
          <a:p>
            <a:r>
              <a:rPr lang="en-US" sz="1100"/>
              <a:t>-&gt; the logical test to be performed. The “assert” element matches if the logical test returns false (in this case, if the turnDirection is not provided).</a:t>
            </a:r>
          </a:p>
        </p:txBody>
      </p:sp>
      <p:grpSp>
        <p:nvGrpSpPr>
          <p:cNvPr id="255000" name="Group 24"/>
          <p:cNvGrpSpPr>
            <a:grpSpLocks/>
          </p:cNvGrpSpPr>
          <p:nvPr/>
        </p:nvGrpSpPr>
        <p:grpSpPr bwMode="auto">
          <a:xfrm>
            <a:off x="4486275" y="1447800"/>
            <a:ext cx="4495800" cy="2116137"/>
            <a:chOff x="2826" y="719"/>
            <a:chExt cx="2832" cy="1333"/>
          </a:xfrm>
        </p:grpSpPr>
        <p:sp>
          <p:nvSpPr>
            <p:cNvPr id="254993" name="Rectangle 17"/>
            <p:cNvSpPr>
              <a:spLocks noChangeArrowheads="1"/>
            </p:cNvSpPr>
            <p:nvPr/>
          </p:nvSpPr>
          <p:spPr bwMode="auto">
            <a:xfrm>
              <a:off x="2826" y="719"/>
              <a:ext cx="2832" cy="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1" hangingPunct="1">
                <a:spcBef>
                  <a:spcPct val="20000"/>
                </a:spcBef>
              </a:pPr>
              <a:r>
                <a:rPr lang="en-US" sz="1800"/>
                <a:t>Translation in SBVR </a:t>
              </a:r>
              <a:br>
                <a:rPr lang="en-US" sz="1800"/>
              </a:br>
              <a:r>
                <a:rPr lang="en-GB" sz="1200" i="1">
                  <a:solidFill>
                    <a:srgbClr val="0000FF"/>
                  </a:solidFill>
                </a:rPr>
                <a:t>Each </a:t>
              </a:r>
              <a:r>
                <a:rPr lang="en-GB" sz="1200" b="1" i="1">
                  <a:solidFill>
                    <a:srgbClr val="003366"/>
                  </a:solidFill>
                </a:rPr>
                <a:t>ProcedureTransitionLeg.theSegmentleg</a:t>
              </a:r>
              <a:r>
                <a:rPr lang="en-GB" sz="1200" i="1">
                  <a:solidFill>
                    <a:srgbClr val="0000FF"/>
                  </a:solidFill>
                </a:rPr>
                <a:t> that has </a:t>
              </a:r>
              <a:r>
                <a:rPr lang="en-GB" sz="1200" b="1" i="1">
                  <a:solidFill>
                    <a:srgbClr val="003366"/>
                  </a:solidFill>
                </a:rPr>
                <a:t>legTypeARINC</a:t>
              </a:r>
              <a:r>
                <a:rPr lang="en-GB" sz="1200" i="1">
                  <a:solidFill>
                    <a:srgbClr val="0000FF"/>
                  </a:solidFill>
                </a:rPr>
                <a:t> equal to </a:t>
              </a:r>
              <a:r>
                <a:rPr lang="en-GB" sz="1200" b="1" i="1">
                  <a:solidFill>
                    <a:srgbClr val="003366"/>
                  </a:solidFill>
                </a:rPr>
                <a:t>AF</a:t>
              </a:r>
              <a:r>
                <a:rPr lang="en-GB" sz="1200" i="1">
                  <a:solidFill>
                    <a:srgbClr val="0000FF"/>
                  </a:solidFill>
                </a:rPr>
                <a:t> must have a </a:t>
              </a:r>
              <a:r>
                <a:rPr lang="en-GB" sz="1200" b="1" i="1">
                  <a:solidFill>
                    <a:srgbClr val="003366"/>
                  </a:solidFill>
                </a:rPr>
                <a:t>turnDirection.</a:t>
              </a:r>
              <a:r>
                <a:rPr lang="en-GB" sz="1200" i="1">
                  <a:solidFill>
                    <a:srgbClr val="0000FF"/>
                  </a:solidFill>
                </a:rPr>
                <a:t> </a:t>
              </a:r>
            </a:p>
          </p:txBody>
        </p:sp>
        <p:grpSp>
          <p:nvGrpSpPr>
            <p:cNvPr id="254994" name="Group 18"/>
            <p:cNvGrpSpPr>
              <a:grpSpLocks/>
            </p:cNvGrpSpPr>
            <p:nvPr/>
          </p:nvGrpSpPr>
          <p:grpSpPr bwMode="auto">
            <a:xfrm>
              <a:off x="3215" y="1231"/>
              <a:ext cx="2120" cy="821"/>
              <a:chOff x="3402" y="1126"/>
              <a:chExt cx="2120" cy="821"/>
            </a:xfrm>
          </p:grpSpPr>
          <p:pic>
            <p:nvPicPr>
              <p:cNvPr id="254990" name="Picture 14"/>
              <p:cNvPicPr>
                <a:picLocks noChangeAspect="1" noChangeArrowheads="1"/>
              </p:cNvPicPr>
              <p:nvPr/>
            </p:nvPicPr>
            <p:blipFill>
              <a:blip r:embed="rId5">
                <a:extLst>
                  <a:ext uri="{28A0092B-C50C-407E-A947-70E740481C1C}">
                    <a14:useLocalDpi xmlns:a14="http://schemas.microsoft.com/office/drawing/2010/main" val="0"/>
                  </a:ext>
                </a:extLst>
              </a:blip>
              <a:srcRect t="3001" b="56714"/>
              <a:stretch>
                <a:fillRect/>
              </a:stretch>
            </p:blipFill>
            <p:spPr bwMode="auto">
              <a:xfrm>
                <a:off x="3487" y="1126"/>
                <a:ext cx="2035"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4992" name="Line 16"/>
              <p:cNvSpPr>
                <a:spLocks noChangeShapeType="1"/>
              </p:cNvSpPr>
              <p:nvPr/>
            </p:nvSpPr>
            <p:spPr bwMode="auto">
              <a:xfrm>
                <a:off x="3402" y="1831"/>
                <a:ext cx="199"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4991" name="Line 15"/>
              <p:cNvSpPr>
                <a:spLocks noChangeShapeType="1"/>
              </p:cNvSpPr>
              <p:nvPr/>
            </p:nvSpPr>
            <p:spPr bwMode="auto">
              <a:xfrm>
                <a:off x="3402" y="1539"/>
                <a:ext cx="199"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254997" name="Text Box 21"/>
          <p:cNvSpPr txBox="1">
            <a:spLocks noChangeArrowheads="1"/>
          </p:cNvSpPr>
          <p:nvPr/>
        </p:nvSpPr>
        <p:spPr bwMode="auto">
          <a:xfrm>
            <a:off x="133350" y="4619625"/>
            <a:ext cx="443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i="1" u="sng"/>
              <a:t>Simplified ISO Schematron example</a:t>
            </a:r>
            <a:endParaRPr lang="en-GB" sz="1800" i="1" u="sng"/>
          </a:p>
        </p:txBody>
      </p:sp>
      <p:sp>
        <p:nvSpPr>
          <p:cNvPr id="254998" name="Text Box 22"/>
          <p:cNvSpPr txBox="1">
            <a:spLocks noChangeArrowheads="1"/>
          </p:cNvSpPr>
          <p:nvPr/>
        </p:nvSpPr>
        <p:spPr bwMode="auto">
          <a:xfrm>
            <a:off x="228600" y="3730625"/>
            <a:ext cx="4514850" cy="83185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200" b="1"/>
              <a:t>&lt;SegmentLeg&gt;</a:t>
            </a:r>
          </a:p>
          <a:p>
            <a:r>
              <a:rPr lang="en-US" sz="1200" b="1"/>
              <a:t>	&lt;legTypeARINC&gt;</a:t>
            </a:r>
            <a:r>
              <a:rPr lang="en-US" sz="1200" b="1">
                <a:solidFill>
                  <a:schemeClr val="accent2"/>
                </a:solidFill>
              </a:rPr>
              <a:t>AF</a:t>
            </a:r>
            <a:r>
              <a:rPr lang="en-US" sz="1200" b="1"/>
              <a:t>&lt;/legTypeARINC&gt;</a:t>
            </a:r>
          </a:p>
          <a:p>
            <a:r>
              <a:rPr lang="en-US" sz="1200" b="1"/>
              <a:t>	&lt;turnDirection&gt;</a:t>
            </a:r>
            <a:r>
              <a:rPr lang="en-US" sz="1200" b="1">
                <a:solidFill>
                  <a:schemeClr val="accent2"/>
                </a:solidFill>
              </a:rPr>
              <a:t>L</a:t>
            </a:r>
            <a:r>
              <a:rPr lang="en-US" sz="1200" b="1"/>
              <a:t>&lt;/turnDirection&gt;</a:t>
            </a:r>
          </a:p>
          <a:p>
            <a:r>
              <a:rPr lang="en-US" sz="1200" b="1"/>
              <a:t>&lt;/SegmentLeg&gt;</a:t>
            </a:r>
            <a:endParaRPr lang="en-GB" sz="1200" b="1"/>
          </a:p>
        </p:txBody>
      </p:sp>
      <p:sp>
        <p:nvSpPr>
          <p:cNvPr id="25" name="Rectangle 2"/>
          <p:cNvSpPr>
            <a:spLocks noGrp="1" noChangeArrowheads="1"/>
          </p:cNvSpPr>
          <p:nvPr>
            <p:ph type="title"/>
          </p:nvPr>
        </p:nvSpPr>
        <p:spPr>
          <a:xfrm>
            <a:off x="457200" y="274638"/>
            <a:ext cx="8229600" cy="1143000"/>
          </a:xfrm>
        </p:spPr>
        <p:txBody>
          <a:bodyPr>
            <a:normAutofit fontScale="90000"/>
          </a:bodyPr>
          <a:lstStyle/>
          <a:p>
            <a:r>
              <a:rPr lang="en-US" dirty="0"/>
              <a:t>Encoding Business Rules</a:t>
            </a:r>
            <a:br>
              <a:rPr lang="en-US" dirty="0"/>
            </a:br>
            <a:r>
              <a:rPr lang="en-US" dirty="0"/>
              <a:t>ISO </a:t>
            </a:r>
            <a:r>
              <a:rPr lang="en-US" dirty="0" err="1"/>
              <a:t>Schematron</a:t>
            </a:r>
            <a:endParaRPr lang="en-GB" dirty="0"/>
          </a:p>
        </p:txBody>
      </p:sp>
    </p:spTree>
    <p:extLst>
      <p:ext uri="{BB962C8B-B14F-4D97-AF65-F5344CB8AC3E}">
        <p14:creationId xmlns:p14="http://schemas.microsoft.com/office/powerpoint/2010/main" val="352632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54980"/>
                                        </p:tgtEl>
                                        <p:attrNameLst>
                                          <p:attrName>style.visibility</p:attrName>
                                        </p:attrNameLst>
                                      </p:cBhvr>
                                      <p:to>
                                        <p:strVal val="visible"/>
                                      </p:to>
                                    </p:set>
                                    <p:animEffect transition="in" filter="checkerboard(across)">
                                      <p:cBhvr>
                                        <p:cTn id="7" dur="500"/>
                                        <p:tgtEl>
                                          <p:spTgt spid="25498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54979">
                                            <p:txEl>
                                              <p:pRg st="0" end="0"/>
                                            </p:txEl>
                                          </p:spTgt>
                                        </p:tgtEl>
                                        <p:attrNameLst>
                                          <p:attrName>style.visibility</p:attrName>
                                        </p:attrNameLst>
                                      </p:cBhvr>
                                      <p:to>
                                        <p:strVal val="visible"/>
                                      </p:to>
                                    </p:set>
                                    <p:animEffect transition="in" filter="checkerboard(across)">
                                      <p:cBhvr>
                                        <p:cTn id="10" dur="500"/>
                                        <p:tgtEl>
                                          <p:spTgt spid="254979">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p:cTn id="14" dur="1" fill="hold">
                                          <p:stCondLst>
                                            <p:cond delay="0"/>
                                          </p:stCondLst>
                                        </p:cTn>
                                        <p:tgtEl>
                                          <p:spTgt spid="255000"/>
                                        </p:tgtEl>
                                        <p:attrNameLst>
                                          <p:attrName>style.visibility</p:attrName>
                                        </p:attrNameLst>
                                      </p:cBhvr>
                                      <p:to>
                                        <p:strVal val="visible"/>
                                      </p:to>
                                    </p:set>
                                    <p:animEffect transition="in" filter="checkerboard(across)">
                                      <p:cBhvr>
                                        <p:cTn id="15" dur="500"/>
                                        <p:tgtEl>
                                          <p:spTgt spid="25500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254998"/>
                                        </p:tgtEl>
                                        <p:attrNameLst>
                                          <p:attrName>style.visibility</p:attrName>
                                        </p:attrNameLst>
                                      </p:cBhvr>
                                      <p:to>
                                        <p:strVal val="visible"/>
                                      </p:to>
                                    </p:set>
                                    <p:animEffect transition="in" filter="checkerboard(across)">
                                      <p:cBhvr>
                                        <p:cTn id="20" dur="500"/>
                                        <p:tgtEl>
                                          <p:spTgt spid="254998"/>
                                        </p:tgtEl>
                                      </p:cBhvr>
                                    </p:animEffect>
                                  </p:childTnLst>
                                </p:cTn>
                              </p:par>
                            </p:childTnLst>
                          </p:cTn>
                        </p:par>
                        <p:par>
                          <p:cTn id="21" fill="hold" nodeType="afterGroup">
                            <p:stCondLst>
                              <p:cond delay="500"/>
                            </p:stCondLst>
                            <p:childTnLst>
                              <p:par>
                                <p:cTn id="22" presetID="5" presetClass="entr" presetSubtype="10" fill="hold" grpId="0" nodeType="afterEffect">
                                  <p:stCondLst>
                                    <p:cond delay="0"/>
                                  </p:stCondLst>
                                  <p:childTnLst>
                                    <p:set>
                                      <p:cBhvr>
                                        <p:cTn id="23" dur="1" fill="hold">
                                          <p:stCondLst>
                                            <p:cond delay="0"/>
                                          </p:stCondLst>
                                        </p:cTn>
                                        <p:tgtEl>
                                          <p:spTgt spid="254997"/>
                                        </p:tgtEl>
                                        <p:attrNameLst>
                                          <p:attrName>style.visibility</p:attrName>
                                        </p:attrNameLst>
                                      </p:cBhvr>
                                      <p:to>
                                        <p:strVal val="visible"/>
                                      </p:to>
                                    </p:set>
                                    <p:animEffect transition="in" filter="checkerboard(across)">
                                      <p:cBhvr>
                                        <p:cTn id="24" dur="500"/>
                                        <p:tgtEl>
                                          <p:spTgt spid="254997"/>
                                        </p:tgtEl>
                                      </p:cBhvr>
                                    </p:animEffect>
                                  </p:childTnLst>
                                </p:cTn>
                              </p:par>
                            </p:childTnLst>
                          </p:cTn>
                        </p:par>
                        <p:par>
                          <p:cTn id="25" fill="hold" nodeType="afterGroup">
                            <p:stCondLst>
                              <p:cond delay="1000"/>
                            </p:stCondLst>
                            <p:childTnLst>
                              <p:par>
                                <p:cTn id="26" presetID="5" presetClass="entr" presetSubtype="10" fill="hold" grpId="0" nodeType="afterEffect">
                                  <p:stCondLst>
                                    <p:cond delay="0"/>
                                  </p:stCondLst>
                                  <p:childTnLst>
                                    <p:set>
                                      <p:cBhvr>
                                        <p:cTn id="27" dur="1" fill="hold">
                                          <p:stCondLst>
                                            <p:cond delay="0"/>
                                          </p:stCondLst>
                                        </p:cTn>
                                        <p:tgtEl>
                                          <p:spTgt spid="254987"/>
                                        </p:tgtEl>
                                        <p:attrNameLst>
                                          <p:attrName>style.visibility</p:attrName>
                                        </p:attrNameLst>
                                      </p:cBhvr>
                                      <p:to>
                                        <p:strVal val="visible"/>
                                      </p:to>
                                    </p:set>
                                    <p:animEffect transition="in" filter="checkerboard(across)">
                                      <p:cBhvr>
                                        <p:cTn id="28" dur="500"/>
                                        <p:tgtEl>
                                          <p:spTgt spid="254987"/>
                                        </p:tgtEl>
                                      </p:cBhvr>
                                    </p:animEffect>
                                  </p:childTnLst>
                                </p:cTn>
                              </p:par>
                            </p:childTnLst>
                          </p:cTn>
                        </p:par>
                        <p:par>
                          <p:cTn id="29" fill="hold" nodeType="afterGroup">
                            <p:stCondLst>
                              <p:cond delay="1500"/>
                            </p:stCondLst>
                            <p:childTnLst>
                              <p:par>
                                <p:cTn id="30" presetID="5" presetClass="entr" presetSubtype="10" fill="hold" grpId="0" nodeType="afterEffect">
                                  <p:stCondLst>
                                    <p:cond delay="0"/>
                                  </p:stCondLst>
                                  <p:childTnLst>
                                    <p:set>
                                      <p:cBhvr>
                                        <p:cTn id="31" dur="1" fill="hold">
                                          <p:stCondLst>
                                            <p:cond delay="0"/>
                                          </p:stCondLst>
                                        </p:cTn>
                                        <p:tgtEl>
                                          <p:spTgt spid="254988"/>
                                        </p:tgtEl>
                                        <p:attrNameLst>
                                          <p:attrName>style.visibility</p:attrName>
                                        </p:attrNameLst>
                                      </p:cBhvr>
                                      <p:to>
                                        <p:strVal val="visible"/>
                                      </p:to>
                                    </p:set>
                                    <p:animEffect transition="in" filter="checkerboard(across)">
                                      <p:cBhvr>
                                        <p:cTn id="32" dur="500"/>
                                        <p:tgtEl>
                                          <p:spTgt spid="254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p:bldP spid="254987" grpId="0" animBg="1"/>
      <p:bldP spid="254988" grpId="0" animBg="1"/>
      <p:bldP spid="254997" grpId="0"/>
      <p:bldP spid="25499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858</Words>
  <Application>Microsoft Office PowerPoint</Application>
  <PresentationFormat>On-screen Show (4:3)</PresentationFormat>
  <Paragraphs>127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 Validation of AIXM 5.1 data</vt:lpstr>
      <vt:lpstr>Use of SBVR</vt:lpstr>
      <vt:lpstr>SBVR for AIXM BR</vt:lpstr>
      <vt:lpstr>SBVR for AIXM</vt:lpstr>
      <vt:lpstr>SBVR in AIXM - example</vt:lpstr>
      <vt:lpstr>Encoding Business Rules ISO Schematron</vt:lpstr>
      <vt:lpstr>Encoding Business Rules ISO Schematron</vt:lpstr>
      <vt:lpstr>Encoding Business Rules ISO Schematron</vt:lpstr>
      <vt:lpstr>Questions</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Shannon</dc:creator>
  <cp:lastModifiedBy>POROSNICU Eduard</cp:lastModifiedBy>
  <cp:revision>36</cp:revision>
  <dcterms:created xsi:type="dcterms:W3CDTF">2012-06-25T19:22:03Z</dcterms:created>
  <dcterms:modified xsi:type="dcterms:W3CDTF">2013-08-29T15:24:42Z</dcterms:modified>
</cp:coreProperties>
</file>