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8"/>
  </p:notesMasterIdLst>
  <p:sldIdLst>
    <p:sldId id="311" r:id="rId6"/>
    <p:sldId id="326" r:id="rId7"/>
    <p:sldId id="323" r:id="rId8"/>
    <p:sldId id="316" r:id="rId9"/>
    <p:sldId id="317" r:id="rId10"/>
    <p:sldId id="318" r:id="rId11"/>
    <p:sldId id="338" r:id="rId12"/>
    <p:sldId id="339" r:id="rId13"/>
    <p:sldId id="319" r:id="rId14"/>
    <p:sldId id="325" r:id="rId15"/>
    <p:sldId id="337" r:id="rId16"/>
    <p:sldId id="330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per Conrad" initials="PC" lastIdx="10" clrIdx="0"/>
  <p:cmAuthor id="1" name="Ken Smith" initials="KS" lastIdx="9" clrIdx="1"/>
  <p:cmAuthor id="2" name="Scott VandeSand" initials="SV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10549D"/>
    <a:srgbClr val="144AA7"/>
    <a:srgbClr val="2D63AB"/>
    <a:srgbClr val="D7FFD0"/>
    <a:srgbClr val="5EBA50"/>
    <a:srgbClr val="BFDEEF"/>
    <a:srgbClr val="4697D0"/>
    <a:srgbClr val="4AAE08"/>
    <a:srgbClr val="DB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92DBF3B-48E4-AE46-BFE0-F45AD4018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45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2DBF3B-48E4-AE46-BFE0-F45AD4018CF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If there is room after layout add Securities and Exchange Commission, Department of Homeland Security, and Defense Information Systems Agency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If there is room after layout add “growth areas: Veterans Affairs and Military Health Systems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solidFill>
                <a:srgbClr val="162657"/>
              </a:solidFill>
              <a:latin typeface="Times New Roman" charset="0"/>
              <a:ea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B550-E3CC-E546-AB75-F61AA65C6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xfrm>
            <a:off x="7229475" y="6629400"/>
            <a:ext cx="998538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0"/>
            <a:ext cx="2124075" cy="636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0"/>
            <a:ext cx="6223000" cy="636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3FF5-39E8-1149-B485-616A982A0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xfrm>
            <a:off x="7229475" y="6629400"/>
            <a:ext cx="998538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 userDrawn="1"/>
        </p:nvSpPr>
        <p:spPr>
          <a:xfrm>
            <a:off x="1331913" y="3489325"/>
            <a:ext cx="7045325" cy="7524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580"/>
              </a:lnSpc>
              <a:defRPr b="1" i="0" kern="1200" spc="-100" baseline="0"/>
            </a:lvl1pPr>
          </a:lstStyle>
          <a:p>
            <a:pPr algn="r" defTabSz="4572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sz="1600" spc="-3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2551" y="1975669"/>
            <a:ext cx="7774458" cy="1685591"/>
          </a:xfrm>
          <a:prstGeom prst="rect">
            <a:avLst/>
          </a:prstGeom>
        </p:spPr>
        <p:txBody>
          <a:bodyPr lIns="91440" rIns="91440" rtlCol="0">
            <a:normAutofit/>
          </a:bodyPr>
          <a:lstStyle>
            <a:lvl1pPr algn="r">
              <a:lnSpc>
                <a:spcPts val="4580"/>
              </a:lnSpc>
              <a:defRPr b="1" i="0" kern="12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2551" y="1975669"/>
            <a:ext cx="7774458" cy="168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ts val="4580"/>
              </a:lnSpc>
              <a:defRPr b="1" i="0" kern="1200" spc="-100" baseline="0"/>
            </a:lvl1pPr>
          </a:lstStyle>
          <a:p>
            <a:r>
              <a:rPr lang="en-US" dirty="0" smtClean="0"/>
              <a:t>Type Presentation</a:t>
            </a:r>
            <a:br>
              <a:rPr lang="en-US" dirty="0" smtClean="0"/>
            </a:br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51" y="1225826"/>
            <a:ext cx="8391324" cy="50861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88D8-A7B3-FE41-9BB4-263DF8BC3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VEL TITLE PG Template_v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19423"/>
            <a:ext cx="8496487" cy="1105177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all"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43064"/>
            <a:ext cx="6553200" cy="52920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3600" b="1">
                <a:solidFill>
                  <a:srgbClr val="10549D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Insignia LT"/>
                <a:cs typeface="Insignia 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34199" y="2167467"/>
            <a:ext cx="2167701" cy="2847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800" b="0" dirty="0">
                <a:solidFill>
                  <a:srgbClr val="10549D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Insignia LT"/>
                <a:cs typeface="Insignia LT"/>
              </a:rPr>
              <a:t>doveltech.com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439863"/>
            <a:ext cx="4173538" cy="4929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39863"/>
            <a:ext cx="4173537" cy="4929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BD3A-25ED-3E4A-A447-EC99940F0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>
          <a:xfrm>
            <a:off x="7229475" y="6629400"/>
            <a:ext cx="998538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DD2A-E420-7C41-B05C-0CE835CE9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1"/>
          </p:nvPr>
        </p:nvSpPr>
        <p:spPr>
          <a:xfrm>
            <a:off x="7229475" y="6629400"/>
            <a:ext cx="998538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368E-B648-1C4F-A0C9-C11C1C093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1"/>
          </p:nvPr>
        </p:nvSpPr>
        <p:spPr>
          <a:xfrm>
            <a:off x="7229475" y="6629400"/>
            <a:ext cx="998538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9EBB-62E3-3B43-B041-5152AB895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1"/>
          </p:nvPr>
        </p:nvSpPr>
        <p:spPr>
          <a:xfrm>
            <a:off x="7229475" y="6629400"/>
            <a:ext cx="998538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D9AE-F790-6A4F-8815-672D9B9B2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>
          <a:xfrm>
            <a:off x="7229475" y="6629400"/>
            <a:ext cx="998538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4604-42E3-6B44-8616-0342699DD9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>
          <a:xfrm>
            <a:off x="7229475" y="6629400"/>
            <a:ext cx="998538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VEL BG Template_v3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 bwMode="auto">
          <a:xfrm>
            <a:off x="0" y="6619858"/>
            <a:ext cx="9144000" cy="2381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DEEFD4"/>
              </a:gs>
              <a:gs pos="69000">
                <a:srgbClr val="FFFFFF"/>
              </a:gs>
              <a:gs pos="29000">
                <a:srgbClr val="5EBA50">
                  <a:alpha val="78000"/>
                </a:srgbClr>
              </a:gs>
              <a:gs pos="100000">
                <a:srgbClr val="5EBA50"/>
              </a:gs>
            </a:gsLst>
            <a:lin ang="3000000" scaled="0"/>
            <a:tileRect/>
          </a:gradFill>
          <a:ln w="3175" cap="flat" cmpd="sng" algn="ctr">
            <a:gradFill flip="none" rotWithShape="1">
              <a:gsLst>
                <a:gs pos="0">
                  <a:srgbClr val="5EBA50"/>
                </a:gs>
                <a:gs pos="100000">
                  <a:srgbClr val="FFFFFF">
                    <a:alpha val="1000"/>
                  </a:srgbClr>
                </a:gs>
              </a:gsLst>
              <a:lin ang="54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650" y="0"/>
            <a:ext cx="84136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8513" y="6600825"/>
            <a:ext cx="6985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F2B69"/>
                </a:solidFill>
                <a:latin typeface="+mn-lt"/>
              </a:defRPr>
            </a:lvl1pPr>
          </a:lstStyle>
          <a:p>
            <a:pPr>
              <a:defRPr/>
            </a:pPr>
            <a:fld id="{4C72016C-EB0B-B746-97E4-350CCA027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751" y="1143000"/>
            <a:ext cx="8391324" cy="51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6629400"/>
            <a:ext cx="2057400" cy="1539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0" dirty="0" smtClean="0">
                <a:solidFill>
                  <a:srgbClr val="0F2B69"/>
                </a:solidFill>
                <a:latin typeface="Arial Narrow" charset="0"/>
              </a:rPr>
              <a:t>Copyright  Dovel </a:t>
            </a:r>
            <a:r>
              <a:rPr lang="en-US" sz="1000" b="0" dirty="0">
                <a:solidFill>
                  <a:srgbClr val="0F2B69"/>
                </a:solidFill>
                <a:latin typeface="Arial Narrow" charset="0"/>
              </a:rPr>
              <a:t>Technologies, Inc.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00" y="6637338"/>
            <a:ext cx="2057400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000" b="0" dirty="0">
                <a:solidFill>
                  <a:srgbClr val="0F2B69"/>
                </a:solidFill>
                <a:latin typeface="+mj-lt"/>
              </a:rPr>
              <a:t>doveltech.com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defRPr sz="3200" b="1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rgbClr val="0F2B69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rgbClr val="0F2B69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rgbClr val="0F2B69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rgbClr val="0F2B69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90953"/>
        </a:buClr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90953"/>
        </a:buClr>
        <a:buChar char="•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90953"/>
        </a:buClr>
        <a:buChar char="–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90953"/>
        </a:buClr>
        <a:buChar char="»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ＭＳ Ｐゴシック" charset="-128"/>
        </a:defRPr>
      </a:lvl5pPr>
      <a:lvl6pPr marL="222885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090953"/>
        </a:buClr>
        <a:buChar char="»"/>
        <a:defRPr sz="2000">
          <a:solidFill>
            <a:srgbClr val="002D54"/>
          </a:solidFill>
          <a:latin typeface="+mn-lt"/>
          <a:ea typeface="ＭＳ Ｐゴシック" charset="-128"/>
        </a:defRPr>
      </a:lvl6pPr>
      <a:lvl7pPr marL="268605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090953"/>
        </a:buClr>
        <a:buChar char="»"/>
        <a:defRPr sz="2000">
          <a:solidFill>
            <a:srgbClr val="002D54"/>
          </a:solidFill>
          <a:latin typeface="+mn-lt"/>
          <a:ea typeface="ＭＳ Ｐゴシック" charset="-128"/>
        </a:defRPr>
      </a:lvl7pPr>
      <a:lvl8pPr marL="314325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090953"/>
        </a:buClr>
        <a:buChar char="»"/>
        <a:defRPr sz="2000">
          <a:solidFill>
            <a:srgbClr val="002D54"/>
          </a:solidFill>
          <a:latin typeface="+mn-lt"/>
          <a:ea typeface="ＭＳ Ｐゴシック" charset="-128"/>
        </a:defRPr>
      </a:lvl8pPr>
      <a:lvl9pPr marL="360045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090953"/>
        </a:buClr>
        <a:buChar char="»"/>
        <a:defRPr sz="2000">
          <a:solidFill>
            <a:srgbClr val="002D54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g57/Desktop/ICON%20DOVEL%20APPMOD.png" TargetMode="External"/><Relationship Id="rId13" Type="http://schemas.openxmlformats.org/officeDocument/2006/relationships/image" Target="../media/image9.png"/><Relationship Id="rId18" Type="http://schemas.openxmlformats.org/officeDocument/2006/relationships/image" Target="file://localhost/Users/g57/Desktop/TITLE-HEALTH.png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file://localhost/Users/g57/Desktop/ICON%20DOVEL%20SECURITY.png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file://localhost/Users/g57/Desktop/TITLE-COMPUTER.png" TargetMode="External"/><Relationship Id="rId20" Type="http://schemas.openxmlformats.org/officeDocument/2006/relationships/image" Target="file://localhost/Users/g57/Desktop/TITLE-SPARK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file://localhost/Users/g57/Desktop/ICON%20DOVEL%20APDI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image" Target="file://localhost/Users/g57/Desktop/ICON%20DOVEL%20CLOUD.png" TargetMode="External"/><Relationship Id="rId19" Type="http://schemas.openxmlformats.org/officeDocument/2006/relationships/image" Target="../media/image12.png"/><Relationship Id="rId4" Type="http://schemas.openxmlformats.org/officeDocument/2006/relationships/image" Target="file://localhost/Users/g57/Desktop/ICON%20DOVEL%20MOBILE.png" TargetMode="External"/><Relationship Id="rId9" Type="http://schemas.openxmlformats.org/officeDocument/2006/relationships/image" Target="../media/image7.png"/><Relationship Id="rId14" Type="http://schemas.openxmlformats.org/officeDocument/2006/relationships/image" Target="file://localhost/Users/g57/Desktop/TITLE-SHAPES.png" TargetMode="External"/><Relationship Id="rId22" Type="http://schemas.openxmlformats.org/officeDocument/2006/relationships/image" Target="file://localhost/Users/g57/Desktop/TITLE-TRAINING.p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file://localhost/Users/g57/Desktop/DOVEL_006-LIMS_W.png" TargetMode="External"/><Relationship Id="rId3" Type="http://schemas.openxmlformats.org/officeDocument/2006/relationships/image" Target="file://localhost/Users/g57/Desktop/ARROW-01.png" TargetMode="External"/><Relationship Id="rId7" Type="http://schemas.openxmlformats.org/officeDocument/2006/relationships/image" Target="file://localhost/Users/g57/Desktop/DOVEL_006-SPARC_W.png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file://localhost/Users/g57/Desktop/DOVEL_006-TCE_W.png" TargetMode="External"/><Relationship Id="rId5" Type="http://schemas.openxmlformats.org/officeDocument/2006/relationships/image" Target="file://localhost/Users/g57/Desktop/DOVEL_006-ONESTOP_W.png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file://localhost/Users/g57/Desktop/DOVEL_006-DMC_W.png" TargetMode="External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file://localhost/Users/g57/Desktop/ICON%20DOVEL%20APDI.png" TargetMode="External"/><Relationship Id="rId7" Type="http://schemas.openxmlformats.org/officeDocument/2006/relationships/image" Target="file://localhost/Users/g57/Desktop/ICON%20DOVEL%20CLOUD.png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file://localhost/Users/g57/Desktop/ICON%20DOVEL%20MOBILE.png" TargetMode="External"/><Relationship Id="rId5" Type="http://schemas.openxmlformats.org/officeDocument/2006/relationships/image" Target="file://localhost/Users/g57/Desktop/ICON%20DOVEL%20APPMOD.png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file://localhost/Users/g57/Desktop/ICON%20DOVEL%20SECURITY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file://localhost/Users/g57/Desktop/FAA_Logo.png" TargetMode="External"/><Relationship Id="rId3" Type="http://schemas.openxmlformats.org/officeDocument/2006/relationships/image" Target="file://localhost/Users/g57/Desktop/DOVEL_005v2.png" TargetMode="External"/><Relationship Id="rId7" Type="http://schemas.openxmlformats.org/officeDocument/2006/relationships/image" Target="file://localhost/Users/g57/Desktop/Dept_of_Education.png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file://localhost/Users/g57/Desktop/Patent&amp;TrademrkOff.png" TargetMode="External"/><Relationship Id="rId5" Type="http://schemas.openxmlformats.org/officeDocument/2006/relationships/image" Target="file://localhost/Users/g57/Desktop/Dept%20of%20HHS-01.png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file://localhost/Users/g57/Desktop/DoD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g57/Desktop/DOVEL_001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g57/Desktop/DOVEL_TECH_OVERVIEW_004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g57/Desktop/Dovel-Zapthink%20new.jpg" TargetMode="Externa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g57/Desktop/ICON%20DOVEL%20APPMOD.pn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file://localhost/Users/g57/Desktop/ICON%20DOVEL%20MOBILE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localhost/Users/g57/Desktop/ICON%20DOVEL%20APDI.png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file://localhost/Users/g57/Desktop/ICON%20DOVEL%20SECURITY.png" TargetMode="External"/><Relationship Id="rId4" Type="http://schemas.openxmlformats.org/officeDocument/2006/relationships/image" Target="file://localhost/Users/g57/Desktop/ICON%20DOVEL%20CLOUD.png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g57/Desktop/ICON%20DOVEL%20APPMOD.pn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file://localhost/Users/g57/Desktop/ICON%20DOVEL%20MOBILE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localhost/Users/g57/Desktop/ICON%20DOVEL%20APDI.png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file://localhost/Users/g57/Desktop/ICON%20DOVEL%20SECURITY.png" TargetMode="External"/><Relationship Id="rId4" Type="http://schemas.openxmlformats.org/officeDocument/2006/relationships/image" Target="file://localhost/Users/g57/Desktop/ICON%20DOVEL%20CLOUD.png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CON DOVEL MOBILE.png" descr="/Users/g57/Desktop/ICON DOVEL MOBILE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743199" y="3810000"/>
            <a:ext cx="928777" cy="914400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21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914400" y="3809151"/>
            <a:ext cx="929640" cy="915249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22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0" y="3809151"/>
            <a:ext cx="929640" cy="915249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23" name="ICON DOVEL CLOUD.png" descr="/Users/g57/Desktop/ICON DOVEL CLOUD.pn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1828800" y="3809151"/>
            <a:ext cx="929640" cy="915249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25" name="ICON DOVEL SECURITY.png" descr="/Users/g57/Desktop/ICON DOVEL SECURITY.png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3657600" y="3809151"/>
            <a:ext cx="929640" cy="915249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12" name="TITLE-SHAPES.png" descr="/Users/g57/Desktop/TITLE-SHAPES.png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4343400" y="2482297"/>
            <a:ext cx="1577419" cy="1421963"/>
          </a:xfrm>
          <a:prstGeom prst="rect">
            <a:avLst/>
          </a:prstGeom>
          <a:effectLst>
            <a:outerShdw blurRad="123825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Capabilities overview</a:t>
            </a:r>
            <a:endParaRPr lang="en-US" dirty="0">
              <a:effectLst/>
            </a:endParaRPr>
          </a:p>
        </p:txBody>
      </p:sp>
      <p:pic>
        <p:nvPicPr>
          <p:cNvPr id="4" name="TITLE-COMPUTER.png" descr="/Users/g57/Desktop/TITLE-COMPUTER.png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7467601" y="2522938"/>
            <a:ext cx="1676399" cy="1350674"/>
          </a:xfrm>
          <a:prstGeom prst="rect">
            <a:avLst/>
          </a:prstGeom>
          <a:effectLst>
            <a:outerShdw blurRad="123825" dist="1143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TITLE-HEALTH.png" descr="/Users/g57/Desktop/TITLE-HEALTH.png"/>
          <p:cNvPicPr>
            <a:picLocks noChangeAspect="1"/>
          </p:cNvPicPr>
          <p:nvPr/>
        </p:nvPicPr>
        <p:blipFill>
          <a:blip r:embed="rId17" r:link="rId18"/>
          <a:stretch>
            <a:fillRect/>
          </a:stretch>
        </p:blipFill>
        <p:spPr>
          <a:xfrm>
            <a:off x="2644369" y="2438400"/>
            <a:ext cx="1851431" cy="1491697"/>
          </a:xfrm>
          <a:prstGeom prst="rect">
            <a:avLst/>
          </a:prstGeom>
          <a:effectLst>
            <a:outerShdw blurRad="123825" dist="1143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TITLE-SPARK.png" descr="/Users/g57/Desktop/TITLE-SPARK.png"/>
          <p:cNvPicPr>
            <a:picLocks noChangeAspect="1"/>
          </p:cNvPicPr>
          <p:nvPr/>
        </p:nvPicPr>
        <p:blipFill>
          <a:blip r:embed="rId19" r:link="rId20"/>
          <a:stretch>
            <a:fillRect/>
          </a:stretch>
        </p:blipFill>
        <p:spPr>
          <a:xfrm>
            <a:off x="1371600" y="2482297"/>
            <a:ext cx="1577419" cy="1421963"/>
          </a:xfrm>
          <a:prstGeom prst="rect">
            <a:avLst/>
          </a:prstGeom>
          <a:effectLst>
            <a:outerShdw blurRad="123825" dist="1143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TITLE-TRAINING.png" descr="/Users/g57/Desktop/TITLE-TRAINING.png"/>
          <p:cNvPicPr>
            <a:picLocks noChangeAspect="1"/>
          </p:cNvPicPr>
          <p:nvPr/>
        </p:nvPicPr>
        <p:blipFill>
          <a:blip r:embed="rId21" r:link="rId22"/>
          <a:srcRect l="12953"/>
          <a:stretch>
            <a:fillRect/>
          </a:stretch>
        </p:blipFill>
        <p:spPr>
          <a:xfrm>
            <a:off x="0" y="2482297"/>
            <a:ext cx="1536280" cy="1421963"/>
          </a:xfrm>
          <a:prstGeom prst="rect">
            <a:avLst/>
          </a:prstGeom>
          <a:effectLst>
            <a:outerShdw blurRad="123825" dist="1143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TITLE-PICS-DOC CONTRO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59463" y="2467058"/>
            <a:ext cx="1784336" cy="1437639"/>
          </a:xfrm>
          <a:prstGeom prst="rect">
            <a:avLst/>
          </a:prstGeom>
          <a:effectLst>
            <a:outerShdw blurRad="123825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04800" y="6019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August 27, 2013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charset="0"/>
              </a:rPr>
              <a:t>Enterprise Technology Transformation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368E-B648-1C4F-A0C9-C11C1C0937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le 123"/>
          <p:cNvSpPr>
            <a:spLocks noChangeArrowheads="1"/>
          </p:cNvSpPr>
          <p:nvPr/>
        </p:nvSpPr>
        <p:spPr bwMode="auto">
          <a:xfrm>
            <a:off x="4689779" y="1295400"/>
            <a:ext cx="1400297" cy="52578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">
                <a:srgbClr val="E6F8D9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72A84E"/>
                </a:gs>
                <a:gs pos="100000">
                  <a:srgbClr val="FFFFFF"/>
                </a:gs>
              </a:gsLst>
              <a:lin ang="4980000" scaled="0"/>
              <a:tileRect/>
            </a:gradFill>
            <a:miter lim="800000"/>
            <a:headEnd/>
            <a:tailEnd/>
          </a:ln>
        </p:spPr>
        <p:txBody>
          <a:bodyPr lIns="91440" tIns="45720" rIns="45720" bIns="118872" anchor="b" anchorCtr="0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Accessed Controlled Data Management</a:t>
            </a:r>
          </a:p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solidFill>
                  <a:srgbClr val="DB7A00"/>
                </a:solidFill>
                <a:latin typeface="Arial Narrow" charset="0"/>
              </a:rPr>
              <a:t>Virtualization, Oracle 11g, SharePoint FAST, BPM</a:t>
            </a:r>
          </a:p>
        </p:txBody>
      </p:sp>
      <p:sp>
        <p:nvSpPr>
          <p:cNvPr id="5" name="Rounded Rectangle 123"/>
          <p:cNvSpPr>
            <a:spLocks noChangeArrowheads="1"/>
          </p:cNvSpPr>
          <p:nvPr/>
        </p:nvSpPr>
        <p:spPr bwMode="auto">
          <a:xfrm>
            <a:off x="3237369" y="1295400"/>
            <a:ext cx="1400297" cy="52578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">
                <a:srgbClr val="E6F8D9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72A84E"/>
                </a:gs>
                <a:gs pos="100000">
                  <a:srgbClr val="FFFFFF"/>
                </a:gs>
              </a:gsLst>
              <a:lin ang="4980000" scaled="0"/>
              <a:tileRect/>
            </a:gradFill>
            <a:miter lim="800000"/>
            <a:headEnd/>
            <a:tailEnd/>
          </a:ln>
        </p:spPr>
        <p:txBody>
          <a:bodyPr lIns="91440" tIns="45720" rIns="45720" bIns="118872" anchor="b" anchorCtr="0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Resources Protection, Cyber/Cloud Security Account Provisioning</a:t>
            </a:r>
          </a:p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solidFill>
                  <a:srgbClr val="DB7A00"/>
                </a:solidFill>
                <a:latin typeface="Arial Narrow" charset="0"/>
              </a:rPr>
              <a:t>Cloud Authentication, OAuth, SSO </a:t>
            </a:r>
          </a:p>
        </p:txBody>
      </p:sp>
      <p:sp>
        <p:nvSpPr>
          <p:cNvPr id="6" name="Rounded Rectangle 123"/>
          <p:cNvSpPr>
            <a:spLocks noChangeArrowheads="1"/>
          </p:cNvSpPr>
          <p:nvPr/>
        </p:nvSpPr>
        <p:spPr bwMode="auto">
          <a:xfrm>
            <a:off x="1743043" y="1295400"/>
            <a:ext cx="1442213" cy="52578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">
                <a:srgbClr val="E6F8D9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72A84E"/>
                </a:gs>
                <a:gs pos="100000">
                  <a:srgbClr val="FFFFFF"/>
                </a:gs>
              </a:gsLst>
              <a:lin ang="4980000" scaled="0"/>
              <a:tileRect/>
            </a:gradFill>
            <a:miter lim="800000"/>
            <a:headEnd/>
            <a:tailEnd/>
          </a:ln>
        </p:spPr>
        <p:txBody>
          <a:bodyPr lIns="91440" tIns="45720" rIns="45720" bIns="118872" anchor="b" anchorCtr="0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ERP Application Security, Data Access, Account Provisioning</a:t>
            </a:r>
          </a:p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solidFill>
                  <a:srgbClr val="DB7A00"/>
                </a:solidFill>
                <a:latin typeface="Arial Narrow" charset="0"/>
              </a:rPr>
              <a:t>SOA, Data Aggregation, Oauth, Cloud Authentication</a:t>
            </a:r>
          </a:p>
        </p:txBody>
      </p:sp>
      <p:sp>
        <p:nvSpPr>
          <p:cNvPr id="7" name="Rounded Rectangle 123"/>
          <p:cNvSpPr>
            <a:spLocks noChangeArrowheads="1"/>
          </p:cNvSpPr>
          <p:nvPr/>
        </p:nvSpPr>
        <p:spPr bwMode="auto">
          <a:xfrm>
            <a:off x="6142189" y="1295400"/>
            <a:ext cx="1400297" cy="52578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">
                <a:srgbClr val="E6F8D9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72A84E"/>
                </a:gs>
                <a:gs pos="100000">
                  <a:srgbClr val="FFFFFF"/>
                </a:gs>
              </a:gsLst>
              <a:lin ang="4980000" scaled="0"/>
              <a:tileRect/>
            </a:gradFill>
            <a:miter lim="800000"/>
            <a:headEnd/>
            <a:tailEnd/>
          </a:ln>
        </p:spPr>
        <p:txBody>
          <a:bodyPr lIns="91440" tIns="45720" rIns="45720" bIns="118872" anchor="b" anchorCtr="0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FDA Enterprise Cloud for Lab Eval and POC</a:t>
            </a:r>
          </a:p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solidFill>
                  <a:srgbClr val="DB7A00"/>
                </a:solidFill>
                <a:latin typeface="Arial Narrow" charset="0"/>
              </a:rPr>
              <a:t>AWS GovCloud, RackSpace, Terremark, Oracle</a:t>
            </a:r>
          </a:p>
        </p:txBody>
      </p:sp>
      <p:sp>
        <p:nvSpPr>
          <p:cNvPr id="8" name="Rounded Rectangle 123"/>
          <p:cNvSpPr>
            <a:spLocks noChangeArrowheads="1"/>
          </p:cNvSpPr>
          <p:nvPr/>
        </p:nvSpPr>
        <p:spPr bwMode="auto">
          <a:xfrm>
            <a:off x="7594598" y="1295400"/>
            <a:ext cx="1476497" cy="52578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">
                <a:srgbClr val="E6F8D9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72A84E"/>
                </a:gs>
                <a:gs pos="100000">
                  <a:srgbClr val="FFFFFF"/>
                </a:gs>
              </a:gsLst>
              <a:lin ang="4980000" scaled="0"/>
              <a:tileRect/>
            </a:gradFill>
            <a:miter lim="800000"/>
            <a:headEnd/>
            <a:tailEnd/>
          </a:ln>
        </p:spPr>
        <p:txBody>
          <a:bodyPr lIns="91440" tIns="45720" rIns="45720" bIns="118872" anchor="b" anchorCtr="0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Laboratory Information Management System</a:t>
            </a:r>
          </a:p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solidFill>
                  <a:srgbClr val="DB7A00"/>
                </a:solidFill>
                <a:latin typeface="Arial Narrow" charset="0"/>
              </a:rPr>
              <a:t>StarLIMS, AWS GovCloud, Oracle</a:t>
            </a:r>
          </a:p>
        </p:txBody>
      </p:sp>
      <p:sp>
        <p:nvSpPr>
          <p:cNvPr id="9" name="Rounded Rectangle 123"/>
          <p:cNvSpPr>
            <a:spLocks noChangeArrowheads="1"/>
          </p:cNvSpPr>
          <p:nvPr/>
        </p:nvSpPr>
        <p:spPr bwMode="auto">
          <a:xfrm>
            <a:off x="127000" y="1295400"/>
            <a:ext cx="1563930" cy="52578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">
                <a:srgbClr val="E6F8D9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72A84E"/>
                </a:gs>
                <a:gs pos="100000">
                  <a:srgbClr val="FFFFFF"/>
                </a:gs>
              </a:gsLst>
              <a:lin ang="4980000" scaled="0"/>
              <a:tileRect/>
            </a:gradFill>
            <a:miter lim="800000"/>
            <a:headEnd/>
            <a:tailEnd/>
          </a:ln>
        </p:spPr>
        <p:txBody>
          <a:bodyPr lIns="91440" tIns="45720" rIns="45720" bIns="118872" anchor="b" anchorCtr="0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endParaRPr lang="en-US" sz="1400" b="0" dirty="0" smtClean="0">
              <a:latin typeface="Arial Narrow" charset="0"/>
            </a:endParaRPr>
          </a:p>
          <a:p>
            <a:pPr algn="ctr">
              <a:spcBef>
                <a:spcPts val="600"/>
              </a:spcBef>
              <a:buSzPct val="80000"/>
            </a:pPr>
            <a:endParaRPr lang="en-US" sz="1400" b="0" dirty="0">
              <a:latin typeface="Arial Narrow" charset="0"/>
            </a:endParaRPr>
          </a:p>
          <a:p>
            <a:pPr algn="ctr">
              <a:spcBef>
                <a:spcPts val="600"/>
              </a:spcBef>
              <a:buSzPct val="80000"/>
            </a:pPr>
            <a:endParaRPr lang="en-US" sz="1400" b="0" dirty="0" smtClean="0">
              <a:latin typeface="Arial Narrow" charset="0"/>
            </a:endParaRPr>
          </a:p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Services Registry/ Repository</a:t>
            </a:r>
          </a:p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solidFill>
                  <a:srgbClr val="DB7A00"/>
                </a:solidFill>
                <a:latin typeface="Arial Narrow" charset="0"/>
              </a:rPr>
              <a:t>SOA, Service Rating</a:t>
            </a:r>
          </a:p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Trip Cost Estimation</a:t>
            </a:r>
          </a:p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solidFill>
                  <a:srgbClr val="DB7A00"/>
                </a:solidFill>
                <a:latin typeface="Arial Narrow" charset="0"/>
              </a:rPr>
              <a:t>SOA, Content Management</a:t>
            </a:r>
            <a:endParaRPr lang="en-US" sz="1400" b="0" dirty="0">
              <a:solidFill>
                <a:srgbClr val="DB7A00"/>
              </a:solidFill>
              <a:latin typeface="Arial Narrow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8418513" y="6600825"/>
            <a:ext cx="6985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2CABD-A780-3946-B58E-9586BF8D2FB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F2B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F2B6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ARROW-01.png" descr="/Users/g57/Desktop/ARROW-01.png"/>
          <p:cNvPicPr>
            <a:picLocks noChangeAspect="1"/>
          </p:cNvPicPr>
          <p:nvPr/>
        </p:nvPicPr>
        <p:blipFill>
          <a:blip r:embed="rId2" r:link="rId3">
            <a:alphaModFix amt="59000"/>
          </a:blip>
          <a:stretch>
            <a:fillRect/>
          </a:stretch>
        </p:blipFill>
        <p:spPr>
          <a:xfrm rot="152767">
            <a:off x="280095" y="3084198"/>
            <a:ext cx="8534400" cy="1956914"/>
          </a:xfrm>
          <a:prstGeom prst="rect">
            <a:avLst/>
          </a:prstGeom>
        </p:spPr>
      </p:pic>
      <p:sp>
        <p:nvSpPr>
          <p:cNvPr id="13" name="Rectangle 11"/>
          <p:cNvSpPr>
            <a:spLocks/>
          </p:cNvSpPr>
          <p:nvPr/>
        </p:nvSpPr>
        <p:spPr bwMode="auto">
          <a:xfrm>
            <a:off x="1752600" y="1295400"/>
            <a:ext cx="144780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 lIns="38100" tIns="0" rIns="38100" bIns="0" anchor="ctr" anchorCtr="0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  <a:ea typeface="Calibri Bold" charset="0"/>
                <a:cs typeface="Calibri Bold" charset="0"/>
                <a:sym typeface="Calibri Bold" charset="0"/>
              </a:rPr>
              <a:t>DoD OneStop</a:t>
            </a:r>
            <a:endParaRPr lang="en-US" sz="1600" dirty="0">
              <a:solidFill>
                <a:schemeClr val="tx1"/>
              </a:solidFill>
              <a:latin typeface="+mn-lt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14" name="DOVEL_006-ONESTOP_W.png" descr="/Users/g57/Desktop/DOVEL_006-ONESTOP_W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743262" y="1828800"/>
            <a:ext cx="1444824" cy="1710013"/>
          </a:xfrm>
          <a:prstGeom prst="rect">
            <a:avLst/>
          </a:prstGeom>
        </p:spPr>
      </p:pic>
      <p:pic>
        <p:nvPicPr>
          <p:cNvPr id="15" name="DOVEL_006-SPARC_W.png" descr="/Users/g57/Desktop/DOVEL_006-SPARC_W.png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3228800" y="1828800"/>
            <a:ext cx="1416424" cy="1676400"/>
          </a:xfrm>
          <a:prstGeom prst="rect">
            <a:avLst/>
          </a:prstGeom>
        </p:spPr>
      </p:pic>
      <p:sp>
        <p:nvSpPr>
          <p:cNvPr id="16" name="Rectangle 11"/>
          <p:cNvSpPr>
            <a:spLocks/>
          </p:cNvSpPr>
          <p:nvPr/>
        </p:nvSpPr>
        <p:spPr bwMode="auto">
          <a:xfrm>
            <a:off x="3246120" y="1295400"/>
            <a:ext cx="140208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 lIns="38100" tIns="0" rIns="38100" bIns="0" anchor="ctr" anchorCtr="0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+mn-lt"/>
                <a:ea typeface="Calibri Bold" charset="0"/>
                <a:cs typeface="Calibri Bold" charset="0"/>
                <a:sym typeface="Calibri Bold" charset="0"/>
              </a:rPr>
              <a:t>SPARC Ecosystem</a:t>
            </a:r>
            <a:endParaRPr lang="en-US" sz="1600" dirty="0">
              <a:solidFill>
                <a:schemeClr val="tx1"/>
              </a:solidFill>
              <a:latin typeface="+mn-lt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17" name="DOVEL_006-DMC_W.png" descr="/Users/g57/Desktop/DOVEL_006-DMC_W.png"/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4724400" y="1828800"/>
            <a:ext cx="1380441" cy="1633813"/>
          </a:xfrm>
          <a:prstGeom prst="rect">
            <a:avLst/>
          </a:prstGeom>
        </p:spPr>
      </p:pic>
      <p:sp>
        <p:nvSpPr>
          <p:cNvPr id="18" name="Rectangle 11"/>
          <p:cNvSpPr>
            <a:spLocks/>
          </p:cNvSpPr>
          <p:nvPr/>
        </p:nvSpPr>
        <p:spPr bwMode="auto">
          <a:xfrm>
            <a:off x="4724399" y="1295400"/>
            <a:ext cx="1363819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 lIns="38100" tIns="0" rIns="38100" bIns="0" anchor="ctr" anchorCtr="0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  <a:ea typeface="Calibri Bold" charset="0"/>
                <a:cs typeface="Calibri Bold" charset="0"/>
                <a:sym typeface="Calibri Bold" charset="0"/>
              </a:rPr>
              <a:t>Data Mgmt. Access Control</a:t>
            </a:r>
            <a:endParaRPr lang="en-US" sz="1600" dirty="0">
              <a:solidFill>
                <a:schemeClr val="tx1"/>
              </a:solidFill>
              <a:latin typeface="+mn-lt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6156960" y="1295400"/>
            <a:ext cx="138684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 lIns="38100" tIns="0" rIns="38100" bIns="0" anchor="ctr" anchorCtr="0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  <a:ea typeface="Calibri Bold" charset="0"/>
                <a:cs typeface="Calibri Bold" charset="0"/>
                <a:sym typeface="Calibri Bold" charset="0"/>
              </a:rPr>
              <a:t>FDA Cloud Strategy</a:t>
            </a:r>
            <a:endParaRPr lang="en-US" sz="1600" dirty="0">
              <a:solidFill>
                <a:schemeClr val="tx1"/>
              </a:solidFill>
              <a:latin typeface="+mn-lt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1" name="DOVEL_006-TCE_W.png" descr="/Users/g57/Desktop/DOVEL_006-TCE_W.png"/>
          <p:cNvPicPr>
            <a:picLocks noChangeAspect="1"/>
          </p:cNvPicPr>
          <p:nvPr/>
        </p:nvPicPr>
        <p:blipFill>
          <a:blip r:embed="rId10" r:link="rId11"/>
          <a:stretch>
            <a:fillRect/>
          </a:stretch>
        </p:blipFill>
        <p:spPr>
          <a:xfrm>
            <a:off x="152400" y="1855194"/>
            <a:ext cx="1543981" cy="1954806"/>
          </a:xfrm>
          <a:prstGeom prst="rect">
            <a:avLst/>
          </a:prstGeom>
        </p:spPr>
      </p:pic>
      <p:sp>
        <p:nvSpPr>
          <p:cNvPr id="22" name="Rectangle 11"/>
          <p:cNvSpPr>
            <a:spLocks/>
          </p:cNvSpPr>
          <p:nvPr/>
        </p:nvSpPr>
        <p:spPr bwMode="auto">
          <a:xfrm>
            <a:off x="152400" y="1295400"/>
            <a:ext cx="152400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 lIns="38100" tIns="0" rIns="38100" bIns="0" anchor="ctr" anchorCtr="0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  <a:ea typeface="Calibri Bold" charset="0"/>
                <a:cs typeface="Calibri Bold" charset="0"/>
                <a:sym typeface="Calibri Bold" charset="0"/>
              </a:rPr>
              <a:t>TCE/SMART</a:t>
            </a:r>
            <a:endParaRPr lang="en-US" sz="1600" dirty="0">
              <a:solidFill>
                <a:schemeClr val="tx1"/>
              </a:solidFill>
              <a:latin typeface="+mn-lt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3" name="DOVEL_006-LIMS_W.png" descr="/Users/g57/Desktop/DOVEL_006-LIMS_W.png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7622976" y="1828801"/>
            <a:ext cx="1416424" cy="1676400"/>
          </a:xfrm>
          <a:prstGeom prst="rect">
            <a:avLst/>
          </a:prstGeom>
        </p:spPr>
      </p:pic>
      <p:sp>
        <p:nvSpPr>
          <p:cNvPr id="24" name="Rectangle 11"/>
          <p:cNvSpPr>
            <a:spLocks/>
          </p:cNvSpPr>
          <p:nvPr/>
        </p:nvSpPr>
        <p:spPr bwMode="auto">
          <a:xfrm>
            <a:off x="7620000" y="1295400"/>
            <a:ext cx="143256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 lIns="38100" tIns="0" rIns="38100" bIns="0" anchor="ctr" anchorCtr="0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  <a:ea typeface="Calibri Bold" charset="0"/>
                <a:cs typeface="Calibri Bold" charset="0"/>
                <a:sym typeface="Calibri Bold" charset="0"/>
              </a:rPr>
              <a:t>LIMS</a:t>
            </a:r>
            <a:endParaRPr lang="en-US" sz="1600" dirty="0">
              <a:solidFill>
                <a:schemeClr val="tx1"/>
              </a:solidFill>
              <a:latin typeface="+mn-lt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2199" y="1828800"/>
            <a:ext cx="1416423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your pain points? How can we help you?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Dovel: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dirty="0" smtClean="0"/>
              <a:t>Understands </a:t>
            </a:r>
            <a:r>
              <a:rPr lang="en-US" dirty="0"/>
              <a:t>the FAA needs and challenges through our extensive support of SWIM and the many SIP’s across the </a:t>
            </a:r>
            <a:r>
              <a:rPr lang="en-US" dirty="0" smtClean="0"/>
              <a:t>FAA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dirty="0" smtClean="0"/>
              <a:t>Has implemented </a:t>
            </a:r>
            <a:r>
              <a:rPr lang="en-US" dirty="0"/>
              <a:t>very large Enterprises Systems at the DOD, FAA &amp; </a:t>
            </a:r>
            <a:r>
              <a:rPr lang="en-US" dirty="0" smtClean="0"/>
              <a:t>FDA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providing Thought leadership globally to Commercial and Government Clients in Cloud, SOA &amp; </a:t>
            </a:r>
            <a:r>
              <a:rPr lang="en-US" dirty="0" smtClean="0"/>
              <a:t>Mobile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dirty="0" smtClean="0"/>
              <a:t>Has </a:t>
            </a:r>
            <a:r>
              <a:rPr lang="en-US" dirty="0"/>
              <a:t>a proven history based on Architecture and mature CMMI ML3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D88D8-A7B3-FE41-9BB4-263DF8BC3A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Arial" charset="0"/>
              </a:rPr>
              <a:t>Work With Us</a:t>
            </a:r>
            <a:endParaRPr lang="en-US" dirty="0"/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9C6B-E585-0741-8AD0-0DAE6FD20804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FE0E0"/>
              </a:clrFrom>
              <a:clrTo>
                <a:srgbClr val="DFE0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9850" y="5562600"/>
            <a:ext cx="698977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Rounded Rectangle 16"/>
          <p:cNvSpPr/>
          <p:nvPr/>
        </p:nvSpPr>
        <p:spPr bwMode="auto">
          <a:xfrm>
            <a:off x="298174" y="1082261"/>
            <a:ext cx="8437217" cy="799059"/>
          </a:xfrm>
          <a:prstGeom prst="roundRect">
            <a:avLst>
              <a:gd name="adj" fmla="val 9524"/>
            </a:avLst>
          </a:prstGeom>
          <a:gradFill flip="none" rotWithShape="1">
            <a:gsLst>
              <a:gs pos="100000">
                <a:srgbClr val="D7FFD0">
                  <a:alpha val="68000"/>
                </a:srgbClr>
              </a:gs>
              <a:gs pos="0">
                <a:schemeClr val="bg1">
                  <a:alpha val="0"/>
                </a:schemeClr>
              </a:gs>
            </a:gsLst>
            <a:lin ang="5400000" scaled="0"/>
            <a:tileRect/>
          </a:gradFill>
          <a:ln w="12700">
            <a:solidFill>
              <a:srgbClr val="193D81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182880" tIns="27432" rIns="182880" bIns="27432" anchor="ctr"/>
          <a:lstStyle/>
          <a:p>
            <a:pPr lvl="0" algn="ctr">
              <a:defRPr/>
            </a:pPr>
            <a:endParaRPr lang="en-US" sz="2000" b="0" dirty="0" smtClean="0">
              <a:solidFill>
                <a:srgbClr val="404040"/>
              </a:solidFill>
              <a:latin typeface="Arial Narrow" charset="0"/>
            </a:endParaRPr>
          </a:p>
        </p:txBody>
      </p:sp>
      <p:sp>
        <p:nvSpPr>
          <p:cNvPr id="18" name="Rounded Rectangle 129"/>
          <p:cNvSpPr>
            <a:spLocks noChangeArrowheads="1"/>
          </p:cNvSpPr>
          <p:nvPr/>
        </p:nvSpPr>
        <p:spPr bwMode="auto">
          <a:xfrm>
            <a:off x="2743200" y="2133600"/>
            <a:ext cx="5867400" cy="1295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FDEEF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4697D0"/>
                </a:gs>
                <a:gs pos="100000">
                  <a:srgbClr val="BFDEEF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2" anchor="ctr">
            <a:prstTxWarp prst="textNoShape">
              <a:avLst/>
            </a:prstTxWarp>
          </a:bodyPr>
          <a:lstStyle/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GSA Schedule 70</a:t>
            </a:r>
          </a:p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EDSS (Education)</a:t>
            </a:r>
          </a:p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err="1" smtClean="0">
                <a:latin typeface="Arial Narrow" charset="0"/>
              </a:rPr>
              <a:t>eFast</a:t>
            </a:r>
            <a:r>
              <a:rPr lang="en-US" b="0" dirty="0" smtClean="0">
                <a:latin typeface="Arial Narrow" charset="0"/>
              </a:rPr>
              <a:t> (FAA) </a:t>
            </a:r>
          </a:p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ELMS (FDA)</a:t>
            </a:r>
          </a:p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OPETS (</a:t>
            </a:r>
            <a:r>
              <a:rPr lang="en-US" b="0" dirty="0">
                <a:latin typeface="Arial Narrow" charset="0"/>
              </a:rPr>
              <a:t>JPEO </a:t>
            </a:r>
            <a:r>
              <a:rPr lang="en-US" b="0" dirty="0" smtClean="0">
                <a:latin typeface="Arial Narrow" charset="0"/>
              </a:rPr>
              <a:t>CBD)</a:t>
            </a:r>
          </a:p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err="1" smtClean="0">
                <a:latin typeface="Arial Narrow" charset="0"/>
              </a:rPr>
              <a:t>SeaPort</a:t>
            </a:r>
            <a:r>
              <a:rPr lang="en-US" b="0" dirty="0" smtClean="0">
                <a:latin typeface="Arial Narrow" charset="0"/>
              </a:rPr>
              <a:t>-e (Navy)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80218" y="2133600"/>
            <a:ext cx="2528285" cy="1295400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6C9DBB"/>
              </a:gs>
              <a:gs pos="100000">
                <a:srgbClr val="3F7798"/>
              </a:gs>
            </a:gsLst>
            <a:lin ang="5400000" scaled="0"/>
            <a:tileRect/>
          </a:gradFill>
          <a:ln w="12700">
            <a:solidFill>
              <a:srgbClr val="37769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PRIME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20" name="Rounded Rectangle 129"/>
          <p:cNvSpPr>
            <a:spLocks noChangeArrowheads="1"/>
          </p:cNvSpPr>
          <p:nvPr/>
        </p:nvSpPr>
        <p:spPr bwMode="auto">
          <a:xfrm>
            <a:off x="2743200" y="3733800"/>
            <a:ext cx="5867400" cy="14478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FDEEF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4697D0"/>
                </a:gs>
                <a:gs pos="100000">
                  <a:srgbClr val="BFDEEF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2" anchor="ctr">
            <a:prstTxWarp prst="textNoShape">
              <a:avLst/>
            </a:prstTxWarp>
          </a:bodyPr>
          <a:lstStyle/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GSA Alliant (Data Networks Team)</a:t>
            </a:r>
          </a:p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CIOSP3 (ICF Team)</a:t>
            </a:r>
          </a:p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ITSS IV (</a:t>
            </a:r>
            <a:r>
              <a:rPr lang="en-US" b="0" dirty="0" err="1" smtClean="0">
                <a:latin typeface="Arial Narrow" charset="0"/>
              </a:rPr>
              <a:t>Intellidyne</a:t>
            </a:r>
            <a:r>
              <a:rPr lang="en-US" b="0" dirty="0" smtClean="0">
                <a:latin typeface="Arial Narrow" charset="0"/>
              </a:rPr>
              <a:t> Team)</a:t>
            </a:r>
          </a:p>
          <a:p>
            <a:pPr marL="176213" indent="-176213">
              <a:spcBef>
                <a:spcPts val="6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SE2020 (TASC Team)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81000" y="3733800"/>
            <a:ext cx="2528285" cy="1447800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6C9DBB"/>
              </a:gs>
              <a:gs pos="100000">
                <a:srgbClr val="3F7798"/>
              </a:gs>
            </a:gsLst>
            <a:lin ang="5400000" scaled="0"/>
            <a:tileRect/>
          </a:gradFill>
          <a:ln w="12700">
            <a:solidFill>
              <a:srgbClr val="37769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SUB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pic>
        <p:nvPicPr>
          <p:cNvPr id="13" name="Picture 12" descr="EDSS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638800"/>
            <a:ext cx="685869" cy="685869"/>
          </a:xfrm>
          <a:prstGeom prst="rect">
            <a:avLst/>
          </a:prstGeom>
        </p:spPr>
      </p:pic>
      <p:pic>
        <p:nvPicPr>
          <p:cNvPr id="15" name="Picture 14" descr="gsa7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562600"/>
            <a:ext cx="838200" cy="598714"/>
          </a:xfrm>
          <a:prstGeom prst="rect">
            <a:avLst/>
          </a:prstGeom>
        </p:spPr>
      </p:pic>
      <p:pic>
        <p:nvPicPr>
          <p:cNvPr id="16" name="Picture 15" descr="2009-AJA-227-efast_typography_ca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5791200"/>
            <a:ext cx="1254342" cy="212241"/>
          </a:xfrm>
          <a:prstGeom prst="rect">
            <a:avLst/>
          </a:prstGeom>
        </p:spPr>
      </p:pic>
      <p:pic>
        <p:nvPicPr>
          <p:cNvPr id="22" name="Picture 21" descr="elms_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5791200"/>
            <a:ext cx="876300" cy="403098"/>
          </a:xfrm>
          <a:prstGeom prst="rect">
            <a:avLst/>
          </a:prstGeom>
        </p:spPr>
      </p:pic>
      <p:pic>
        <p:nvPicPr>
          <p:cNvPr id="26" name="Picture 25" descr="seaportE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650" y="5562600"/>
            <a:ext cx="1666876" cy="533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7200" y="1143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0" dirty="0" smtClean="0">
                <a:solidFill>
                  <a:srgbClr val="404040"/>
                </a:solidFill>
                <a:latin typeface="Arial Narrow" charset="0"/>
              </a:rPr>
              <a:t>We bring proven expertise to every project, </a:t>
            </a:r>
            <a:br>
              <a:rPr lang="en-US" sz="2000" b="0" dirty="0" smtClean="0">
                <a:solidFill>
                  <a:srgbClr val="404040"/>
                </a:solidFill>
                <a:latin typeface="Arial Narrow" charset="0"/>
              </a:rPr>
            </a:br>
            <a:r>
              <a:rPr lang="en-US" sz="2000" b="0" dirty="0" smtClean="0">
                <a:solidFill>
                  <a:srgbClr val="404040"/>
                </a:solidFill>
                <a:latin typeface="Arial Narrow" charset="0"/>
              </a:rPr>
              <a:t>whether as the Prime or subcontract partner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29"/>
          <p:cNvSpPr>
            <a:spLocks noChangeArrowheads="1"/>
          </p:cNvSpPr>
          <p:nvPr/>
        </p:nvSpPr>
        <p:spPr bwMode="auto">
          <a:xfrm>
            <a:off x="264350" y="4507427"/>
            <a:ext cx="1488250" cy="202545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  <p:txBody>
          <a:bodyPr lIns="91440" tIns="118872" rIns="91440" bIns="27432" numCol="1" anchor="t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Application Modernization</a:t>
            </a:r>
          </a:p>
        </p:txBody>
      </p:sp>
      <p:sp>
        <p:nvSpPr>
          <p:cNvPr id="29" name="Rounded Rectangle 129"/>
          <p:cNvSpPr>
            <a:spLocks noChangeArrowheads="1"/>
          </p:cNvSpPr>
          <p:nvPr/>
        </p:nvSpPr>
        <p:spPr bwMode="auto">
          <a:xfrm>
            <a:off x="1905000" y="4507427"/>
            <a:ext cx="1996440" cy="202545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  <p:txBody>
          <a:bodyPr lIns="91440" tIns="118872" rIns="91440" bIns="27432" numCol="1" anchor="t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Architecture Planning, Design and Implementation</a:t>
            </a:r>
          </a:p>
        </p:txBody>
      </p:sp>
      <p:sp>
        <p:nvSpPr>
          <p:cNvPr id="30" name="Rounded Rectangle 129"/>
          <p:cNvSpPr>
            <a:spLocks noChangeArrowheads="1"/>
          </p:cNvSpPr>
          <p:nvPr/>
        </p:nvSpPr>
        <p:spPr bwMode="auto">
          <a:xfrm>
            <a:off x="5705475" y="4507427"/>
            <a:ext cx="1457325" cy="202545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  <p:txBody>
          <a:bodyPr lIns="91440" tIns="118872" rIns="91440" bIns="27432" numCol="1" anchor="t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Mobile Computing</a:t>
            </a:r>
          </a:p>
        </p:txBody>
      </p:sp>
      <p:sp>
        <p:nvSpPr>
          <p:cNvPr id="31" name="Rounded Rectangle 129"/>
          <p:cNvSpPr>
            <a:spLocks noChangeArrowheads="1"/>
          </p:cNvSpPr>
          <p:nvPr/>
        </p:nvSpPr>
        <p:spPr bwMode="auto">
          <a:xfrm>
            <a:off x="7315200" y="4507427"/>
            <a:ext cx="1524000" cy="202545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  <p:txBody>
          <a:bodyPr lIns="91440" tIns="118872" rIns="91440" bIns="27432" numCol="1" anchor="t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Security Architecture</a:t>
            </a:r>
          </a:p>
        </p:txBody>
      </p:sp>
      <p:sp>
        <p:nvSpPr>
          <p:cNvPr id="32" name="Rounded Rectangle 129"/>
          <p:cNvSpPr>
            <a:spLocks noChangeArrowheads="1"/>
          </p:cNvSpPr>
          <p:nvPr/>
        </p:nvSpPr>
        <p:spPr bwMode="auto">
          <a:xfrm>
            <a:off x="4057650" y="4507427"/>
            <a:ext cx="1504950" cy="202545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  <p:txBody>
          <a:bodyPr lIns="91440" tIns="118872" rIns="91440" bIns="27432" numCol="1" anchor="t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buSzPct val="80000"/>
            </a:pPr>
            <a:r>
              <a:rPr lang="en-US" sz="1400" b="0" dirty="0" smtClean="0">
                <a:latin typeface="Arial Narrow" charset="0"/>
              </a:rPr>
              <a:t>Cloud Architecture and Integration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charset="0"/>
              </a:rPr>
              <a:t>Dovel Technologies Overview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DFED-C6E6-8C48-A181-68EA9E3698BF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7" name="Rounded Rectangle 123"/>
          <p:cNvSpPr>
            <a:spLocks noChangeArrowheads="1"/>
          </p:cNvSpPr>
          <p:nvPr/>
        </p:nvSpPr>
        <p:spPr bwMode="auto">
          <a:xfrm>
            <a:off x="429156" y="2508057"/>
            <a:ext cx="8213622" cy="158225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  <p:txBody>
          <a:bodyPr lIns="45720" tIns="118872" rIns="45720" bIns="27432" numCol="2" anchor="t">
            <a:prstTxWarp prst="textNoShape">
              <a:avLst/>
            </a:prstTxWarp>
          </a:bodyPr>
          <a:lstStyle/>
          <a:p>
            <a:pPr marL="176213" indent="-176213">
              <a:spcBef>
                <a:spcPts val="9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Headquartered in McLean, VA</a:t>
            </a:r>
          </a:p>
          <a:p>
            <a:pPr marL="176213" indent="-176213">
              <a:spcBef>
                <a:spcPts val="9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Established in 2005</a:t>
            </a:r>
          </a:p>
          <a:p>
            <a:pPr marL="176213" indent="-176213">
              <a:spcBef>
                <a:spcPts val="9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Externally Appraised at </a:t>
            </a:r>
            <a:br>
              <a:rPr lang="en-US" b="0" dirty="0" smtClean="0">
                <a:latin typeface="Arial Narrow" charset="0"/>
              </a:rPr>
            </a:br>
            <a:r>
              <a:rPr lang="en-US" b="0" dirty="0" smtClean="0">
                <a:latin typeface="Arial Narrow" charset="0"/>
              </a:rPr>
              <a:t>CMMI Level 3 </a:t>
            </a:r>
          </a:p>
          <a:p>
            <a:pPr marL="176213" indent="-176213">
              <a:spcBef>
                <a:spcPts val="9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Secure Facility Cleared</a:t>
            </a:r>
          </a:p>
          <a:p>
            <a:pPr marL="176213" indent="-176213">
              <a:spcBef>
                <a:spcPts val="9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DCAA Audited and Approved Accounting System</a:t>
            </a:r>
          </a:p>
          <a:p>
            <a:pPr marL="176213" indent="-176213">
              <a:spcBef>
                <a:spcPts val="9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Quality Results Higher than Industry Average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14868" y="2150786"/>
            <a:ext cx="8244159" cy="380436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425E99"/>
              </a:gs>
              <a:gs pos="100000">
                <a:srgbClr val="1C3C81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charset="0"/>
              </a:rPr>
              <a:t>Corporate Profile</a:t>
            </a:r>
            <a:endParaRPr lang="en-US" sz="2000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43840" y="4191000"/>
            <a:ext cx="8656319" cy="380436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Core Capabilities</a:t>
            </a:r>
          </a:p>
        </p:txBody>
      </p:sp>
      <p:pic>
        <p:nvPicPr>
          <p:cNvPr id="20" name="ICON DOVEL APDI.png" descr="/Users/g57/Desktop/ICON DOVEL APDI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225040" y="5105400"/>
            <a:ext cx="1432560" cy="1410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21" name="ICON DOVEL APPMOD.png" descr="/Users/g57/Desktop/ICON DOVEL APPMOD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294641" y="5105400"/>
            <a:ext cx="1432560" cy="1410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22" name="ICON DOVEL CLOUD.png" descr="/Users/g57/Desktop/ICON DOVEL CLOUD.png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4114800" y="5105400"/>
            <a:ext cx="1432560" cy="1410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28" name="ICON DOVEL SECURITY.png" descr="/Users/g57/Desktop/ICON DOVEL SECURITY.png"/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7315200" y="5105400"/>
            <a:ext cx="1432560" cy="1410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27" name="ICON DOVEL MOBILE.png" descr="/Users/g57/Desktop/ICON DOVEL MOBILE.png"/>
          <p:cNvPicPr>
            <a:picLocks noChangeAspect="1"/>
          </p:cNvPicPr>
          <p:nvPr/>
        </p:nvPicPr>
        <p:blipFill>
          <a:blip r:embed="rId10" r:link="rId11"/>
          <a:stretch>
            <a:fillRect/>
          </a:stretch>
        </p:blipFill>
        <p:spPr>
          <a:xfrm>
            <a:off x="5715001" y="5105400"/>
            <a:ext cx="1445871" cy="1423489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23" name="Picture 22" descr="CMMI3.jpe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276600"/>
            <a:ext cx="1447800" cy="77819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298174" y="1182141"/>
            <a:ext cx="8437217" cy="799059"/>
          </a:xfrm>
          <a:prstGeom prst="roundRect">
            <a:avLst>
              <a:gd name="adj" fmla="val 9524"/>
            </a:avLst>
          </a:prstGeom>
          <a:gradFill flip="none" rotWithShape="1">
            <a:gsLst>
              <a:gs pos="100000">
                <a:srgbClr val="D7FFD0">
                  <a:alpha val="68000"/>
                </a:srgbClr>
              </a:gs>
              <a:gs pos="0">
                <a:schemeClr val="bg1">
                  <a:alpha val="0"/>
                </a:schemeClr>
              </a:gs>
            </a:gsLst>
            <a:lin ang="5400000" scaled="0"/>
            <a:tileRect/>
          </a:gradFill>
          <a:ln w="12700">
            <a:solidFill>
              <a:srgbClr val="193D81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27432" rIns="182880" bIns="27432" anchor="ctr"/>
          <a:lstStyle/>
          <a:p>
            <a:pPr algn="ctr">
              <a:defRPr/>
            </a:pPr>
            <a:endParaRPr lang="en-US" sz="2000" b="0" dirty="0" err="1" smtClean="0">
              <a:solidFill>
                <a:srgbClr val="40404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Narrow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12192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 err="1" smtClean="0">
                <a:solidFill>
                  <a:srgbClr val="404040"/>
                </a:solidFill>
                <a:latin typeface="Arial Narrow" charset="0"/>
              </a:rPr>
              <a:t>Dovel</a:t>
            </a:r>
            <a:r>
              <a:rPr lang="en-US" sz="2000" b="0" dirty="0" smtClean="0">
                <a:solidFill>
                  <a:srgbClr val="404040"/>
                </a:solidFill>
                <a:latin typeface="Arial Narrow" charset="0"/>
              </a:rPr>
              <a:t> Technologies implements modern and emerging technologies to deliver architecture-driven solutions that actually work</a:t>
            </a:r>
          </a:p>
        </p:txBody>
      </p:sp>
    </p:spTree>
    <p:extLst>
      <p:ext uri="{BB962C8B-B14F-4D97-AF65-F5344CB8AC3E}">
        <p14:creationId xmlns:p14="http://schemas.microsoft.com/office/powerpoint/2010/main" val="349264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OVEL_005v2.png" descr="/Users/g57/Desktop/DOVEL_005v2.png"/>
          <p:cNvPicPr>
            <a:picLocks noChangeAspect="1"/>
          </p:cNvPicPr>
          <p:nvPr/>
        </p:nvPicPr>
        <p:blipFill>
          <a:blip r:embed="rId2" r:link="rId3"/>
          <a:srcRect t="3925" r="667" b="837"/>
          <a:stretch>
            <a:fillRect/>
          </a:stretch>
        </p:blipFill>
        <p:spPr>
          <a:xfrm>
            <a:off x="76200" y="1066800"/>
            <a:ext cx="9083040" cy="554736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charset="0"/>
              </a:rPr>
              <a:t>Customers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DFED-C6E6-8C48-A181-68EA9E3698BF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0" name="Rounded Rectangle 129"/>
          <p:cNvSpPr>
            <a:spLocks noChangeArrowheads="1"/>
          </p:cNvSpPr>
          <p:nvPr/>
        </p:nvSpPr>
        <p:spPr bwMode="auto">
          <a:xfrm>
            <a:off x="368102" y="2438400"/>
            <a:ext cx="2362200" cy="3657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3D7EB"/>
              </a:gs>
              <a:gs pos="100000">
                <a:schemeClr val="bg1">
                  <a:alpha val="19000"/>
                </a:schemeClr>
              </a:gs>
            </a:gsLst>
            <a:lin ang="5400000" scaled="0"/>
            <a:tileRect/>
          </a:gradFill>
          <a:ln w="3175">
            <a:gradFill flip="none" rotWithShape="1">
              <a:gsLst>
                <a:gs pos="0">
                  <a:srgbClr val="7DAFCD"/>
                </a:gs>
                <a:gs pos="100000">
                  <a:srgbClr val="DAEEFA">
                    <a:alpha val="65000"/>
                  </a:srgbClr>
                </a:gs>
              </a:gsLst>
              <a:lin ang="5400000" scaled="0"/>
              <a:tileRect/>
            </a:gradFill>
            <a:miter lim="800000"/>
            <a:headEnd/>
            <a:tailEnd/>
          </a:ln>
        </p:spPr>
        <p:txBody>
          <a:bodyPr lIns="45720" tIns="118872" rIns="45720" bIns="27432" numCol="1" anchor="t">
            <a:prstTxWarp prst="textNoShape">
              <a:avLst/>
            </a:prstTxWarp>
          </a:bodyPr>
          <a:lstStyle/>
          <a:p>
            <a:pPr marL="176213" indent="-176213">
              <a:spcBef>
                <a:spcPts val="1800"/>
              </a:spcBef>
              <a:buSzPct val="80000"/>
              <a:buFont typeface="Times" charset="0"/>
              <a:buChar char="•"/>
            </a:pPr>
            <a:r>
              <a:rPr lang="en-US" b="0" dirty="0">
                <a:latin typeface="Arial Narrow" charset="0"/>
              </a:rPr>
              <a:t>Federal Aviation Administration</a:t>
            </a:r>
          </a:p>
          <a:p>
            <a:pPr marL="176213" indent="-176213">
              <a:spcBef>
                <a:spcPts val="18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Department of Commerce</a:t>
            </a:r>
          </a:p>
          <a:p>
            <a:pPr marL="176213" indent="-176213">
              <a:spcBef>
                <a:spcPts val="18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Department of Defense</a:t>
            </a:r>
          </a:p>
          <a:p>
            <a:pPr marL="176213" indent="-176213">
              <a:spcBef>
                <a:spcPts val="18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Department of Education</a:t>
            </a:r>
          </a:p>
          <a:p>
            <a:pPr marL="176213" indent="-176213">
              <a:spcBef>
                <a:spcPts val="1800"/>
              </a:spcBef>
              <a:buSzPct val="80000"/>
              <a:buFont typeface="Times" charset="0"/>
              <a:buChar char="•"/>
            </a:pPr>
            <a:r>
              <a:rPr lang="en-US" b="0" dirty="0" smtClean="0">
                <a:latin typeface="Arial Narrow" charset="0"/>
              </a:rPr>
              <a:t>Department of Health </a:t>
            </a:r>
            <a:br>
              <a:rPr lang="en-US" b="0" dirty="0" smtClean="0">
                <a:latin typeface="Arial Narrow" charset="0"/>
              </a:rPr>
            </a:br>
            <a:r>
              <a:rPr lang="en-US" b="0" dirty="0" smtClean="0">
                <a:latin typeface="Arial Narrow" charset="0"/>
              </a:rPr>
              <a:t>and Human Services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68884" y="2133600"/>
            <a:ext cx="2374316" cy="380436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6C9DBB"/>
              </a:gs>
              <a:gs pos="100000">
                <a:srgbClr val="3F7798"/>
              </a:gs>
            </a:gsLst>
            <a:lin ang="5400000" scaled="0"/>
            <a:tileRect/>
          </a:gradFill>
          <a:ln w="12700">
            <a:solidFill>
              <a:srgbClr val="37769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Clients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pic>
        <p:nvPicPr>
          <p:cNvPr id="12" name="Dept of HHS-01.png" descr="/Users/g57/Desktop/Dept of HHS-01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7765208" y="2514816"/>
            <a:ext cx="1302592" cy="1218427"/>
          </a:xfrm>
          <a:prstGeom prst="rect">
            <a:avLst/>
          </a:prstGeom>
        </p:spPr>
      </p:pic>
      <p:pic>
        <p:nvPicPr>
          <p:cNvPr id="13" name="Dept_of_Education.png" descr="/Users/g57/Desktop/Dept_of_Education.png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6584881" y="2521354"/>
            <a:ext cx="1208426" cy="1205350"/>
          </a:xfrm>
          <a:prstGeom prst="rect">
            <a:avLst/>
          </a:prstGeom>
        </p:spPr>
      </p:pic>
      <p:pic>
        <p:nvPicPr>
          <p:cNvPr id="14" name="DoD.png" descr="/Users/g57/Desktop/DoD.png"/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5285842" y="2490350"/>
            <a:ext cx="1267358" cy="1267358"/>
          </a:xfrm>
          <a:prstGeom prst="rect">
            <a:avLst/>
          </a:prstGeom>
        </p:spPr>
      </p:pic>
      <p:pic>
        <p:nvPicPr>
          <p:cNvPr id="16" name="Patent&amp;TrademrkOff.png" descr="/Users/g57/Desktop/Patent&amp;TrademrkOff.png"/>
          <p:cNvPicPr>
            <a:picLocks noChangeAspect="1"/>
          </p:cNvPicPr>
          <p:nvPr/>
        </p:nvPicPr>
        <p:blipFill>
          <a:blip r:embed="rId10" r:link="rId11"/>
          <a:stretch>
            <a:fillRect/>
          </a:stretch>
        </p:blipFill>
        <p:spPr>
          <a:xfrm>
            <a:off x="4031973" y="2511116"/>
            <a:ext cx="1225827" cy="1225827"/>
          </a:xfrm>
          <a:prstGeom prst="rect">
            <a:avLst/>
          </a:prstGeom>
        </p:spPr>
      </p:pic>
      <p:pic>
        <p:nvPicPr>
          <p:cNvPr id="22" name="FAA_Logo.png" descr="/Users/g57/Desktop/FAA_Logo.png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2714297" y="2471430"/>
            <a:ext cx="1324146" cy="128155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298174" y="1182141"/>
            <a:ext cx="8437217" cy="799059"/>
          </a:xfrm>
          <a:prstGeom prst="roundRect">
            <a:avLst>
              <a:gd name="adj" fmla="val 9524"/>
            </a:avLst>
          </a:prstGeom>
          <a:gradFill flip="none" rotWithShape="1">
            <a:gsLst>
              <a:gs pos="100000">
                <a:srgbClr val="D7FFD0">
                  <a:alpha val="68000"/>
                </a:srgbClr>
              </a:gs>
              <a:gs pos="0">
                <a:schemeClr val="bg1">
                  <a:alpha val="0"/>
                </a:schemeClr>
              </a:gs>
            </a:gsLst>
            <a:lin ang="5400000" scaled="0"/>
            <a:tileRect/>
          </a:gradFill>
          <a:ln w="12700">
            <a:solidFill>
              <a:srgbClr val="193D81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182880" tIns="27432" rIns="182880" bIns="27432" anchor="ctr"/>
          <a:lstStyle/>
          <a:p>
            <a:pPr algn="ctr">
              <a:defRPr/>
            </a:pPr>
            <a:endParaRPr lang="en-US" sz="2000" b="0" dirty="0" smtClean="0">
              <a:solidFill>
                <a:srgbClr val="404040"/>
              </a:solidFill>
              <a:latin typeface="Arial Narrow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1218458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 err="1" smtClean="0">
                <a:solidFill>
                  <a:srgbClr val="404040"/>
                </a:solidFill>
                <a:latin typeface="Arial Narrow" charset="0"/>
              </a:rPr>
              <a:t>Dovel</a:t>
            </a:r>
            <a:r>
              <a:rPr lang="en-US" sz="2000" b="0" dirty="0" smtClean="0">
                <a:solidFill>
                  <a:srgbClr val="404040"/>
                </a:solidFill>
                <a:latin typeface="Arial Narrow" charset="0"/>
              </a:rPr>
              <a:t> Technologies works across defense and civilian agencies to provide innovative solutions to shared challenges with data access, use, and security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OVEL_001.jpg" descr="/Users/g57/Desktop/DOVEL_001.jpg"/>
          <p:cNvPicPr>
            <a:picLocks noChangeAspect="1"/>
          </p:cNvPicPr>
          <p:nvPr/>
        </p:nvPicPr>
        <p:blipFill>
          <a:blip r:embed="rId2" r:link="rId3"/>
          <a:srcRect t="4829"/>
          <a:stretch>
            <a:fillRect/>
          </a:stretch>
        </p:blipFill>
        <p:spPr>
          <a:xfrm>
            <a:off x="0" y="1066800"/>
            <a:ext cx="9144000" cy="5543444"/>
          </a:xfrm>
          <a:prstGeom prst="rect">
            <a:avLst/>
          </a:prstGeom>
        </p:spPr>
      </p:pic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 Differentiators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6752" y="1225826"/>
            <a:ext cx="8426248" cy="2612696"/>
          </a:xfrm>
        </p:spPr>
        <p:txBody>
          <a:bodyPr numCol="2"/>
          <a:lstStyle/>
          <a:p>
            <a:r>
              <a:rPr lang="en-US" sz="1600" dirty="0" smtClean="0"/>
              <a:t>High-caliber talent brings true subject matter expertise to our clients</a:t>
            </a:r>
          </a:p>
          <a:p>
            <a:r>
              <a:rPr lang="en-US" sz="1600" dirty="0" smtClean="0"/>
              <a:t>Experience building and developing mission-critical solutions that meet today’s Federal IT challenges </a:t>
            </a:r>
          </a:p>
          <a:p>
            <a:r>
              <a:rPr lang="en-US" sz="1600" dirty="0" smtClean="0"/>
              <a:t>Dovel’s prime contracts exhibit very low defect rates due to our proven and repeatable development processes</a:t>
            </a:r>
          </a:p>
          <a:p>
            <a:r>
              <a:rPr lang="en-US" sz="1600" dirty="0"/>
              <a:t>Our externally-appraised CMMI level 3 processes follow both Agile and Waterfall methodologies 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34A3-745F-7E45-84E4-1C2AD872A642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876800" y="1447800"/>
            <a:ext cx="3962400" cy="1676400"/>
          </a:xfrm>
          <a:prstGeom prst="roundRect">
            <a:avLst>
              <a:gd name="adj" fmla="val 6107"/>
            </a:avLst>
          </a:prstGeom>
          <a:gradFill flip="none" rotWithShape="1">
            <a:gsLst>
              <a:gs pos="100000">
                <a:srgbClr val="F9DCA9">
                  <a:alpha val="86000"/>
                </a:srgbClr>
              </a:gs>
              <a:gs pos="0">
                <a:schemeClr val="bg1">
                  <a:alpha val="0"/>
                </a:schemeClr>
              </a:gs>
            </a:gsLst>
            <a:lin ang="5400000" scaled="0"/>
            <a:tileRect/>
          </a:gradFill>
          <a:ln w="12700">
            <a:gradFill flip="none" rotWithShape="1">
              <a:gsLst>
                <a:gs pos="0">
                  <a:srgbClr val="F9BE5B"/>
                </a:gs>
                <a:gs pos="100000">
                  <a:srgbClr val="FFFFFF"/>
                </a:gs>
              </a:gsLst>
              <a:lin ang="5760000" scaled="0"/>
              <a:tileRect/>
            </a:gradFill>
            <a:miter lim="800000"/>
            <a:headEnd/>
            <a:tailEnd/>
          </a:ln>
          <a:effectLst>
            <a:outerShdw blurRad="63500" dist="25400" dir="2700000" algn="tl" rotWithShape="0">
              <a:schemeClr val="bg1">
                <a:lumMod val="65000"/>
                <a:alpha val="64000"/>
              </a:schemeClr>
            </a:outerShdw>
          </a:effectLst>
        </p:spPr>
        <p:txBody>
          <a:bodyPr lIns="182880" tIns="27432" rIns="182880" bIns="27432" anchor="ctr"/>
          <a:lstStyle/>
          <a:p>
            <a:pPr>
              <a:spcBef>
                <a:spcPts val="600"/>
              </a:spcBef>
              <a:buSzPct val="80000"/>
              <a:defRPr/>
            </a:pPr>
            <a:r>
              <a:rPr lang="en-US" sz="1200" b="0" i="1" dirty="0" smtClean="0">
                <a:solidFill>
                  <a:srgbClr val="404040"/>
                </a:solidFill>
                <a:latin typeface="+mn-lt"/>
              </a:rPr>
              <a:t>“</a:t>
            </a:r>
            <a:r>
              <a:rPr lang="en-US" sz="1200" b="0" i="1" dirty="0" smtClean="0">
                <a:latin typeface="+mn-lt"/>
              </a:rPr>
              <a:t>Your data continues to look good with fewer delivered defects and higher defect removal efficiency (DRE) than many companies.  Your Agile data also looks better than many other Agile projects.  </a:t>
            </a:r>
          </a:p>
          <a:p>
            <a:pPr>
              <a:spcBef>
                <a:spcPts val="600"/>
              </a:spcBef>
              <a:buSzPct val="80000"/>
              <a:defRPr/>
            </a:pPr>
            <a:r>
              <a:rPr lang="en-US" sz="1200" b="0" i="1" dirty="0" smtClean="0">
                <a:latin typeface="+mn-lt"/>
              </a:rPr>
              <a:t> I wish all Agile projects measured the way you do.  With function points Agile can finally be compared against other methods.</a:t>
            </a:r>
            <a:r>
              <a:rPr lang="en-US" sz="1200" b="0" i="1" dirty="0" smtClean="0">
                <a:solidFill>
                  <a:srgbClr val="404040"/>
                </a:solidFill>
                <a:latin typeface="+mn-lt"/>
              </a:rPr>
              <a:t>” </a:t>
            </a:r>
          </a:p>
          <a:p>
            <a:pPr>
              <a:spcBef>
                <a:spcPts val="600"/>
              </a:spcBef>
              <a:buSzPct val="80000"/>
              <a:defRPr/>
            </a:pPr>
            <a:r>
              <a:rPr lang="en-US" sz="1200" b="0" i="1" dirty="0" smtClean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1200" b="0" i="1" dirty="0" smtClean="0">
                <a:solidFill>
                  <a:srgbClr val="404040"/>
                </a:solidFill>
                <a:latin typeface="Arial Narrow" charset="0"/>
              </a:rPr>
              <a:t>~ Capers Jones, after reviewing 2011 data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235160"/>
              </p:ext>
            </p:extLst>
          </p:nvPr>
        </p:nvGraphicFramePr>
        <p:xfrm>
          <a:off x="4876800" y="3437465"/>
          <a:ext cx="3962400" cy="2820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867"/>
                <a:gridCol w="1260592"/>
                <a:gridCol w="1143941"/>
              </a:tblGrid>
              <a:tr h="447635">
                <a:tc>
                  <a:txBody>
                    <a:bodyPr/>
                    <a:lstStyle/>
                    <a:p>
                      <a:endParaRPr lang="en-US" sz="13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Defect Potentials (defects per FP)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F7DA4"/>
                        </a:gs>
                        <a:gs pos="100000">
                          <a:srgbClr val="87B2C9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Defect</a:t>
                      </a:r>
                      <a:r>
                        <a:rPr lang="en-US" sz="1200" baseline="0" dirty="0" smtClean="0">
                          <a:latin typeface="Arial Narrow"/>
                          <a:cs typeface="Arial Narrow"/>
                        </a:rPr>
                        <a:t> Removal Efficiency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F7DA4"/>
                        </a:gs>
                        <a:gs pos="100000">
                          <a:srgbClr val="87B2C9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3761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DOVEL 2008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70000">
                          <a:srgbClr val="ABD4EA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0.25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BD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94%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BD4EA"/>
                    </a:solidFill>
                  </a:tcPr>
                </a:tc>
              </a:tr>
              <a:tr h="33761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 Narrow"/>
                        </a:rPr>
                        <a:t>DOVEL </a:t>
                      </a: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2009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70000">
                          <a:srgbClr val="ABD4EA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0.25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D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96%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BD4EA"/>
                    </a:solidFill>
                  </a:tcPr>
                </a:tc>
              </a:tr>
              <a:tr h="33761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 Narrow"/>
                        </a:rPr>
                        <a:t>DOVEL </a:t>
                      </a: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2010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70000">
                          <a:srgbClr val="ABD4EA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0.28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D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98%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BD4EA"/>
                    </a:solidFill>
                  </a:tcPr>
                </a:tc>
              </a:tr>
              <a:tr h="33761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 Narrow"/>
                        </a:rPr>
                        <a:t>DOVEL </a:t>
                      </a: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2011 Waterfall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70000">
                          <a:srgbClr val="ABD4EA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0.30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D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99%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BD4EA"/>
                    </a:solidFill>
                  </a:tcPr>
                </a:tc>
              </a:tr>
              <a:tr h="33761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Arial Narrow"/>
                        </a:rPr>
                        <a:t>DOVEL </a:t>
                      </a: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2011 Agile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70000">
                          <a:srgbClr val="ABD4EA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0.64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BD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94%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BD4EA"/>
                    </a:solidFill>
                  </a:tcPr>
                </a:tc>
              </a:tr>
              <a:tr h="33761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n-lt"/>
                          <a:cs typeface="Arial Narrow"/>
                        </a:rPr>
                        <a:t>DOVEL </a:t>
                      </a: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2012 Agile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70000">
                          <a:srgbClr val="F2CB84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0.45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CB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93%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F2CB84"/>
                    </a:solidFill>
                  </a:tcPr>
                </a:tc>
              </a:tr>
              <a:tr h="33761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Industry Average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alpha val="0"/>
                          </a:schemeClr>
                        </a:gs>
                        <a:gs pos="70000">
                          <a:srgbClr val="B4D1A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4.80</a:t>
                      </a:r>
                      <a:r>
                        <a:rPr lang="en-US" sz="1200" b="1" baseline="0" dirty="0" smtClean="0">
                          <a:latin typeface="Arial Narrow"/>
                          <a:cs typeface="Arial Narrow"/>
                        </a:rPr>
                        <a:t>*</a:t>
                      </a:r>
                      <a:endParaRPr lang="en-US" sz="1200" b="1" baseline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4D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92%*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4D1A2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430432" y="3429000"/>
            <a:ext cx="1261535" cy="455398"/>
          </a:xfrm>
          <a:prstGeom prst="rect">
            <a:avLst/>
          </a:prstGeom>
          <a:gradFill>
            <a:gsLst>
              <a:gs pos="0">
                <a:srgbClr val="3F7DA4"/>
              </a:gs>
              <a:gs pos="100000">
                <a:srgbClr val="87B2C9"/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Arial Narrow"/>
                <a:cs typeface="Arial Narrow"/>
              </a:rPr>
              <a:t>Defect Potentials (defects per </a:t>
            </a:r>
            <a:r>
              <a:rPr lang="en-US" sz="1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FP)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1967" y="3429000"/>
            <a:ext cx="1147233" cy="455398"/>
          </a:xfrm>
          <a:prstGeom prst="rect">
            <a:avLst/>
          </a:prstGeom>
          <a:gradFill>
            <a:gsLst>
              <a:gs pos="0">
                <a:srgbClr val="3F7DA4"/>
              </a:gs>
              <a:gs pos="100000">
                <a:srgbClr val="87B2C9"/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>
                <a:solidFill>
                  <a:prstClr val="white"/>
                </a:solidFill>
                <a:latin typeface="Arial Narrow"/>
                <a:cs typeface="Arial Narrow"/>
              </a:rPr>
              <a:t>Defect Removal Efficiency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2400" y="6096000"/>
            <a:ext cx="4419600" cy="457200"/>
          </a:xfrm>
          <a:prstGeom prst="roundRect">
            <a:avLst>
              <a:gd name="adj" fmla="val 6107"/>
            </a:avLst>
          </a:prstGeom>
          <a:noFill/>
          <a:ln w="12700">
            <a:noFill/>
            <a:miter lim="800000"/>
            <a:headEnd/>
            <a:tailEnd/>
          </a:ln>
          <a:effectLst>
            <a:outerShdw blurRad="63500" dist="25400" dir="2700000" algn="tl" rotWithShape="0">
              <a:schemeClr val="bg1">
                <a:lumMod val="65000"/>
                <a:alpha val="64000"/>
              </a:schemeClr>
            </a:outerShdw>
          </a:effectLst>
        </p:spPr>
        <p:txBody>
          <a:bodyPr lIns="182880" tIns="27432" rIns="182880" bIns="27432" anchor="ctr"/>
          <a:lstStyle/>
          <a:p>
            <a:pPr marL="63500" indent="-63500">
              <a:spcBef>
                <a:spcPts val="600"/>
              </a:spcBef>
              <a:buSzPct val="80000"/>
              <a:defRPr/>
            </a:pPr>
            <a:r>
              <a:rPr lang="en-US" sz="1200" b="0" i="1" dirty="0" smtClean="0">
                <a:solidFill>
                  <a:srgbClr val="404040"/>
                </a:solidFill>
                <a:latin typeface="Arial Narrow" charset="0"/>
              </a:rPr>
              <a:t>*</a:t>
            </a:r>
            <a:r>
              <a:rPr lang="en-US" sz="1200" dirty="0" smtClean="0"/>
              <a:t> </a:t>
            </a:r>
            <a:r>
              <a:rPr lang="en-US" sz="1200" b="0" i="1" dirty="0" smtClean="0">
                <a:solidFill>
                  <a:srgbClr val="404040"/>
                </a:solidFill>
                <a:latin typeface="Arial Narrow" charset="0"/>
              </a:rPr>
              <a:t>Overview of United States Software Industry Results Circa 2008 Copyright</a:t>
            </a:r>
            <a:r>
              <a:rPr lang="en-US" sz="1200" b="0" i="1" baseline="30000" dirty="0" smtClean="0">
                <a:solidFill>
                  <a:srgbClr val="404040"/>
                </a:solidFill>
                <a:latin typeface="Arial Narrow" charset="0"/>
              </a:rPr>
              <a:t> ©</a:t>
            </a:r>
            <a:r>
              <a:rPr lang="en-US" sz="1200" b="0" i="1" dirty="0" smtClean="0">
                <a:solidFill>
                  <a:srgbClr val="404040"/>
                </a:solidFill>
                <a:latin typeface="Arial Narrow" charset="0"/>
              </a:rPr>
              <a:t> Capers Jones &amp; Associates LLC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OVEL_TECH_OVERVIEW_004.jpg" descr="/Users/g57/Desktop/DOVEL_TECH_OVERVIEW_004.jpg"/>
          <p:cNvPicPr>
            <a:picLocks noChangeAspect="1"/>
          </p:cNvPicPr>
          <p:nvPr/>
        </p:nvPicPr>
        <p:blipFill>
          <a:blip r:embed="rId2" r:link="rId3"/>
          <a:srcRect b="3510"/>
          <a:stretch>
            <a:fillRect/>
          </a:stretch>
        </p:blipFill>
        <p:spPr>
          <a:xfrm>
            <a:off x="11759" y="1043717"/>
            <a:ext cx="9144000" cy="557617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charset="0"/>
              </a:rPr>
              <a:t>Mission-Driven Technology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charset="0"/>
              </a:rPr>
            </a:br>
            <a:r>
              <a:rPr lang="en-US" sz="2800" b="0" i="1" dirty="0" smtClean="0">
                <a:effectLst/>
                <a:sym typeface="Arial" charset="0"/>
              </a:rPr>
              <a:t>Architecture-based solutions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6324600" cy="5086132"/>
          </a:xfrm>
        </p:spPr>
        <p:txBody>
          <a:bodyPr/>
          <a:lstStyle/>
          <a:p>
            <a:r>
              <a:rPr lang="en-US" sz="1800" dirty="0" smtClean="0"/>
              <a:t>Dovel has implemented some of the largest mission </a:t>
            </a:r>
            <a:br>
              <a:rPr lang="en-US" sz="1800" dirty="0" smtClean="0"/>
            </a:br>
            <a:r>
              <a:rPr lang="en-US" sz="1800" dirty="0" smtClean="0"/>
              <a:t>critical and innovative systems across the Federal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1800" dirty="0" smtClean="0"/>
              <a:t>Government</a:t>
            </a:r>
          </a:p>
          <a:p>
            <a:pPr lvl="1"/>
            <a:r>
              <a:rPr lang="en-US" sz="1600" dirty="0" smtClean="0">
                <a:sym typeface="Arial Bold" charset="0"/>
              </a:rPr>
              <a:t>Strong focus on modernizing systems and applications </a:t>
            </a:r>
            <a:br>
              <a:rPr lang="en-US" sz="1600" dirty="0" smtClean="0">
                <a:sym typeface="Arial Bold" charset="0"/>
              </a:rPr>
            </a:br>
            <a:r>
              <a:rPr lang="en-US" sz="1600" dirty="0" smtClean="0">
                <a:sym typeface="Arial Bold" charset="0"/>
              </a:rPr>
              <a:t>to meet today’s IT needs</a:t>
            </a:r>
          </a:p>
          <a:p>
            <a:pPr lvl="1"/>
            <a:r>
              <a:rPr lang="en-US" sz="1600" dirty="0" smtClean="0">
                <a:sym typeface="Arial Bold" charset="0"/>
              </a:rPr>
              <a:t>Expertise in SOA principles</a:t>
            </a:r>
          </a:p>
          <a:p>
            <a:pPr lvl="1"/>
            <a:r>
              <a:rPr lang="en-US" sz="1600" dirty="0" smtClean="0">
                <a:sym typeface="Arial Bold" charset="0"/>
              </a:rPr>
              <a:t>Ability to combine Agile and waterfall methodologies to meet Federal SDLC requirements</a:t>
            </a:r>
          </a:p>
          <a:p>
            <a:r>
              <a:rPr lang="en-US" sz="1800" dirty="0" smtClean="0"/>
              <a:t>ZapThink Business Unit brings globally recognized industry </a:t>
            </a:r>
            <a:br>
              <a:rPr lang="en-US" sz="1800" dirty="0" smtClean="0"/>
            </a:br>
            <a:r>
              <a:rPr lang="en-US" sz="1800" dirty="0" smtClean="0"/>
              <a:t>expertise in architectures for Government and </a:t>
            </a:r>
            <a:br>
              <a:rPr lang="en-US" sz="1800" dirty="0" smtClean="0"/>
            </a:br>
            <a:r>
              <a:rPr lang="en-US" sz="1800" dirty="0" smtClean="0"/>
              <a:t>Commercial markets</a:t>
            </a:r>
          </a:p>
          <a:p>
            <a:pPr lvl="1"/>
            <a:r>
              <a:rPr lang="en-US" sz="1600" dirty="0" smtClean="0">
                <a:sym typeface="Arial Bold" charset="0"/>
              </a:rPr>
              <a:t>Global audience of 16,000 readers of ZapFlash newsletter</a:t>
            </a:r>
          </a:p>
          <a:p>
            <a:pPr lvl="1"/>
            <a:r>
              <a:rPr lang="en-US" sz="1600" dirty="0" smtClean="0">
                <a:sym typeface="Arial Bold" charset="0"/>
              </a:rPr>
              <a:t>Quoted and published in press over 3,000 times including </a:t>
            </a:r>
            <a:br>
              <a:rPr lang="en-US" sz="1600" dirty="0" smtClean="0">
                <a:sym typeface="Arial Bold" charset="0"/>
              </a:rPr>
            </a:br>
            <a:r>
              <a:rPr lang="en-US" sz="1600" dirty="0" smtClean="0">
                <a:sym typeface="Arial Bold" charset="0"/>
              </a:rPr>
              <a:t>regular column in </a:t>
            </a:r>
            <a:r>
              <a:rPr lang="en-US" sz="1600" i="1" dirty="0" smtClean="0">
                <a:sym typeface="Arial Bold" charset="0"/>
              </a:rPr>
              <a:t>CIO Magazine</a:t>
            </a:r>
          </a:p>
          <a:p>
            <a:pPr lvl="1"/>
            <a:r>
              <a:rPr lang="en-US" sz="1600" dirty="0" smtClean="0">
                <a:sym typeface="Arial Bold" charset="0"/>
              </a:rPr>
              <a:t>Certified over 1,600 licensed ZapThink Architects around the </a:t>
            </a:r>
            <a:br>
              <a:rPr lang="en-US" sz="1600" dirty="0" smtClean="0">
                <a:sym typeface="Arial Bold" charset="0"/>
              </a:rPr>
            </a:br>
            <a:r>
              <a:rPr lang="en-US" sz="1600" dirty="0" smtClean="0">
                <a:sym typeface="Arial Bold" charset="0"/>
              </a:rPr>
              <a:t>world through global trainings</a:t>
            </a:r>
          </a:p>
          <a:p>
            <a:pPr lvl="1"/>
            <a:r>
              <a:rPr lang="en-US" sz="1600" dirty="0" smtClean="0">
                <a:sym typeface="Arial Bold" charset="0"/>
              </a:rPr>
              <a:t>New book published in March 2013 “The Agile Architecture Revolution”</a:t>
            </a:r>
          </a:p>
          <a:p>
            <a:pPr lvl="2"/>
            <a:endParaRPr lang="en-US" sz="1400" dirty="0">
              <a:sym typeface="Arial Bold" charset="0"/>
            </a:endParaRP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5C234-FCFD-1847-B668-977D2D64165F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5" name="Oval 24"/>
          <p:cNvSpPr/>
          <p:nvPr/>
        </p:nvSpPr>
        <p:spPr bwMode="auto">
          <a:xfrm>
            <a:off x="5456121" y="4185937"/>
            <a:ext cx="3687879" cy="1599122"/>
          </a:xfrm>
          <a:prstGeom prst="ellipse">
            <a:avLst/>
          </a:prstGeom>
          <a:solidFill>
            <a:schemeClr val="bg1"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2700">
              <a:schemeClr val="bg1">
                <a:alpha val="0"/>
              </a:schemeClr>
            </a:glow>
            <a:softEdge rad="1778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Dovel-Zapthink new.jpg" descr="/Users/g57/Desktop/Dovel-Zapthink new.jpg"/>
          <p:cNvPicPr>
            <a:picLocks noChangeAspect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690" y="4009566"/>
            <a:ext cx="3339338" cy="16696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Arial" charset="0"/>
              </a:rPr>
              <a:t>Key Programs – Enterprise Solutions</a:t>
            </a:r>
            <a:endParaRPr lang="en-US" dirty="0"/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15CF5-3E71-314D-8DBF-6BD969AEAACA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2" name="Rounded Rectangle 129"/>
          <p:cNvSpPr>
            <a:spLocks noChangeArrowheads="1"/>
          </p:cNvSpPr>
          <p:nvPr/>
        </p:nvSpPr>
        <p:spPr bwMode="auto">
          <a:xfrm>
            <a:off x="2133600" y="2061254"/>
            <a:ext cx="4038600" cy="76451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1" anchor="ctr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100" b="0" dirty="0" smtClean="0">
                <a:latin typeface="Arial Narrow" charset="0"/>
              </a:rPr>
              <a:t>Provides a SOA environment for the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National Airspace System 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04800" y="2061253"/>
            <a:ext cx="2011680" cy="764511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</a:rPr>
              <a:t>Federal Aviation Administration System Wide Information Management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98174" y="1082261"/>
            <a:ext cx="8437217" cy="799059"/>
          </a:xfrm>
          <a:prstGeom prst="roundRect">
            <a:avLst>
              <a:gd name="adj" fmla="val 9524"/>
            </a:avLst>
          </a:prstGeom>
          <a:gradFill flip="none" rotWithShape="1">
            <a:gsLst>
              <a:gs pos="100000">
                <a:srgbClr val="D7FFD0">
                  <a:alpha val="68000"/>
                </a:srgbClr>
              </a:gs>
              <a:gs pos="0">
                <a:schemeClr val="bg1">
                  <a:alpha val="0"/>
                </a:schemeClr>
              </a:gs>
            </a:gsLst>
            <a:lin ang="5400000" scaled="0"/>
            <a:tileRect/>
          </a:gradFill>
          <a:ln w="12700">
            <a:solidFill>
              <a:srgbClr val="193D81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182880" tIns="27432" rIns="182880" bIns="27432" anchor="ctr"/>
          <a:lstStyle/>
          <a:p>
            <a:pPr algn="ctr">
              <a:defRPr/>
            </a:pPr>
            <a:endParaRPr lang="en-US" sz="2000" b="0" dirty="0" smtClean="0">
              <a:solidFill>
                <a:srgbClr val="404040"/>
              </a:solidFill>
              <a:latin typeface="Arial Narrow" charset="0"/>
            </a:endParaRPr>
          </a:p>
        </p:txBody>
      </p:sp>
      <p:sp>
        <p:nvSpPr>
          <p:cNvPr id="36" name="Rounded Rectangle 129"/>
          <p:cNvSpPr>
            <a:spLocks noChangeArrowheads="1"/>
          </p:cNvSpPr>
          <p:nvPr/>
        </p:nvSpPr>
        <p:spPr bwMode="auto">
          <a:xfrm>
            <a:off x="2133600" y="2966442"/>
            <a:ext cx="4038600" cy="69501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1" anchor="ctr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100" b="0" dirty="0" smtClean="0">
                <a:latin typeface="Arial Narrow" charset="0"/>
              </a:rPr>
              <a:t>Highly sophisticated and complex integrated system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comprised of numerous aging subsystems to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provide access to travel booking for two million users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304800" y="2971800"/>
            <a:ext cx="2011680" cy="695012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</a:rPr>
              <a:t>Defense Travel System</a:t>
            </a:r>
          </a:p>
        </p:txBody>
      </p:sp>
      <p:sp>
        <p:nvSpPr>
          <p:cNvPr id="39" name="Rounded Rectangle 129"/>
          <p:cNvSpPr>
            <a:spLocks noChangeArrowheads="1"/>
          </p:cNvSpPr>
          <p:nvPr/>
        </p:nvSpPr>
        <p:spPr bwMode="auto">
          <a:xfrm>
            <a:off x="2133600" y="3804642"/>
            <a:ext cx="4038600" cy="69501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1" anchor="ctr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100" b="0" dirty="0" smtClean="0">
                <a:latin typeface="Arial Narrow" charset="0"/>
              </a:rPr>
              <a:t>Single platform that establishes a virtual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environment on which to base all Census applications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04800" y="3810000"/>
            <a:ext cx="2011680" cy="695011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</a:rPr>
              <a:t>Census Enterprise Data Management Platform</a:t>
            </a:r>
          </a:p>
        </p:txBody>
      </p:sp>
      <p:sp>
        <p:nvSpPr>
          <p:cNvPr id="43" name="Rounded Rectangle 129"/>
          <p:cNvSpPr>
            <a:spLocks noChangeArrowheads="1"/>
          </p:cNvSpPr>
          <p:nvPr/>
        </p:nvSpPr>
        <p:spPr bwMode="auto">
          <a:xfrm>
            <a:off x="2133600" y="4652053"/>
            <a:ext cx="3505200" cy="7905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1" anchor="ctr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100" b="0" dirty="0" smtClean="0">
                <a:latin typeface="Arial Narrow" charset="0"/>
              </a:rPr>
              <a:t>Ensuring system can handle peak usage of up to 50,000 simultaneous users for  Free Application for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Federal Student Aid transactions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304800" y="4652053"/>
            <a:ext cx="2011680" cy="790576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</a:rPr>
              <a:t>Department of Education Capacity Planning and Performance Testing</a:t>
            </a:r>
          </a:p>
        </p:txBody>
      </p:sp>
      <p:sp>
        <p:nvSpPr>
          <p:cNvPr id="47" name="Rounded Rectangle 129"/>
          <p:cNvSpPr>
            <a:spLocks noChangeArrowheads="1"/>
          </p:cNvSpPr>
          <p:nvPr/>
        </p:nvSpPr>
        <p:spPr bwMode="auto">
          <a:xfrm>
            <a:off x="2133600" y="5566454"/>
            <a:ext cx="4038600" cy="7905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1" anchor="ctr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100" b="0" dirty="0" smtClean="0">
                <a:latin typeface="Arial Narrow" charset="0"/>
              </a:rPr>
              <a:t>Records and reports ship traffic in and out of protected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coral reef areas, enabling better oversight over preservation 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304800" y="5566453"/>
            <a:ext cx="2011680" cy="790576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</a:rPr>
              <a:t>National Oceanic and Atmospheric Agency Coral Reef Reporting System</a:t>
            </a:r>
          </a:p>
        </p:txBody>
      </p:sp>
      <p:pic>
        <p:nvPicPr>
          <p:cNvPr id="51" name="ICON DOVEL CLOUD.png" descr="/Users/g57/Desktop/ICON DOVEL CLOUD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7010400" y="38138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33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248400" y="20612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34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5486400" y="20612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64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5486400" y="28994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65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248400" y="38138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66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5486400" y="38138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67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248400" y="47282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68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5486400" y="47282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69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248400" y="55664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70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5486400" y="55664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sp>
        <p:nvSpPr>
          <p:cNvPr id="52" name="Rounded Rectangle 129"/>
          <p:cNvSpPr>
            <a:spLocks noChangeArrowheads="1"/>
          </p:cNvSpPr>
          <p:nvPr/>
        </p:nvSpPr>
        <p:spPr bwMode="auto">
          <a:xfrm>
            <a:off x="7807388" y="4419600"/>
            <a:ext cx="1330262" cy="216535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50000"/>
                <a:alpha val="24000"/>
              </a:schemeClr>
            </a:solidFill>
            <a:miter lim="800000"/>
            <a:headEnd/>
            <a:tailEnd/>
          </a:ln>
        </p:spPr>
        <p:txBody>
          <a:bodyPr lIns="91440" tIns="27432" rIns="91440" bIns="27432" numCol="1" anchor="t">
            <a:prstTxWarp prst="textNoShape">
              <a:avLst/>
            </a:prstTxWarp>
          </a:bodyPr>
          <a:lstStyle/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Application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Modernization</a:t>
            </a:r>
          </a:p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Architecture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Planning, Design,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&amp; Implementation </a:t>
            </a:r>
          </a:p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Cloud Architecture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and Integration</a:t>
            </a:r>
          </a:p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Mobile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Computing</a:t>
            </a:r>
          </a:p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Security Architecture</a:t>
            </a:r>
          </a:p>
          <a:p>
            <a:pPr>
              <a:spcBef>
                <a:spcPts val="600"/>
              </a:spcBef>
              <a:buSzPct val="80000"/>
            </a:pPr>
            <a:endParaRPr lang="en-US" sz="900" b="0" dirty="0" smtClean="0">
              <a:latin typeface="Arial Narrow" charset="0"/>
            </a:endParaRPr>
          </a:p>
        </p:txBody>
      </p:sp>
      <p:pic>
        <p:nvPicPr>
          <p:cNvPr id="71" name="ICON DOVEL CLOUD.png" descr="/Users/g57/Desktop/ICON DOVEL CLOUD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7950200" y="5270500"/>
            <a:ext cx="271588" cy="267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72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7950200" y="4800600"/>
            <a:ext cx="271588" cy="267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73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7950200" y="4419600"/>
            <a:ext cx="271588" cy="267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32" name="ICON DOVEL SECURITY.png" descr="/Users/g57/Desktop/ICON DOVEL SECURITY.pn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7950200" y="6074728"/>
            <a:ext cx="266700" cy="262572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38" name="ICON DOVEL MOBILE.png" descr="/Users/g57/Desktop/ICON DOVEL MOBILE.png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7950200" y="5732780"/>
            <a:ext cx="266700" cy="262572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41" name="ICON DOVEL CLOUD.png" descr="/Users/g57/Desktop/ICON DOVEL CLOUD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960223" y="28994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42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198223" y="2899453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46" name="ICON DOVEL SECURITY.png" descr="/Users/g57/Desktop/ICON DOVEL SECURITY.pn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7807388" y="2899453"/>
            <a:ext cx="731625" cy="720300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49" name="ICON DOVEL SECURITY.png" descr="/Users/g57/Desktop/ICON DOVEL SECURITY.pn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7027529" y="2057400"/>
            <a:ext cx="731625" cy="720300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50" name="ICON DOVEL SECURITY.png" descr="/Users/g57/Desktop/ICON DOVEL SECURITY.pn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7075763" y="5566453"/>
            <a:ext cx="731625" cy="720300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sp>
        <p:nvSpPr>
          <p:cNvPr id="45" name="Rectangle 44"/>
          <p:cNvSpPr/>
          <p:nvPr/>
        </p:nvSpPr>
        <p:spPr>
          <a:xfrm>
            <a:off x="685800" y="12508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 smtClean="0">
                <a:solidFill>
                  <a:srgbClr val="404040"/>
                </a:solidFill>
                <a:latin typeface="Arial Narrow" charset="0"/>
              </a:rPr>
              <a:t>Empowering customer missions through innovative technology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Dovel Support to FAA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07368E-B648-1C4F-A0C9-C11C1C0937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SWIM Program Office Support</a:t>
            </a:r>
          </a:p>
          <a:p>
            <a:pPr lvl="1"/>
            <a:r>
              <a:rPr lang="en-US" b="0" dirty="0">
                <a:latin typeface="+mn-lt"/>
              </a:rPr>
              <a:t>Governance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0" dirty="0">
                <a:latin typeface="+mn-lt"/>
              </a:rPr>
              <a:t>Established SWIM Governance Framework to Support Governance Plan, inclusive of Lifecycle and Policies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0" dirty="0">
                <a:latin typeface="+mn-lt"/>
              </a:rPr>
              <a:t>Developed and updated Key Governance Documentations, Briefings, and facilitated numerous governance Discussions.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0" dirty="0">
                <a:latin typeface="+mn-lt"/>
              </a:rPr>
              <a:t>Provided key guidance to FAA programs on the Utilization of SWIM Governance.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0" dirty="0">
                <a:latin typeface="+mn-lt"/>
              </a:rPr>
              <a:t>Support the Development of the Governance Enabling Tools, and processes.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0" dirty="0">
                <a:latin typeface="+mn-lt"/>
              </a:rPr>
              <a:t>Acting SWIM Governance Lead, while Government Lead was being assigned.</a:t>
            </a:r>
          </a:p>
          <a:p>
            <a:pPr lvl="1"/>
            <a:r>
              <a:rPr lang="en-US" b="0" dirty="0">
                <a:latin typeface="+mn-lt"/>
              </a:rPr>
              <a:t>Implementation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0" dirty="0">
                <a:latin typeface="+mn-lt"/>
              </a:rPr>
              <a:t>Support Testing and requirements for all nine (9) SIPs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0" dirty="0">
                <a:latin typeface="+mn-lt"/>
              </a:rPr>
              <a:t>Document Technical Meetings and provides SME guidance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0" dirty="0">
                <a:latin typeface="+mn-lt"/>
              </a:rPr>
              <a:t>Developed original Messaging Requirements prior to NEMS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0" dirty="0">
                <a:latin typeface="+mn-lt"/>
              </a:rPr>
              <a:t>Support and coordinate the on-ramping of Programs onto NEMS.</a:t>
            </a:r>
          </a:p>
          <a:p>
            <a:endParaRPr lang="en-US" b="0" dirty="0">
              <a:latin typeface="+mn-lt"/>
            </a:endParaRPr>
          </a:p>
          <a:p>
            <a:r>
              <a:rPr lang="en-US" dirty="0">
                <a:latin typeface="+mn-lt"/>
              </a:rPr>
              <a:t>Cloud Computing for NAS and Non - NAS</a:t>
            </a:r>
          </a:p>
          <a:p>
            <a:pPr lvl="1"/>
            <a:r>
              <a:rPr lang="en-US" b="0" dirty="0">
                <a:latin typeface="+mn-lt"/>
              </a:rPr>
              <a:t>Cloud Computing Suitability assessmen</a:t>
            </a:r>
            <a:r>
              <a:rPr lang="en-US" b="0" dirty="0" smtClean="0">
                <a:latin typeface="+mn-lt"/>
              </a:rPr>
              <a:t>ts, Enterprise Cross Collaboration, Business Plan Development, NAS Environment establishment, Functional Area development and Outreach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8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Center Interface/Programs/Support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AIM, STDDS Support </a:t>
            </a:r>
          </a:p>
          <a:p>
            <a:pPr lvl="0"/>
            <a:r>
              <a:rPr lang="en-US" sz="2000" dirty="0" smtClean="0"/>
              <a:t>NAS Service Registry/Repository (NSRR) Support</a:t>
            </a:r>
          </a:p>
          <a:p>
            <a:pPr lvl="1"/>
            <a:r>
              <a:rPr lang="en-US" sz="1600" dirty="0" smtClean="0"/>
              <a:t>Registry repository for SWIM compliant services in the NAS</a:t>
            </a:r>
          </a:p>
          <a:p>
            <a:pPr lvl="1"/>
            <a:r>
              <a:rPr lang="en-US" sz="1600" dirty="0" smtClean="0"/>
              <a:t>We promote NAS services through the Service Lifecycle Management (SLM) process</a:t>
            </a:r>
          </a:p>
          <a:p>
            <a:pPr lvl="0"/>
            <a:r>
              <a:rPr lang="en-US" sz="2000" dirty="0" smtClean="0"/>
              <a:t>FAA SWIM Governance</a:t>
            </a:r>
          </a:p>
          <a:p>
            <a:pPr lvl="0"/>
            <a:r>
              <a:rPr lang="en-US" sz="2000" dirty="0" smtClean="0"/>
              <a:t>Java Message Service Description Document (JMSDD)</a:t>
            </a:r>
          </a:p>
          <a:p>
            <a:pPr lvl="0"/>
            <a:r>
              <a:rPr lang="en-US" sz="2000" dirty="0" smtClean="0"/>
              <a:t>NSRR POC for </a:t>
            </a:r>
            <a:r>
              <a:rPr lang="en-US" sz="2000" dirty="0" err="1" smtClean="0"/>
              <a:t>EnRoute</a:t>
            </a:r>
            <a:r>
              <a:rPr lang="en-US" sz="2000" dirty="0" smtClean="0"/>
              <a:t>, Flight Data Publishing Service and NSRR System Admin support</a:t>
            </a:r>
          </a:p>
          <a:p>
            <a:pPr lvl="0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07368E-B648-1C4F-A0C9-C11C1C09377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Arial" charset="0"/>
              </a:rPr>
              <a:t>Key Programs – Health IT</a:t>
            </a:r>
            <a:endParaRPr lang="en-US" dirty="0"/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5EFB-A75F-3349-8228-EA65E2D0DE72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2" name="Rounded Rectangle 129"/>
          <p:cNvSpPr>
            <a:spLocks noChangeArrowheads="1"/>
          </p:cNvSpPr>
          <p:nvPr/>
        </p:nvSpPr>
        <p:spPr bwMode="auto">
          <a:xfrm>
            <a:off x="2159623" y="2209801"/>
            <a:ext cx="4038600" cy="99059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1" anchor="ctr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100" b="0" dirty="0" smtClean="0">
                <a:latin typeface="Arial Narrow" charset="0"/>
              </a:rPr>
              <a:t>Critical system in providing timely alerts and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tracking resulting actions related with food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and drug recalls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4800" y="2209800"/>
            <a:ext cx="2010964" cy="990599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</a:rPr>
              <a:t>Food and Drug Administration Emergency Operation Network Incident Management System </a:t>
            </a:r>
          </a:p>
        </p:txBody>
      </p:sp>
      <p:sp>
        <p:nvSpPr>
          <p:cNvPr id="22" name="Rounded Rectangle 129"/>
          <p:cNvSpPr>
            <a:spLocks noChangeArrowheads="1"/>
          </p:cNvSpPr>
          <p:nvPr/>
        </p:nvSpPr>
        <p:spPr bwMode="auto">
          <a:xfrm>
            <a:off x="2159623" y="4562789"/>
            <a:ext cx="4038600" cy="69501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1" anchor="ctr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100" b="0" dirty="0" smtClean="0">
                <a:latin typeface="Arial Narrow" charset="0"/>
              </a:rPr>
              <a:t>Application used to manage the recall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activities of FDA-regulated products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04800" y="4557498"/>
            <a:ext cx="2010964" cy="695011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</a:rPr>
              <a:t>Food and Drug Administration Enterprise Recalls System</a:t>
            </a:r>
          </a:p>
        </p:txBody>
      </p:sp>
      <p:sp>
        <p:nvSpPr>
          <p:cNvPr id="26" name="Rounded Rectangle 129"/>
          <p:cNvSpPr>
            <a:spLocks noChangeArrowheads="1"/>
          </p:cNvSpPr>
          <p:nvPr/>
        </p:nvSpPr>
        <p:spPr bwMode="auto">
          <a:xfrm>
            <a:off x="2159623" y="3400424"/>
            <a:ext cx="4038600" cy="9429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1" anchor="ctr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100" b="0" dirty="0" smtClean="0">
                <a:latin typeface="Arial Narrow" charset="0"/>
              </a:rPr>
              <a:t>Solution provides the needed capability to manage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the analytical workflow operations in Office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of Regulatory Affairs labs 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04800" y="3400424"/>
            <a:ext cx="2010964" cy="942976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</a:rPr>
              <a:t>Food and Drug Administration Laboratory Information Management System</a:t>
            </a:r>
          </a:p>
        </p:txBody>
      </p:sp>
      <p:sp>
        <p:nvSpPr>
          <p:cNvPr id="30" name="Rounded Rectangle 129"/>
          <p:cNvSpPr>
            <a:spLocks noChangeArrowheads="1"/>
          </p:cNvSpPr>
          <p:nvPr/>
        </p:nvSpPr>
        <p:spPr bwMode="auto">
          <a:xfrm>
            <a:off x="2159623" y="5486401"/>
            <a:ext cx="4038600" cy="7905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CDD6EA"/>
              </a:gs>
              <a:gs pos="100000">
                <a:schemeClr val="bg1">
                  <a:alpha val="19000"/>
                </a:schemeClr>
              </a:gs>
            </a:gsLst>
            <a:lin ang="360000" scaled="0"/>
            <a:tileRect/>
          </a:gradFill>
          <a:ln w="3175">
            <a:gradFill flip="none" rotWithShape="1">
              <a:gsLst>
                <a:gs pos="0">
                  <a:srgbClr val="13347C"/>
                </a:gs>
                <a:gs pos="100000">
                  <a:srgbClr val="D9E0F0">
                    <a:alpha val="65000"/>
                  </a:srgbClr>
                </a:gs>
              </a:gsLst>
              <a:lin ang="180000" scaled="0"/>
              <a:tileRect/>
            </a:gradFill>
            <a:miter lim="800000"/>
            <a:headEnd/>
            <a:tailEnd/>
          </a:ln>
        </p:spPr>
        <p:txBody>
          <a:bodyPr lIns="274320" tIns="27432" rIns="91440" bIns="27432" numCol="1" anchor="ctr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sz="1100" b="0" dirty="0" smtClean="0">
                <a:latin typeface="Arial Narrow" charset="0"/>
              </a:rPr>
              <a:t>System is used to submit and track </a:t>
            </a:r>
            <a:br>
              <a:rPr lang="en-US" sz="1100" b="0" dirty="0" smtClean="0">
                <a:latin typeface="Arial Narrow" charset="0"/>
              </a:rPr>
            </a:br>
            <a:r>
              <a:rPr lang="en-US" sz="1100" b="0" dirty="0" smtClean="0">
                <a:latin typeface="Arial Narrow" charset="0"/>
              </a:rPr>
              <a:t>Establishment Evaluation Requests 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04800" y="5486400"/>
            <a:ext cx="2010964" cy="790576"/>
          </a:xfrm>
          <a:prstGeom prst="roundRect">
            <a:avLst>
              <a:gd name="adj" fmla="val 12075"/>
            </a:avLst>
          </a:prstGeom>
          <a:gradFill flip="none" rotWithShape="1">
            <a:gsLst>
              <a:gs pos="0">
                <a:srgbClr val="D1DAEE"/>
              </a:gs>
              <a:gs pos="100000">
                <a:srgbClr val="7C93CB"/>
              </a:gs>
            </a:gsLst>
            <a:lin ang="5400000" scaled="0"/>
            <a:tileRect/>
          </a:gradFill>
          <a:ln w="12700">
            <a:solidFill>
              <a:srgbClr val="113B7E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41029" tIns="27432" rIns="41029" bIns="27432" anchor="ctr">
            <a:prstTxWarp prst="textNoShape">
              <a:avLst/>
            </a:prstTxWarp>
          </a:bodyPr>
          <a:lstStyle/>
          <a:p>
            <a:pPr marL="117475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 Narrow" charset="0"/>
              </a:rPr>
              <a:t>Food and Drug Administration Establishment Evaluation System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298174" y="1082261"/>
            <a:ext cx="8437217" cy="975139"/>
          </a:xfrm>
          <a:prstGeom prst="roundRect">
            <a:avLst>
              <a:gd name="adj" fmla="val 9524"/>
            </a:avLst>
          </a:prstGeom>
          <a:gradFill flip="none" rotWithShape="1">
            <a:gsLst>
              <a:gs pos="100000">
                <a:srgbClr val="D7FFD0">
                  <a:alpha val="68000"/>
                </a:srgbClr>
              </a:gs>
              <a:gs pos="0">
                <a:schemeClr val="bg1">
                  <a:alpha val="0"/>
                </a:schemeClr>
              </a:gs>
            </a:gsLst>
            <a:lin ang="5400000" scaled="0"/>
            <a:tileRect/>
          </a:gradFill>
          <a:ln w="12700">
            <a:solidFill>
              <a:srgbClr val="193D81"/>
            </a:solidFill>
            <a:miter lim="800000"/>
            <a:headEnd/>
            <a:tailEnd/>
          </a:ln>
          <a:effectLst>
            <a:outerShdw blurRad="63500" dist="25400" dir="2700000" algn="tl" rotWithShape="0">
              <a:schemeClr val="tx1">
                <a:alpha val="64000"/>
              </a:schemeClr>
            </a:outerShdw>
          </a:effectLst>
        </p:spPr>
        <p:txBody>
          <a:bodyPr lIns="182880" tIns="27432" rIns="182880" bIns="27432" anchor="ctr"/>
          <a:lstStyle/>
          <a:p>
            <a:pPr algn="ctr">
              <a:defRPr/>
            </a:pPr>
            <a:endParaRPr lang="en-US" sz="2000" b="0" dirty="0" smtClean="0">
              <a:solidFill>
                <a:srgbClr val="404040"/>
              </a:solidFill>
              <a:latin typeface="Arial Narrow" charset="0"/>
            </a:endParaRPr>
          </a:p>
        </p:txBody>
      </p:sp>
      <p:pic>
        <p:nvPicPr>
          <p:cNvPr id="41" name="ICON DOVEL CLOUD.png" descr="/Users/g57/Desktop/ICON DOVEL CLOUD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934200" y="3505200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42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172200" y="3505200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43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5410200" y="3505200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44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172200" y="2286000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45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5410200" y="2286000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46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172200" y="4572000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55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5410200" y="4572000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56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172200" y="5562600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57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5410200" y="5562600"/>
            <a:ext cx="735977" cy="7245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34" name="ICON DOVEL SECURITY.png" descr="/Users/g57/Desktop/ICON DOVEL SECURITY.pn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7950200" y="2248066"/>
            <a:ext cx="731625" cy="720300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35" name="ICON DOVEL SECURITY.png" descr="/Users/g57/Desktop/ICON DOVEL SECURITY.pn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7746377" y="3511762"/>
            <a:ext cx="731625" cy="720300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36" name="ICON DOVEL SECURITY.png" descr="/Users/g57/Desktop/ICON DOVEL SECURITY.pn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6957231" y="5566884"/>
            <a:ext cx="731625" cy="720300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sp>
        <p:nvSpPr>
          <p:cNvPr id="37" name="Rounded Rectangle 129"/>
          <p:cNvSpPr>
            <a:spLocks noChangeArrowheads="1"/>
          </p:cNvSpPr>
          <p:nvPr/>
        </p:nvSpPr>
        <p:spPr bwMode="auto">
          <a:xfrm>
            <a:off x="7807388" y="4419600"/>
            <a:ext cx="1330262" cy="2165350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50000"/>
                <a:alpha val="24000"/>
              </a:schemeClr>
            </a:solidFill>
            <a:miter lim="800000"/>
            <a:headEnd/>
            <a:tailEnd/>
          </a:ln>
        </p:spPr>
        <p:txBody>
          <a:bodyPr lIns="91440" tIns="27432" rIns="91440" bIns="27432" numCol="1" anchor="t">
            <a:prstTxWarp prst="textNoShape">
              <a:avLst/>
            </a:prstTxWarp>
          </a:bodyPr>
          <a:lstStyle/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Application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Modernization</a:t>
            </a:r>
          </a:p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Architecture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Planning, Design,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&amp; Implementation </a:t>
            </a:r>
          </a:p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Cloud Architecture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and Integration</a:t>
            </a:r>
          </a:p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Mobile </a:t>
            </a:r>
            <a:br>
              <a:rPr lang="en-US" sz="900" b="0" dirty="0" smtClean="0">
                <a:latin typeface="Arial Narrow" charset="0"/>
              </a:rPr>
            </a:br>
            <a:r>
              <a:rPr lang="en-US" sz="900" b="0" dirty="0" smtClean="0">
                <a:latin typeface="Arial Narrow" charset="0"/>
              </a:rPr>
              <a:t>Computing</a:t>
            </a:r>
          </a:p>
          <a:p>
            <a:pPr marL="396875">
              <a:spcBef>
                <a:spcPts val="600"/>
              </a:spcBef>
              <a:buSzPct val="80000"/>
            </a:pPr>
            <a:r>
              <a:rPr lang="en-US" sz="900" b="0" dirty="0" smtClean="0">
                <a:latin typeface="Arial Narrow" charset="0"/>
              </a:rPr>
              <a:t>Security Architecture</a:t>
            </a:r>
          </a:p>
          <a:p>
            <a:pPr>
              <a:spcBef>
                <a:spcPts val="600"/>
              </a:spcBef>
              <a:buSzPct val="80000"/>
            </a:pPr>
            <a:endParaRPr lang="en-US" sz="900" b="0" dirty="0" smtClean="0">
              <a:latin typeface="Arial Narrow" charset="0"/>
            </a:endParaRPr>
          </a:p>
        </p:txBody>
      </p:sp>
      <p:pic>
        <p:nvPicPr>
          <p:cNvPr id="38" name="ICON DOVEL CLOUD.png" descr="/Users/g57/Desktop/ICON DOVEL CLOUD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7950200" y="5346700"/>
            <a:ext cx="271588" cy="267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39" name="ICON DOVEL APDI.png" descr="/Users/g57/Desktop/ICON DOVEL APDI.pn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7950200" y="4876800"/>
            <a:ext cx="271588" cy="267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50" name="ICON DOVEL APPMOD.png" descr="/Users/g57/Desktop/ICON DOVEL APPMOD.pn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7950200" y="4495800"/>
            <a:ext cx="271588" cy="267384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51" name="ICON DOVEL SECURITY.png" descr="/Users/g57/Desktop/ICON DOVEL SECURITY.pn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7950200" y="6150928"/>
            <a:ext cx="266700" cy="262572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52" name="ICON DOVEL MOBILE.png" descr="/Users/g57/Desktop/ICON DOVEL MOBILE.png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7950200" y="5808980"/>
            <a:ext cx="266700" cy="262572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pic>
        <p:nvPicPr>
          <p:cNvPr id="32" name="ICON DOVEL MOBILE.png" descr="/Users/g57/Desktop/ICON DOVEL MOBILE.png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7056342" y="2286000"/>
            <a:ext cx="709679" cy="698695"/>
          </a:xfrm>
          <a:prstGeom prst="rect">
            <a:avLst/>
          </a:prstGeom>
          <a:effectLst>
            <a:outerShdw blurRad="136525" dist="88900" dir="2700000" algn="tl" rotWithShape="0">
              <a:srgbClr val="000000">
                <a:alpha val="53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1600200" y="1209814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 smtClean="0">
                <a:solidFill>
                  <a:srgbClr val="404040"/>
                </a:solidFill>
                <a:latin typeface="Arial Narrow" charset="0"/>
              </a:rPr>
              <a:t>Providing leading and innovative high-value health IT solutions across health domain and throughout the software lifecycle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717075"/>
        </a:dk2>
        <a:lt2>
          <a:srgbClr val="B5B5B5"/>
        </a:lt2>
        <a:accent1>
          <a:srgbClr val="8890C0"/>
        </a:accent1>
        <a:accent2>
          <a:srgbClr val="F1B310"/>
        </a:accent2>
        <a:accent3>
          <a:srgbClr val="FFFFFF"/>
        </a:accent3>
        <a:accent4>
          <a:srgbClr val="000000"/>
        </a:accent4>
        <a:accent5>
          <a:srgbClr val="C3C6DC"/>
        </a:accent5>
        <a:accent6>
          <a:srgbClr val="DAA20D"/>
        </a:accent6>
        <a:hlink>
          <a:srgbClr val="336667"/>
        </a:hlink>
        <a:folHlink>
          <a:srgbClr val="689C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1A738C27C3245AA8751E65CE6EAD6" ma:contentTypeVersion="1" ma:contentTypeDescription="Create a new document." ma:contentTypeScope="" ma:versionID="1c509e48075e206feb1af78dbcdce5b9">
  <xsd:schema xmlns:xsd="http://www.w3.org/2001/XMLSchema" xmlns:xs="http://www.w3.org/2001/XMLSchema" xmlns:p="http://schemas.microsoft.com/office/2006/metadata/properties" xmlns:ns2="38a791ba-7cc2-4532-aa87-51e65ce6ead6" xmlns:ns3="2a8f2f2d-92da-4b33-bdaa-5bf94da472cd" targetNamespace="http://schemas.microsoft.com/office/2006/metadata/properties" ma:root="true" ma:fieldsID="1f29c6bc6850bb02964fcd3116493b26" ns2:_="" ns3:_="">
    <xsd:import namespace="38a791ba-7cc2-4532-aa87-51e65ce6ead6"/>
    <xsd:import namespace="2a8f2f2d-92da-4b33-bdaa-5bf94da472cd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791ba-7cc2-4532-aa87-51e65ce6ead6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f2f2d-92da-4b33-bdaa-5bf94da472cd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a8f2f2d-92da-4b33-bdaa-5bf94da472cd">6VZWHYAEN7QN-205-828</_dlc_DocId>
    <Comments xmlns="38a791ba-7cc2-4532-aa87-51e65ce6ead6" xsi:nil="true"/>
    <_dlc_DocIdUrl xmlns="2a8f2f2d-92da-4b33-bdaa-5bf94da472cd">
      <Url>https://portal.doveltech.com/marketing/_layouts/DocIdRedir.aspx?ID=6VZWHYAEN7QN-205-828</Url>
      <Description>6VZWHYAEN7QN-205-828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E36BD6D-C5DD-4DFF-B29B-C9D05A659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a791ba-7cc2-4532-aa87-51e65ce6ead6"/>
    <ds:schemaRef ds:uri="2a8f2f2d-92da-4b33-bdaa-5bf94da47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BCD55E-465A-4FE6-97C8-E11EA3AC40EE}">
  <ds:schemaRefs>
    <ds:schemaRef ds:uri="2a8f2f2d-92da-4b33-bdaa-5bf94da472cd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8a791ba-7cc2-4532-aa87-51e65ce6ead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D7B5F5-57A6-4D8B-B313-8809F7E1C7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333F6DF-046E-43F3-97B2-369514C8077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12591</TotalTime>
  <Words>917</Words>
  <Application>Microsoft Office PowerPoint</Application>
  <PresentationFormat>On-screen Show (4:3)</PresentationFormat>
  <Paragraphs>187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Capabilities overview</vt:lpstr>
      <vt:lpstr>Dovel Technologies Overview</vt:lpstr>
      <vt:lpstr>Customers</vt:lpstr>
      <vt:lpstr>Competitive Differentiators</vt:lpstr>
      <vt:lpstr>Mission-Driven Technology Architecture-based solutions</vt:lpstr>
      <vt:lpstr>Key Programs – Enterprise Solutions</vt:lpstr>
      <vt:lpstr>Dovel Support to FAA</vt:lpstr>
      <vt:lpstr>Tech Center Interface/Programs/Support</vt:lpstr>
      <vt:lpstr>Key Programs – Health IT</vt:lpstr>
      <vt:lpstr>Enterprise Technology Transformation</vt:lpstr>
      <vt:lpstr>How can we help?</vt:lpstr>
      <vt:lpstr>Work With Us</vt:lpstr>
    </vt:vector>
  </TitlesOfParts>
  <Company>뿿쳀뿿찠ᗽ胐Ȱ窌ᡕ攀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NOTES</dc:title>
  <dc:creator>G5-10</dc:creator>
  <cp:lastModifiedBy>Plater, Debra CTR (FAA)</cp:lastModifiedBy>
  <cp:revision>424</cp:revision>
  <cp:lastPrinted>2013-02-18T16:18:35Z</cp:lastPrinted>
  <dcterms:created xsi:type="dcterms:W3CDTF">2013-04-10T13:02:04Z</dcterms:created>
  <dcterms:modified xsi:type="dcterms:W3CDTF">2013-08-27T16:46:39Z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9614221c-01ef-4234-b05f-f0a1d125300a</vt:lpwstr>
  </property>
  <property fmtid="{D5CDD505-2E9C-101B-9397-08002B2CF9AE}" pid="3" name="ContentTypeId">
    <vt:lpwstr>0x010100BA91A738C27C3245AA8751E65CE6EAD6</vt:lpwstr>
  </property>
</Properties>
</file>