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62" r:id="rId3"/>
    <p:sldId id="263" r:id="rId4"/>
    <p:sldId id="264" r:id="rId5"/>
    <p:sldId id="266" r:id="rId6"/>
    <p:sldId id="265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OSNICU Eduard" initials="PE" lastIdx="3" clrIdx="0"/>
  <p:cmAuthor id="1" name="Wolfgang Scheucher" initials="WS" lastIdx="1" clrIdx="1">
    <p:extLst>
      <p:ext uri="{19B8F6BF-5375-455C-9EA6-DF929625EA0E}">
        <p15:presenceInfo xmlns:p15="http://schemas.microsoft.com/office/powerpoint/2012/main" userId="S-1-5-21-1735837570-2365389421-647872719-11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C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97" autoAdjust="0"/>
    <p:restoredTop sz="90364" autoAdjust="0"/>
  </p:normalViewPr>
  <p:slideViewPr>
    <p:cSldViewPr>
      <p:cViewPr varScale="1">
        <p:scale>
          <a:sx n="99" d="100"/>
          <a:sy n="99" d="100"/>
        </p:scale>
        <p:origin x="236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6-29T15:18:57.473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1,'0'4,"1"0,0 1,0-1,0 1,0-1,0 0,1 0,0 0,0 0,0 0,5 7,37 39,-32-38,55 60,3-3,3-4,86 59,-95-81,-2 2,-2 3,-2 2,59 66,-82-78,73 60,-68-64,57 61,9 34,109 160,-185-250,-17-26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6-29T15:18:59.077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1 372,'7'1,"1"0,-1 0,0 1,1-1,-1 2,0-1,0 1,-1 0,12 7,59 44,-41-28,97 56,-41-27,-91-54,0 0,0 0,1 0,-1 0,0 0,1 0,-1-1,0 1,1 0,-1-1,1 1,0-1,-1 1,1-1,-1 0,1 0,0 0,-1 0,1 0,-1 0,1 0,0 0,-1 0,1-1,-1 1,1-1,-1 1,1-1,-1 0,1 0,-1 1,0-1,1 0,-1 0,2-2,1-3,-1 0,0 0,-1 0,0 0,1-1,-2 1,3-11,1-16,-2 1,0-1,-3-34,-2 41,2 1,2-1,0 0,1 1,2-1,7-25,5 6,-6 17,-1 0,7-33,-13 38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C07CF-24B8-40BC-886C-47BFFCCBC272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DF16F-4122-4FFC-8A5F-B9491331BC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485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ixmccb.atlassian.net/browse/AIXM-370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aixmccb.atlassian.net/browse/AIXM-203" TargetMode="Externa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ixmccb.atlassian.net/browse/AIXM-280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ixmccb.atlassian.net/browse/AIXM-282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See,</a:t>
            </a:r>
            <a:r>
              <a:rPr lang="en-GB" sz="1800" b="0" i="0" u="sng" strike="noStrike" dirty="0" err="1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</a:t>
            </a:r>
            <a:r>
              <a:rPr lang="en-GB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://aixmccb.atlassian.net/browse/AIXM-370</a:t>
            </a:r>
            <a:endParaRPr lang="en-GB" sz="1800" b="0" i="0" u="sng" strike="noStrike" dirty="0">
              <a:solidFill>
                <a:srgbClr val="1155CC"/>
              </a:solidFill>
              <a:effectLst/>
              <a:latin typeface="Arial" panose="020B0604020202020204" pitchFamily="34" charset="0"/>
            </a:endParaRPr>
          </a:p>
          <a:p>
            <a:endParaRPr lang="en-GB" sz="1800" b="0" i="0" u="sng" strike="noStrike" dirty="0">
              <a:solidFill>
                <a:srgbClr val="1155CC"/>
              </a:solidFill>
              <a:effectLst/>
              <a:latin typeface="Arial" panose="020B0604020202020204" pitchFamily="34" charset="0"/>
            </a:endParaRPr>
          </a:p>
          <a:p>
            <a:r>
              <a:rPr lang="en-GB" sz="12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4"/>
              </a:rPr>
              <a:t>https://aixmccb.atlassian.net/browse/AIXM-203</a:t>
            </a:r>
            <a:r>
              <a:rPr lang="en-GB" sz="1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ADF16F-4122-4FFC-8A5F-B9491331BC6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821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https://aixmccb.atlassian.net/browse/AIXM-280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,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ADF16F-4122-4FFC-8A5F-B9491331BC6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496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https://aixmccb.atlassian.net/browse/AIXM-282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ADF16F-4122-4FFC-8A5F-B9491331BC6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250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5" Type="http://schemas.openxmlformats.org/officeDocument/2006/relationships/image" Target="../media/image8.png"/><Relationship Id="rId4" Type="http://schemas.openxmlformats.org/officeDocument/2006/relationships/customXml" Target="../ink/ink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GB" dirty="0"/>
              <a:t>AIXM 5.2 Briefing, 1</a:t>
            </a:r>
            <a:r>
              <a:rPr lang="en-GB" baseline="30000" dirty="0"/>
              <a:t>st</a:t>
            </a:r>
            <a:r>
              <a:rPr lang="en-GB" dirty="0"/>
              <a:t> of July 2020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/>
              <a:t>Obstacles</a:t>
            </a:r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320676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893871" y="6368046"/>
            <a:ext cx="533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>
                <a:solidFill>
                  <a:srgbClr val="002060"/>
                </a:solidFill>
              </a:rPr>
              <a:t>Presented by: Wolfgang Scheucher</a:t>
            </a:r>
          </a:p>
        </p:txBody>
      </p:sp>
      <p:pic>
        <p:nvPicPr>
          <p:cNvPr id="6" name="Picture 5" descr="A drawing of a face&#10;&#10;Description automatically generated">
            <a:extLst>
              <a:ext uri="{FF2B5EF4-FFF2-40B4-BE49-F238E27FC236}">
                <a16:creationId xmlns:a16="http://schemas.microsoft.com/office/drawing/2014/main" id="{393CCB58-93F4-46E9-AE79-2942776E13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5883" y="6294771"/>
            <a:ext cx="1808117" cy="48510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Obstacle area types alignment ICAO </a:t>
            </a:r>
            <a:r>
              <a:rPr lang="en-US" dirty="0"/>
              <a:t>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449" y="1752600"/>
            <a:ext cx="5166751" cy="4373563"/>
          </a:xfrm>
        </p:spPr>
        <p:txBody>
          <a:bodyPr>
            <a:normAutofit/>
          </a:bodyPr>
          <a:lstStyle/>
          <a:p>
            <a:r>
              <a:rPr lang="en-GB" dirty="0"/>
              <a:t>The current model is missing some of the ICAO obstacle areas defined in Annex 15/PANS-AIM, e.g. Area 2a, subtypes of OLS etc.</a:t>
            </a:r>
          </a:p>
          <a:p>
            <a:endParaRPr lang="en-GB" dirty="0"/>
          </a:p>
          <a:p>
            <a:pPr marL="114300" indent="0">
              <a:buNone/>
            </a:pPr>
            <a:r>
              <a:rPr lang="en-GB" b="1" dirty="0"/>
              <a:t>Proposed Solution:</a:t>
            </a:r>
          </a:p>
          <a:p>
            <a:r>
              <a:rPr lang="en-GB" dirty="0"/>
              <a:t>Add new values to code list </a:t>
            </a:r>
            <a:r>
              <a:rPr lang="en-GB" u="sng" dirty="0" err="1">
                <a:solidFill>
                  <a:srgbClr val="00B050"/>
                </a:solidFill>
              </a:rPr>
              <a:t>CodeObstacleAreaBaseType</a:t>
            </a:r>
            <a:r>
              <a:rPr lang="en-GB" dirty="0"/>
              <a:t>,</a:t>
            </a:r>
          </a:p>
          <a:p>
            <a:r>
              <a:rPr lang="en-GB" dirty="0"/>
              <a:t>(delete MANAGED)</a:t>
            </a:r>
          </a:p>
          <a:p>
            <a:pPr marL="114300" indent="0">
              <a:buNone/>
            </a:pPr>
            <a:endParaRPr lang="en-GB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6D1E70A-1E31-49EA-A5BD-53025D2779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6992" y="1905000"/>
            <a:ext cx="3472934" cy="3840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9544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Obstacle area types alignment ICAO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839200" cy="914399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ICAO Area 2a and Area 2c are related to the Runway. In the current model there is no relationship between </a:t>
            </a:r>
            <a:r>
              <a:rPr lang="en-GB" u="sng" dirty="0" err="1">
                <a:solidFill>
                  <a:srgbClr val="00B050"/>
                </a:solidFill>
              </a:rPr>
              <a:t>ObstacleAreaOrigin</a:t>
            </a:r>
            <a:r>
              <a:rPr lang="en-GB" dirty="0"/>
              <a:t> and </a:t>
            </a:r>
            <a:r>
              <a:rPr lang="en-GB" u="sng" dirty="0">
                <a:solidFill>
                  <a:srgbClr val="00B050"/>
                </a:solidFill>
              </a:rPr>
              <a:t>Runway</a:t>
            </a:r>
            <a:r>
              <a:rPr lang="en-GB" dirty="0"/>
              <a:t> class. </a:t>
            </a:r>
          </a:p>
          <a:p>
            <a:pPr marL="114300" indent="0">
              <a:buNone/>
            </a:pPr>
            <a:endParaRPr lang="en-GB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9111D783-37B6-46B4-889C-9CFE35CE60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4"/>
          <a:stretch/>
        </p:blipFill>
        <p:spPr bwMode="auto">
          <a:xfrm>
            <a:off x="3124200" y="2438400"/>
            <a:ext cx="5723341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1DBA76D-A3BF-4C9E-A1BA-D3F879B80348}"/>
              </a:ext>
            </a:extLst>
          </p:cNvPr>
          <p:cNvSpPr txBox="1">
            <a:spLocks/>
          </p:cNvSpPr>
          <p:nvPr/>
        </p:nvSpPr>
        <p:spPr bwMode="auto">
          <a:xfrm>
            <a:off x="228599" y="2971798"/>
            <a:ext cx="2751541" cy="3657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9763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B5AE53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79525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48058"/>
              </a:buClr>
              <a:buFont typeface="Arial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163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GB" sz="2000" b="1" dirty="0"/>
              <a:t>Proposed Solution:</a:t>
            </a:r>
          </a:p>
          <a:p>
            <a:r>
              <a:rPr lang="en-GB" sz="2000" dirty="0"/>
              <a:t>Add missing relationship</a:t>
            </a:r>
          </a:p>
          <a:p>
            <a:r>
              <a:rPr lang="en-GB" sz="2000" dirty="0"/>
              <a:t>(Align naming of relationships)</a:t>
            </a:r>
          </a:p>
          <a:p>
            <a:endParaRPr lang="en-GB" dirty="0"/>
          </a:p>
          <a:p>
            <a:pPr marL="114300" indent="0">
              <a:buFont typeface="Arial" charset="0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7303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Obstacle area types alignment ICAO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6096000" cy="4876800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solidFill>
                  <a:schemeClr val="tx1"/>
                </a:solidFill>
              </a:rPr>
              <a:t>The attribute </a:t>
            </a:r>
            <a:r>
              <a:rPr lang="en-GB" u="sng" dirty="0" err="1">
                <a:solidFill>
                  <a:srgbClr val="00B050"/>
                </a:solidFill>
              </a:rPr>
              <a:t>obstructionIdSurfaceCondition</a:t>
            </a:r>
            <a:r>
              <a:rPr lang="en-GB" dirty="0"/>
              <a:t> of the </a:t>
            </a:r>
            <a:r>
              <a:rPr lang="en-GB" u="sng" dirty="0" err="1">
                <a:solidFill>
                  <a:srgbClr val="00B050"/>
                </a:solidFill>
              </a:rPr>
              <a:t>ObstacleArea</a:t>
            </a:r>
            <a:r>
              <a:rPr lang="en-GB" dirty="0"/>
              <a:t> feature is only relevant for the </a:t>
            </a:r>
            <a:r>
              <a:rPr lang="en-GB" u="sng" dirty="0" err="1">
                <a:solidFill>
                  <a:srgbClr val="00B050"/>
                </a:solidFill>
              </a:rPr>
              <a:t>ObstacleAssessementArea</a:t>
            </a:r>
            <a:r>
              <a:rPr lang="en-GB" dirty="0"/>
              <a:t> </a:t>
            </a:r>
          </a:p>
          <a:p>
            <a:pPr lvl="1"/>
            <a:r>
              <a:rPr lang="en-GB" i="1" dirty="0"/>
              <a:t>“An indicator of the type of obstacle assessment surface that obstructing area represents.”</a:t>
            </a:r>
          </a:p>
          <a:p>
            <a:endParaRPr lang="en-GB" dirty="0"/>
          </a:p>
          <a:p>
            <a:pPr marL="114300" indent="0">
              <a:buNone/>
            </a:pPr>
            <a:r>
              <a:rPr lang="en-GB" b="1" dirty="0"/>
              <a:t>Proposed Solution:</a:t>
            </a:r>
          </a:p>
          <a:p>
            <a:r>
              <a:rPr lang="en-GB" dirty="0"/>
              <a:t>Delete the attribute </a:t>
            </a:r>
            <a:r>
              <a:rPr lang="en-GB" u="sng" dirty="0" err="1">
                <a:solidFill>
                  <a:srgbClr val="00B050"/>
                </a:solidFill>
              </a:rPr>
              <a:t>obstructionIdSurfaceCondition</a:t>
            </a:r>
            <a:r>
              <a:rPr lang="en-GB" dirty="0"/>
              <a:t> from the </a:t>
            </a:r>
            <a:r>
              <a:rPr lang="en-GB" dirty="0" err="1">
                <a:solidFill>
                  <a:srgbClr val="00B050"/>
                </a:solidFill>
              </a:rPr>
              <a:t>ObstacleArea</a:t>
            </a:r>
            <a:r>
              <a:rPr lang="en-GB" dirty="0"/>
              <a:t> feature.</a:t>
            </a:r>
          </a:p>
          <a:p>
            <a:r>
              <a:rPr lang="en-GB" dirty="0"/>
              <a:t>In addition, the code list values to be updated including additional TERPS surfaces and removing non-procedure design relevant values</a:t>
            </a:r>
          </a:p>
          <a:p>
            <a:pPr marL="114300" indent="0">
              <a:buNone/>
            </a:pPr>
            <a:endParaRPr lang="en-GB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ADDEBAA2-01BD-449D-BAEC-2E2D9C99DE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600200"/>
            <a:ext cx="2057675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2893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5B8BE-78BF-4233-AE65-6FB282377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Obstacle types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EA304-55EA-4E89-A73C-349C159A2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876800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Comparison was made with </a:t>
            </a:r>
          </a:p>
          <a:p>
            <a:pPr lvl="1"/>
            <a:r>
              <a:rPr lang="en-GB" dirty="0"/>
              <a:t>RTCA/EUROCAE (ED-98, ED-119)</a:t>
            </a:r>
          </a:p>
          <a:p>
            <a:pPr lvl="1"/>
            <a:r>
              <a:rPr lang="en-GB" dirty="0"/>
              <a:t>ICAO Annex 4 Chart Symbols</a:t>
            </a:r>
          </a:p>
          <a:p>
            <a:pPr lvl="1"/>
            <a:r>
              <a:rPr lang="en-GB" dirty="0"/>
              <a:t>AIRM</a:t>
            </a:r>
          </a:p>
          <a:p>
            <a:r>
              <a:rPr lang="en-GB" dirty="0"/>
              <a:t>Several types not present in the AIXM code list for the </a:t>
            </a:r>
            <a:r>
              <a:rPr lang="en-GB" u="sng" dirty="0" err="1">
                <a:solidFill>
                  <a:srgbClr val="00B050"/>
                </a:solidFill>
              </a:rPr>
              <a:t>VerticalStructure.type</a:t>
            </a:r>
            <a:r>
              <a:rPr lang="en-GB" u="sng" dirty="0">
                <a:solidFill>
                  <a:srgbClr val="00B050"/>
                </a:solidFill>
              </a:rPr>
              <a:t> </a:t>
            </a:r>
            <a:r>
              <a:rPr lang="en-GB" dirty="0"/>
              <a:t>e.g. AIRPORT_BEACON, BLASTFENCE, BUSH, HANGAR, TERMINAL, WINDSOCK, etc.</a:t>
            </a:r>
          </a:p>
          <a:p>
            <a:endParaRPr lang="en-GB" dirty="0"/>
          </a:p>
          <a:p>
            <a:pPr marL="114300" indent="0">
              <a:buNone/>
            </a:pPr>
            <a:r>
              <a:rPr lang="en-GB" b="1" dirty="0"/>
              <a:t>Possible Solutions:</a:t>
            </a:r>
          </a:p>
          <a:p>
            <a:pPr lvl="1"/>
            <a:r>
              <a:rPr lang="en-GB" dirty="0"/>
              <a:t>Leave AIXM as it is (use </a:t>
            </a:r>
            <a:r>
              <a:rPr lang="en-GB" dirty="0">
                <a:solidFill>
                  <a:srgbClr val="80C535"/>
                </a:solidFill>
              </a:rPr>
              <a:t>OTHER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Add “</a:t>
            </a:r>
            <a:r>
              <a:rPr lang="en-GB" u="sng" dirty="0" err="1">
                <a:solidFill>
                  <a:srgbClr val="00B050"/>
                </a:solidFill>
              </a:rPr>
              <a:t>localType</a:t>
            </a:r>
            <a:r>
              <a:rPr lang="en-GB" dirty="0"/>
              <a:t>” text attribute</a:t>
            </a:r>
          </a:p>
          <a:p>
            <a:pPr lvl="1"/>
            <a:r>
              <a:rPr lang="en-GB" dirty="0"/>
              <a:t>Add additional types</a:t>
            </a:r>
          </a:p>
          <a:p>
            <a:pPr lvl="2"/>
            <a:r>
              <a:rPr lang="en-GB" b="0" i="0" dirty="0">
                <a:effectLst/>
                <a:latin typeface="Arial" panose="020B0604020202020204" pitchFamily="34" charset="0"/>
              </a:rPr>
              <a:t>Extend </a:t>
            </a:r>
            <a:r>
              <a:rPr lang="en-GB" b="0" i="0" u="sng" dirty="0" err="1">
                <a:solidFill>
                  <a:srgbClr val="00B050"/>
                </a:solidFill>
                <a:effectLst/>
                <a:latin typeface="Arial" panose="020B0604020202020204" pitchFamily="34" charset="0"/>
              </a:rPr>
              <a:t>CodeVerticalStructureType</a:t>
            </a:r>
            <a:endParaRPr lang="en-GB" u="sng" dirty="0">
              <a:solidFill>
                <a:srgbClr val="00B050"/>
              </a:solidFill>
            </a:endParaRPr>
          </a:p>
          <a:p>
            <a:pPr lvl="2"/>
            <a:r>
              <a:rPr lang="en-GB" dirty="0">
                <a:latin typeface="Arial" panose="020B0604020202020204" pitchFamily="34" charset="0"/>
              </a:rPr>
              <a:t>Add a sub-type attribute allowing to refine the primary obstacle type, e.g. BUILDING having subtype CHURCH, MOSQUE, HANGAR, TERMINAL etc; POLE having subtype LIGHTPOLE, WINDSOCK etc.</a:t>
            </a:r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999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5B8BE-78BF-4233-AE65-6FB282377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Arresting Gear association with obstacle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EA304-55EA-4E89-A73C-349C159A2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1"/>
            <a:ext cx="8382000" cy="1600199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Arresting devices are considered as obstacles and when up can have an impact on the performance calculation. </a:t>
            </a:r>
          </a:p>
          <a:p>
            <a:r>
              <a:rPr lang="en-GB" dirty="0"/>
              <a:t>AIXM allows to encode arresting gear devices, but does not include an association between </a:t>
            </a:r>
            <a:r>
              <a:rPr lang="en-GB" u="sng" dirty="0" err="1">
                <a:solidFill>
                  <a:srgbClr val="00B050"/>
                </a:solidFill>
              </a:rPr>
              <a:t>ArrestingGear</a:t>
            </a:r>
            <a:r>
              <a:rPr lang="en-GB" dirty="0"/>
              <a:t> and </a:t>
            </a:r>
            <a:r>
              <a:rPr lang="en-GB" u="sng" dirty="0" err="1">
                <a:solidFill>
                  <a:srgbClr val="00B050"/>
                </a:solidFill>
              </a:rPr>
              <a:t>VerticalStructure</a:t>
            </a:r>
            <a:r>
              <a:rPr lang="en-GB" dirty="0"/>
              <a:t>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7F37D81-29A6-4248-AC66-B9ACAA02ABA5}"/>
              </a:ext>
            </a:extLst>
          </p:cNvPr>
          <p:cNvSpPr txBox="1">
            <a:spLocks/>
          </p:cNvSpPr>
          <p:nvPr/>
        </p:nvSpPr>
        <p:spPr bwMode="auto">
          <a:xfrm>
            <a:off x="423044" y="3733800"/>
            <a:ext cx="3537433" cy="2309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9763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B5AE53"/>
              </a:buClr>
              <a:buFont typeface="Arial" charset="0"/>
              <a:buChar char="•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79525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48058"/>
              </a:buClr>
              <a:buFont typeface="Arial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163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GB" sz="2200" b="1" dirty="0"/>
              <a:t>Proposed Solution:</a:t>
            </a:r>
          </a:p>
          <a:p>
            <a:r>
              <a:rPr lang="en-GB" sz="2200" dirty="0"/>
              <a:t>Add a relationship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C1074E-4278-400A-937D-CFB19932D81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197"/>
          <a:stretch/>
        </p:blipFill>
        <p:spPr>
          <a:xfrm>
            <a:off x="3886200" y="3203733"/>
            <a:ext cx="4800600" cy="3654267"/>
          </a:xfrm>
          <a:prstGeom prst="rect">
            <a:avLst/>
          </a:prstGeom>
          <a:solidFill>
            <a:schemeClr val="bg1"/>
          </a:solidFill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4B752AD5-2842-4ACE-8923-1328B7C9CF9B}"/>
              </a:ext>
            </a:extLst>
          </p:cNvPr>
          <p:cNvGrpSpPr/>
          <p:nvPr/>
        </p:nvGrpSpPr>
        <p:grpSpPr>
          <a:xfrm>
            <a:off x="5803806" y="4821821"/>
            <a:ext cx="587160" cy="640800"/>
            <a:chOff x="5803806" y="4821821"/>
            <a:chExt cx="587160" cy="640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6D134992-BBE9-4C0C-B1F0-3C697D650EB3}"/>
                    </a:ext>
                  </a:extLst>
                </p14:cNvPr>
                <p14:cNvContentPartPr/>
                <p14:nvPr/>
              </p14:nvContentPartPr>
              <p14:xfrm>
                <a:off x="5803806" y="4821821"/>
                <a:ext cx="522720" cy="53568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6D134992-BBE9-4C0C-B1F0-3C697D650EB3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794806" y="4813181"/>
                  <a:ext cx="540360" cy="55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BE6A11DD-C545-45F6-BEB3-79EFBFD24B27}"/>
                    </a:ext>
                  </a:extLst>
                </p14:cNvPr>
                <p14:cNvContentPartPr/>
                <p14:nvPr/>
              </p14:nvContentPartPr>
              <p14:xfrm>
                <a:off x="6178926" y="5236541"/>
                <a:ext cx="212040" cy="22608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BE6A11DD-C545-45F6-BEB3-79EFBFD24B27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170286" y="5227901"/>
                  <a:ext cx="229680" cy="2437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4630124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0</TotalTime>
  <Words>393</Words>
  <Application>Microsoft Office PowerPoint</Application>
  <PresentationFormat>On-screen Show (4:3)</PresentationFormat>
  <Paragraphs>47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Book Antiqua</vt:lpstr>
      <vt:lpstr>Calibri</vt:lpstr>
      <vt:lpstr>Century Gothic</vt:lpstr>
      <vt:lpstr>Apothecary</vt:lpstr>
      <vt:lpstr>Obstacles</vt:lpstr>
      <vt:lpstr>Obstacle area types alignment ICAO (1)</vt:lpstr>
      <vt:lpstr>Obstacle area types alignment ICAO (2)</vt:lpstr>
      <vt:lpstr>Obstacle area types alignment ICAO (3)</vt:lpstr>
      <vt:lpstr>Obstacle types review</vt:lpstr>
      <vt:lpstr>Arresting Gear association with obstacle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>POROSNICU Eduard</dc:creator>
  <cp:lastModifiedBy>Wolfgang Scheucher</cp:lastModifiedBy>
  <cp:revision>1079</cp:revision>
  <dcterms:created xsi:type="dcterms:W3CDTF">2006-08-16T00:00:00Z</dcterms:created>
  <dcterms:modified xsi:type="dcterms:W3CDTF">2020-07-01T11:28:08Z</dcterms:modified>
</cp:coreProperties>
</file>