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84423" autoAdjust="0"/>
  </p:normalViewPr>
  <p:slideViewPr>
    <p:cSldViewPr>
      <p:cViewPr varScale="1">
        <p:scale>
          <a:sx n="77" d="100"/>
          <a:sy n="77" d="100"/>
        </p:scale>
        <p:origin x="17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C07CF-24B8-40BC-886C-47BFFCCBC27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F16F-4122-4FFC-8A5F-B9491331B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Demonstrates distribution of the CCB</a:t>
            </a:r>
            <a:r>
              <a:rPr lang="en-US" baseline="0" dirty="0" smtClean="0"/>
              <a:t> members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CCB Secretariat and Advisory Board support each other and are made up of members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Details on the AIXM Webpage provided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DF16F-4122-4FFC-8A5F-B9491331BC6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16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effectively apply the provisions of the Charter, a change management process is put in place and supported by the JIRA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DF16F-4122-4FFC-8A5F-B9491331BC6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399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Issue submitted by CCB member for review</a:t>
            </a:r>
            <a:r>
              <a:rPr lang="en-US" baseline="0" dirty="0" smtClean="0"/>
              <a:t> and eventual acceptance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DF16F-4122-4FFC-8A5F-B9491331BC6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16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Sample of the change proposal before</a:t>
            </a:r>
            <a:r>
              <a:rPr lang="en-US" baseline="0" dirty="0" smtClean="0"/>
              <a:t> it can be voted on and mapped to AIXM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DF16F-4122-4FFC-8A5F-B9491331BC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xm.aero/page/governa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AIXM 5.2 </a:t>
            </a:r>
            <a:r>
              <a:rPr lang="en-GB" dirty="0" smtClean="0"/>
              <a:t>Briefing, 1</a:t>
            </a:r>
            <a:r>
              <a:rPr lang="en-GB" baseline="30000" dirty="0" smtClean="0"/>
              <a:t>st</a:t>
            </a:r>
            <a:r>
              <a:rPr lang="en-GB" dirty="0" smtClean="0"/>
              <a:t> of July 2020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AIXM CCB process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20676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86200" y="6397752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002060"/>
                </a:solidFill>
              </a:rPr>
              <a:t>Presented by: Suzanne KOPPANEN (FAA)</a:t>
            </a:r>
            <a:endParaRPr lang="en-GB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CCB</a:t>
            </a:r>
            <a:r>
              <a:rPr lang="en-GB" dirty="0" smtClean="0"/>
              <a:t> Overview</a:t>
            </a:r>
          </a:p>
          <a:p>
            <a:r>
              <a:rPr lang="en-GB" dirty="0" err="1" smtClean="0"/>
              <a:t>CCB</a:t>
            </a:r>
            <a:r>
              <a:rPr lang="en-GB" dirty="0" smtClean="0"/>
              <a:t> Process</a:t>
            </a:r>
          </a:p>
          <a:p>
            <a:r>
              <a:rPr lang="en-GB" dirty="0" smtClean="0"/>
              <a:t>Examples</a:t>
            </a:r>
          </a:p>
          <a:p>
            <a:pPr marL="11430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72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5450" y="17526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AIXM Change Control Board</a:t>
            </a:r>
          </a:p>
          <a:p>
            <a:pPr lvl="1"/>
            <a:r>
              <a:rPr lang="en-US" dirty="0" smtClean="0"/>
              <a:t>Established based on the ICAO AIS-</a:t>
            </a:r>
            <a:r>
              <a:rPr lang="en-US" dirty="0" err="1" smtClean="0"/>
              <a:t>AIMSG</a:t>
            </a:r>
            <a:r>
              <a:rPr lang="en-US" dirty="0" smtClean="0"/>
              <a:t> </a:t>
            </a:r>
            <a:r>
              <a:rPr lang="en-US" dirty="0" smtClean="0"/>
              <a:t>recommendations</a:t>
            </a:r>
          </a:p>
          <a:p>
            <a:pPr lvl="1"/>
            <a:r>
              <a:rPr lang="en-US" dirty="0" smtClean="0"/>
              <a:t>Determines the evolution of AIXM </a:t>
            </a:r>
            <a:endParaRPr lang="en-US" dirty="0" smtClean="0"/>
          </a:p>
          <a:p>
            <a:pPr lvl="1"/>
            <a:r>
              <a:rPr lang="en-US" dirty="0" smtClean="0"/>
              <a:t>In close contact with the ICAO IMP</a:t>
            </a:r>
          </a:p>
          <a:p>
            <a:pPr lvl="2"/>
            <a:r>
              <a:rPr lang="en-US" dirty="0" smtClean="0"/>
              <a:t>CCB process to be aligned with eventual IMP decisions</a:t>
            </a:r>
          </a:p>
          <a:p>
            <a:pPr lvl="2"/>
            <a:r>
              <a:rPr lang="en-US" dirty="0"/>
              <a:t>Reports progress on an annual basis</a:t>
            </a:r>
          </a:p>
          <a:p>
            <a:pPr lvl="1"/>
            <a:r>
              <a:rPr lang="en-US" dirty="0" smtClean="0"/>
              <a:t>Membership implies acceptance of the Charter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u="sng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u="sng" dirty="0" smtClean="0">
                <a:solidFill>
                  <a:schemeClr val="tx1"/>
                </a:solidFill>
                <a:hlinkClick r:id="rId2"/>
              </a:rPr>
              <a:t>www.aixm.aero/page/governance  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AIXM CCB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7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AIXM CCB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743200"/>
            <a:ext cx="5943600" cy="3969962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5450" y="1600200"/>
            <a:ext cx="8153400" cy="5112962"/>
          </a:xfrm>
        </p:spPr>
        <p:txBody>
          <a:bodyPr>
            <a:normAutofit/>
          </a:bodyPr>
          <a:lstStyle/>
          <a:p>
            <a:r>
              <a:rPr lang="en-US" dirty="0"/>
              <a:t>Current distribution of </a:t>
            </a:r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55 </a:t>
            </a:r>
            <a:r>
              <a:rPr lang="en-US" dirty="0"/>
              <a:t>industry partners and </a:t>
            </a:r>
            <a:r>
              <a:rPr lang="en-US" dirty="0" err="1"/>
              <a:t>organisations</a:t>
            </a:r>
            <a:r>
              <a:rPr lang="en-US" dirty="0"/>
              <a:t> including </a:t>
            </a:r>
            <a:r>
              <a:rPr lang="en-US" dirty="0" err="1"/>
              <a:t>EuroControl</a:t>
            </a:r>
            <a:r>
              <a:rPr lang="en-US" dirty="0"/>
              <a:t>, and Federal Aviation Administration (FAA</a:t>
            </a:r>
            <a:r>
              <a:rPr lang="en-US" dirty="0" smtClean="0"/>
              <a:t>)</a:t>
            </a:r>
          </a:p>
          <a:p>
            <a:pPr marL="411163" lvl="1" indent="0" algn="ctr">
              <a:buNone/>
            </a:pPr>
            <a:endParaRPr lang="en-US" sz="1800" u="sng" dirty="0" smtClean="0">
              <a:solidFill>
                <a:schemeClr val="tx1"/>
              </a:solidFill>
            </a:endParaRPr>
          </a:p>
          <a:p>
            <a:pPr marL="411163" lvl="1" indent="0" algn="ctr">
              <a:buNone/>
            </a:pPr>
            <a:endParaRPr lang="en-US" sz="1800" u="sng" dirty="0">
              <a:solidFill>
                <a:schemeClr val="tx1"/>
              </a:solidFill>
            </a:endParaRPr>
          </a:p>
          <a:p>
            <a:pPr marL="411163" lvl="1" indent="0" algn="ctr">
              <a:buNone/>
            </a:pPr>
            <a:endParaRPr lang="en-US" sz="1800" u="sng" dirty="0" smtClean="0">
              <a:solidFill>
                <a:schemeClr val="tx1"/>
              </a:solidFill>
            </a:endParaRPr>
          </a:p>
          <a:p>
            <a:pPr marL="411163" lvl="1" indent="0" algn="ctr">
              <a:buNone/>
            </a:pPr>
            <a:endParaRPr lang="en-US" sz="1800" u="sng" dirty="0">
              <a:solidFill>
                <a:schemeClr val="tx1"/>
              </a:solidFill>
            </a:endParaRPr>
          </a:p>
          <a:p>
            <a:pPr marL="411163" lvl="1" indent="0" algn="ctr">
              <a:buNone/>
            </a:pPr>
            <a:endParaRPr lang="en-US" sz="1800" u="sng" dirty="0" smtClean="0">
              <a:solidFill>
                <a:schemeClr val="tx1"/>
              </a:solidFill>
            </a:endParaRPr>
          </a:p>
          <a:p>
            <a:pPr marL="411163" lvl="1" indent="0" algn="ctr">
              <a:buNone/>
            </a:pPr>
            <a:endParaRPr lang="en-US" sz="1800" u="sng" dirty="0">
              <a:solidFill>
                <a:schemeClr val="tx1"/>
              </a:solidFill>
            </a:endParaRPr>
          </a:p>
          <a:p>
            <a:pPr marL="411163" lvl="1" indent="0" algn="ctr">
              <a:buNone/>
            </a:pPr>
            <a:endParaRPr lang="en-US" sz="1800" u="sng" dirty="0" smtClean="0">
              <a:solidFill>
                <a:schemeClr val="tx1"/>
              </a:solidFill>
            </a:endParaRPr>
          </a:p>
          <a:p>
            <a:pPr marL="411163" lvl="1" indent="0" algn="ctr">
              <a:buNone/>
            </a:pPr>
            <a:endParaRPr lang="en-US" sz="1800" u="sng" dirty="0">
              <a:solidFill>
                <a:schemeClr val="tx1"/>
              </a:solidFill>
            </a:endParaRPr>
          </a:p>
          <a:p>
            <a:pPr marL="411163" lvl="1" indent="0" algn="ctr">
              <a:buNone/>
            </a:pPr>
            <a:endParaRPr lang="en-US" sz="1800" u="sng" dirty="0" smtClean="0">
              <a:solidFill>
                <a:schemeClr val="tx1"/>
              </a:solidFill>
            </a:endParaRPr>
          </a:p>
          <a:p>
            <a:pPr marL="411163" lvl="1" indent="0" algn="ctr">
              <a:buNone/>
            </a:pPr>
            <a:endParaRPr lang="en-US" sz="1800" u="sng" dirty="0" smtClean="0">
              <a:solidFill>
                <a:schemeClr val="tx1"/>
              </a:solidFill>
            </a:endParaRPr>
          </a:p>
          <a:p>
            <a:pPr marL="411163" lvl="1" indent="0" algn="ctr">
              <a:buNone/>
            </a:pPr>
            <a:endParaRPr lang="en-US" sz="1800" u="sng" dirty="0">
              <a:solidFill>
                <a:schemeClr val="tx1"/>
              </a:solidFill>
            </a:endParaRPr>
          </a:p>
          <a:p>
            <a:pPr marL="411163" lvl="1" indent="0" algn="ctr">
              <a:buNone/>
            </a:pPr>
            <a:r>
              <a:rPr lang="en-US" sz="1800" u="sng" dirty="0" smtClean="0">
                <a:solidFill>
                  <a:schemeClr val="tx1"/>
                </a:solidFill>
              </a:rPr>
              <a:t>http</a:t>
            </a:r>
            <a:r>
              <a:rPr lang="en-US" sz="1800" u="sng" dirty="0">
                <a:solidFill>
                  <a:schemeClr val="tx1"/>
                </a:solidFill>
              </a:rPr>
              <a:t>://</a:t>
            </a:r>
            <a:r>
              <a:rPr lang="en-US" sz="1800" u="sng" dirty="0" smtClean="0">
                <a:solidFill>
                  <a:schemeClr val="tx1"/>
                </a:solidFill>
              </a:rPr>
              <a:t>www.aixm.aero/page/governance</a:t>
            </a:r>
            <a:endParaRPr lang="en-US" dirty="0" smtClean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577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CCB Process</a:t>
            </a:r>
            <a:endParaRPr lang="en-GB" altLang="en-US" dirty="0"/>
          </a:p>
        </p:txBody>
      </p:sp>
      <p:pic>
        <p:nvPicPr>
          <p:cNvPr id="4392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94" y="1684338"/>
            <a:ext cx="6805612" cy="486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86200" y="1802368"/>
            <a:ext cx="97603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Problem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667000"/>
            <a:ext cx="96051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24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AIXM 5.2 – issue example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5076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4373495"/>
            <a:ext cx="6496050" cy="65570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64191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AIXM 5.2 – CP example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52880"/>
            <a:ext cx="7791450" cy="526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83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29681</TotalTime>
  <Words>194</Words>
  <Application>Microsoft Office PowerPoint</Application>
  <PresentationFormat>On-screen Show (4:3)</PresentationFormat>
  <Paragraphs>46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 Antiqua</vt:lpstr>
      <vt:lpstr>Calibri</vt:lpstr>
      <vt:lpstr>Century Gothic</vt:lpstr>
      <vt:lpstr>Apothecary</vt:lpstr>
      <vt:lpstr>AIXM CCB process</vt:lpstr>
      <vt:lpstr>Agenda</vt:lpstr>
      <vt:lpstr>AIXM CCB</vt:lpstr>
      <vt:lpstr>AIXM CCB</vt:lpstr>
      <vt:lpstr>CCB Process</vt:lpstr>
      <vt:lpstr>AIXM 5.2 – issue example</vt:lpstr>
      <vt:lpstr>AIXM 5.2 – CP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Koppanen, Suzanne (FAA)</cp:lastModifiedBy>
  <cp:revision>1071</cp:revision>
  <dcterms:created xsi:type="dcterms:W3CDTF">2006-08-16T00:00:00Z</dcterms:created>
  <dcterms:modified xsi:type="dcterms:W3CDTF">2020-06-29T19:59:02Z</dcterms:modified>
</cp:coreProperties>
</file>