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ROSNICU Eduard" initials="P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33" autoAdjust="0"/>
    <p:restoredTop sz="84423" autoAdjust="0"/>
  </p:normalViewPr>
  <p:slideViewPr>
    <p:cSldViewPr>
      <p:cViewPr varScale="1">
        <p:scale>
          <a:sx n="77" d="100"/>
          <a:sy n="77" d="100"/>
        </p:scale>
        <p:origin x="17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EC07CF-24B8-40BC-886C-47BFFCCBC272}" type="datetimeFigureOut">
              <a:rPr lang="en-GB" smtClean="0"/>
              <a:t>29/06/2020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DF16F-4122-4FFC-8A5F-B9491331BC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485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 smtClean="0"/>
              <a:t>Demonstrates distribution of the CCB</a:t>
            </a:r>
            <a:r>
              <a:rPr lang="en-US" baseline="0" dirty="0" smtClean="0"/>
              <a:t> members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CCB Secretariat and Advisory Board support each other and are made up of members</a:t>
            </a:r>
          </a:p>
          <a:p>
            <a:pPr marL="628650" lvl="1" indent="-171450">
              <a:buFontTx/>
              <a:buChar char="-"/>
            </a:pPr>
            <a:r>
              <a:rPr lang="en-US" baseline="0" dirty="0" smtClean="0"/>
              <a:t>Details on the AIXM Webpage provided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DF16F-4122-4FFC-8A5F-B9491331BC6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16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order to effectively apply the provisions of the Charter, a change management process is put in place and supported by the JIRA Tool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DF16F-4122-4FFC-8A5F-B9491331BC67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399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 Issue submitted by CCB member for review</a:t>
            </a:r>
            <a:r>
              <a:rPr lang="en-US" baseline="0" dirty="0" smtClean="0"/>
              <a:t> and eventual acceptance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DF16F-4122-4FFC-8A5F-B9491331BC67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166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 Sample of the change proposal before</a:t>
            </a:r>
            <a:r>
              <a:rPr lang="en-US" baseline="0" dirty="0" smtClean="0"/>
              <a:t> it can be voted on and mapped to AIXM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DF16F-4122-4FFC-8A5F-B9491331BC6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881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B7C03-4F72-4260-AD52-52E28D746923}" type="datetimeFigureOut">
              <a:rPr lang="en-US"/>
              <a:pPr>
                <a:defRPr/>
              </a:pPr>
              <a:t>6/29/2020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E3D4234-410C-48E7-BB6F-6305216A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CCD77-D969-4C1B-A7D1-F0ED26F91391}" type="datetimeFigureOut">
              <a:rPr lang="en-US"/>
              <a:pPr>
                <a:defRPr/>
              </a:pPr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0FDFC-9B44-4BB2-99D8-7119860F0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4F527-8914-4F2B-94B5-DD3D7616E31D}" type="datetimeFigureOut">
              <a:rPr lang="en-US"/>
              <a:pPr>
                <a:defRPr/>
              </a:pPr>
              <a:t>6/29/2020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E0497-B94A-462D-B1E2-E620A671A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E950C-6956-4060-A935-5A7C0ECB2C46}" type="datetimeFigureOut">
              <a:rPr lang="en-US"/>
              <a:pPr>
                <a:defRPr/>
              </a:pPr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02099-A610-4E3E-924D-FA722E130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C21F6-0486-4DB8-939C-4195099745AC}" type="datetimeFigureOut">
              <a:rPr lang="en-US"/>
              <a:pPr>
                <a:defRPr/>
              </a:pPr>
              <a:t>6/29/2020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9D70B-8FF5-4D66-BFE4-8A3FAC322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501F8-A8E3-45B6-B9AD-7DF2A13EEB07}" type="datetimeFigureOut">
              <a:rPr lang="en-US"/>
              <a:pPr>
                <a:defRPr/>
              </a:pPr>
              <a:t>6/29/2020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EE2BF-F2EB-46FD-A425-A0661F36B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6785F-914B-4D94-A2EB-FD4BE59EC820}" type="datetimeFigureOut">
              <a:rPr lang="en-US"/>
              <a:pPr>
                <a:defRPr/>
              </a:pPr>
              <a:t>6/29/2020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70E3D-FF4E-4887-86E5-49A921096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190B5-8728-4FBE-9835-92E0F18B982B}" type="datetimeFigureOut">
              <a:rPr lang="en-US"/>
              <a:pPr>
                <a:defRPr/>
              </a:pPr>
              <a:t>6/29/2020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B409C-7BFB-47B5-A0F2-1E7F6133A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28282-28C3-42DA-AB9E-000C3DA95F2D}" type="datetimeFigureOut">
              <a:rPr lang="en-US"/>
              <a:pPr>
                <a:defRPr/>
              </a:pPr>
              <a:t>6/29/2020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A0F69-5452-46EC-BC70-6A72BADEC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AA65-765C-4063-8827-EB59EEB394F7}" type="datetimeFigureOut">
              <a:rPr lang="en-US"/>
              <a:pPr>
                <a:defRPr/>
              </a:pPr>
              <a:t>6/29/2020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CF023-8E12-47C5-B1DE-DB2E1FE58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A2316-263D-4BD6-BEDD-83473220D45C}" type="datetimeFigureOut">
              <a:rPr lang="en-US"/>
              <a:pPr>
                <a:defRPr/>
              </a:pPr>
              <a:t>6/29/2020</a:t>
            </a:fld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C5819-FA9B-40B0-A29D-AFC99557B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2EE7B99-9A98-4A8C-88CF-F060695DB678}" type="datetimeFigureOut">
              <a:rPr lang="en-US"/>
              <a:pPr>
                <a:defRPr/>
              </a:pPr>
              <a:t>6/29/2020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5B4DEB8-AEC9-4906-BF39-B9EA666B7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8" r:id="rId7"/>
    <p:sldLayoutId id="2147483699" r:id="rId8"/>
    <p:sldLayoutId id="2147483700" r:id="rId9"/>
    <p:sldLayoutId id="2147483691" r:id="rId10"/>
    <p:sldLayoutId id="214748370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xm.aero/page/governance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en-GB" dirty="0"/>
              <a:t>AIXM 5.2 </a:t>
            </a:r>
            <a:r>
              <a:rPr lang="en-GB" dirty="0" smtClean="0"/>
              <a:t>Briefing, 1</a:t>
            </a:r>
            <a:r>
              <a:rPr lang="en-GB" baseline="30000" dirty="0" smtClean="0"/>
              <a:t>st</a:t>
            </a:r>
            <a:r>
              <a:rPr lang="en-GB" dirty="0" smtClean="0"/>
              <a:t> of July 2020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/>
              <a:t>AIXM CCB process</a:t>
            </a:r>
            <a:endParaRPr lang="en-GB" dirty="0"/>
          </a:p>
        </p:txBody>
      </p:sp>
      <p:pic>
        <p:nvPicPr>
          <p:cNvPr id="1331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43400" y="320676"/>
            <a:ext cx="44577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3886200" y="6397752"/>
            <a:ext cx="5257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i="1" dirty="0" smtClean="0">
                <a:solidFill>
                  <a:srgbClr val="002060"/>
                </a:solidFill>
              </a:rPr>
              <a:t>Presented by: Suzanne KOPPANEN (FAA)</a:t>
            </a:r>
            <a:endParaRPr lang="en-GB" sz="1600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CCB</a:t>
            </a:r>
            <a:r>
              <a:rPr lang="en-GB" dirty="0" smtClean="0"/>
              <a:t> Overview</a:t>
            </a:r>
          </a:p>
          <a:p>
            <a:r>
              <a:rPr lang="en-GB" dirty="0" err="1" smtClean="0"/>
              <a:t>CCB</a:t>
            </a:r>
            <a:r>
              <a:rPr lang="en-GB" dirty="0" smtClean="0"/>
              <a:t> Process</a:t>
            </a:r>
          </a:p>
          <a:p>
            <a:r>
              <a:rPr lang="en-GB" dirty="0" smtClean="0"/>
              <a:t>Examples</a:t>
            </a:r>
          </a:p>
          <a:p>
            <a:pPr marL="11430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1724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25450" y="1752600"/>
            <a:ext cx="81534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AIXM Change Control Board</a:t>
            </a:r>
          </a:p>
          <a:p>
            <a:pPr lvl="1"/>
            <a:r>
              <a:rPr lang="en-US" dirty="0" smtClean="0"/>
              <a:t>Established based on the ICAO AIS-</a:t>
            </a:r>
            <a:r>
              <a:rPr lang="en-US" dirty="0" err="1" smtClean="0"/>
              <a:t>AIMSG</a:t>
            </a:r>
            <a:r>
              <a:rPr lang="en-US" dirty="0" smtClean="0"/>
              <a:t> </a:t>
            </a:r>
            <a:r>
              <a:rPr lang="en-US" dirty="0" smtClean="0"/>
              <a:t>recommendations</a:t>
            </a:r>
          </a:p>
          <a:p>
            <a:pPr lvl="1"/>
            <a:r>
              <a:rPr lang="en-US" dirty="0" smtClean="0"/>
              <a:t>Determines the evolution of AIXM </a:t>
            </a:r>
            <a:endParaRPr lang="en-US" dirty="0" smtClean="0"/>
          </a:p>
          <a:p>
            <a:pPr lvl="1"/>
            <a:r>
              <a:rPr lang="en-US" dirty="0" smtClean="0"/>
              <a:t>In close contact with the ICAO IMP</a:t>
            </a:r>
          </a:p>
          <a:p>
            <a:pPr lvl="2"/>
            <a:r>
              <a:rPr lang="en-US" dirty="0" smtClean="0"/>
              <a:t>CCB process to be aligned with eventual IMP decisions</a:t>
            </a:r>
          </a:p>
          <a:p>
            <a:pPr lvl="2"/>
            <a:r>
              <a:rPr lang="en-US" dirty="0"/>
              <a:t>Reports progress on an annual basis</a:t>
            </a:r>
          </a:p>
          <a:p>
            <a:pPr lvl="1"/>
            <a:r>
              <a:rPr lang="en-US" dirty="0" smtClean="0"/>
              <a:t>Membership implies acceptance of the Charter</a:t>
            </a:r>
            <a:endParaRPr lang="en-US" dirty="0" smtClean="0">
              <a:solidFill>
                <a:schemeClr val="tx1"/>
              </a:solidFill>
            </a:endParaRPr>
          </a:p>
          <a:p>
            <a:pPr lvl="2"/>
            <a:r>
              <a:rPr lang="en-US" u="sng" dirty="0">
                <a:solidFill>
                  <a:schemeClr val="tx1"/>
                </a:solidFill>
                <a:hlinkClick r:id="rId2"/>
              </a:rPr>
              <a:t>http://</a:t>
            </a:r>
            <a:r>
              <a:rPr lang="en-US" u="sng" dirty="0" smtClean="0">
                <a:solidFill>
                  <a:schemeClr val="tx1"/>
                </a:solidFill>
                <a:hlinkClick r:id="rId2"/>
              </a:rPr>
              <a:t>www.aixm.aero/page/governance  </a:t>
            </a:r>
            <a:endParaRPr lang="en-US" u="sng" dirty="0">
              <a:solidFill>
                <a:schemeClr val="tx1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AIXM CCB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878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dissolve/>
      </p:transition>
    </mc:Choice>
    <mc:Fallback xmlns="">
      <p:transition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AIXM CCB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2743200"/>
            <a:ext cx="5943600" cy="3969962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25450" y="1600200"/>
            <a:ext cx="8153400" cy="5112962"/>
          </a:xfrm>
        </p:spPr>
        <p:txBody>
          <a:bodyPr>
            <a:normAutofit/>
          </a:bodyPr>
          <a:lstStyle/>
          <a:p>
            <a:r>
              <a:rPr lang="en-US" dirty="0"/>
              <a:t>Current distribution of </a:t>
            </a:r>
            <a:r>
              <a:rPr lang="en-US" dirty="0" smtClean="0"/>
              <a:t>members</a:t>
            </a:r>
          </a:p>
          <a:p>
            <a:pPr lvl="1"/>
            <a:r>
              <a:rPr lang="en-US" dirty="0" smtClean="0"/>
              <a:t>55 </a:t>
            </a:r>
            <a:r>
              <a:rPr lang="en-US" dirty="0"/>
              <a:t>industry partners and </a:t>
            </a:r>
            <a:r>
              <a:rPr lang="en-US" dirty="0" err="1"/>
              <a:t>organisations</a:t>
            </a:r>
            <a:r>
              <a:rPr lang="en-US" dirty="0"/>
              <a:t> including </a:t>
            </a:r>
            <a:r>
              <a:rPr lang="en-US" dirty="0" err="1"/>
              <a:t>EuroControl</a:t>
            </a:r>
            <a:r>
              <a:rPr lang="en-US" dirty="0"/>
              <a:t>, and Federal Aviation Administration (FAA</a:t>
            </a:r>
            <a:r>
              <a:rPr lang="en-US" dirty="0" smtClean="0"/>
              <a:t>)</a:t>
            </a:r>
          </a:p>
          <a:p>
            <a:pPr marL="411163" lvl="1" indent="0" algn="ctr">
              <a:buNone/>
            </a:pPr>
            <a:endParaRPr lang="en-US" sz="1800" u="sng" dirty="0" smtClean="0">
              <a:solidFill>
                <a:schemeClr val="tx1"/>
              </a:solidFill>
            </a:endParaRPr>
          </a:p>
          <a:p>
            <a:pPr marL="411163" lvl="1" indent="0" algn="ctr">
              <a:buNone/>
            </a:pPr>
            <a:endParaRPr lang="en-US" sz="1800" u="sng" dirty="0">
              <a:solidFill>
                <a:schemeClr val="tx1"/>
              </a:solidFill>
            </a:endParaRPr>
          </a:p>
          <a:p>
            <a:pPr marL="411163" lvl="1" indent="0" algn="ctr">
              <a:buNone/>
            </a:pPr>
            <a:endParaRPr lang="en-US" sz="1800" u="sng" dirty="0" smtClean="0">
              <a:solidFill>
                <a:schemeClr val="tx1"/>
              </a:solidFill>
            </a:endParaRPr>
          </a:p>
          <a:p>
            <a:pPr marL="411163" lvl="1" indent="0" algn="ctr">
              <a:buNone/>
            </a:pPr>
            <a:endParaRPr lang="en-US" sz="1800" u="sng" dirty="0">
              <a:solidFill>
                <a:schemeClr val="tx1"/>
              </a:solidFill>
            </a:endParaRPr>
          </a:p>
          <a:p>
            <a:pPr marL="411163" lvl="1" indent="0" algn="ctr">
              <a:buNone/>
            </a:pPr>
            <a:endParaRPr lang="en-US" sz="1800" u="sng" dirty="0" smtClean="0">
              <a:solidFill>
                <a:schemeClr val="tx1"/>
              </a:solidFill>
            </a:endParaRPr>
          </a:p>
          <a:p>
            <a:pPr marL="411163" lvl="1" indent="0" algn="ctr">
              <a:buNone/>
            </a:pPr>
            <a:endParaRPr lang="en-US" sz="1800" u="sng" dirty="0">
              <a:solidFill>
                <a:schemeClr val="tx1"/>
              </a:solidFill>
            </a:endParaRPr>
          </a:p>
          <a:p>
            <a:pPr marL="411163" lvl="1" indent="0" algn="ctr">
              <a:buNone/>
            </a:pPr>
            <a:endParaRPr lang="en-US" sz="1800" u="sng" dirty="0" smtClean="0">
              <a:solidFill>
                <a:schemeClr val="tx1"/>
              </a:solidFill>
            </a:endParaRPr>
          </a:p>
          <a:p>
            <a:pPr marL="411163" lvl="1" indent="0" algn="ctr">
              <a:buNone/>
            </a:pPr>
            <a:endParaRPr lang="en-US" sz="1800" u="sng" dirty="0">
              <a:solidFill>
                <a:schemeClr val="tx1"/>
              </a:solidFill>
            </a:endParaRPr>
          </a:p>
          <a:p>
            <a:pPr marL="411163" lvl="1" indent="0" algn="ctr">
              <a:buNone/>
            </a:pPr>
            <a:endParaRPr lang="en-US" sz="1800" u="sng" dirty="0" smtClean="0">
              <a:solidFill>
                <a:schemeClr val="tx1"/>
              </a:solidFill>
            </a:endParaRPr>
          </a:p>
          <a:p>
            <a:pPr marL="411163" lvl="1" indent="0" algn="ctr">
              <a:buNone/>
            </a:pPr>
            <a:endParaRPr lang="en-US" sz="1800" u="sng" dirty="0" smtClean="0">
              <a:solidFill>
                <a:schemeClr val="tx1"/>
              </a:solidFill>
            </a:endParaRPr>
          </a:p>
          <a:p>
            <a:pPr marL="411163" lvl="1" indent="0" algn="ctr">
              <a:buNone/>
            </a:pPr>
            <a:endParaRPr lang="en-US" sz="1800" u="sng" dirty="0">
              <a:solidFill>
                <a:schemeClr val="tx1"/>
              </a:solidFill>
            </a:endParaRPr>
          </a:p>
          <a:p>
            <a:pPr marL="411163" lvl="1" indent="0" algn="ctr">
              <a:buNone/>
            </a:pPr>
            <a:r>
              <a:rPr lang="en-US" sz="1800" u="sng" dirty="0" smtClean="0">
                <a:solidFill>
                  <a:schemeClr val="tx1"/>
                </a:solidFill>
              </a:rPr>
              <a:t>http</a:t>
            </a:r>
            <a:r>
              <a:rPr lang="en-US" sz="1800" u="sng" dirty="0">
                <a:solidFill>
                  <a:schemeClr val="tx1"/>
                </a:solidFill>
              </a:rPr>
              <a:t>://</a:t>
            </a:r>
            <a:r>
              <a:rPr lang="en-US" sz="1800" u="sng" dirty="0" smtClean="0">
                <a:solidFill>
                  <a:schemeClr val="tx1"/>
                </a:solidFill>
              </a:rPr>
              <a:t>www.aixm.aero/page/governance</a:t>
            </a:r>
            <a:endParaRPr lang="en-US" dirty="0" smtClean="0"/>
          </a:p>
          <a:p>
            <a:pPr lvl="1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57756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dissolve/>
      </p:transition>
    </mc:Choice>
    <mc:Fallback xmlns="">
      <p:transition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CCB Process</a:t>
            </a:r>
            <a:endParaRPr lang="en-GB" altLang="en-US" dirty="0"/>
          </a:p>
        </p:txBody>
      </p:sp>
      <p:pic>
        <p:nvPicPr>
          <p:cNvPr id="4392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9194" y="1684338"/>
            <a:ext cx="6805612" cy="4868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886200" y="1802368"/>
            <a:ext cx="976036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Problem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705600" y="2667000"/>
            <a:ext cx="960519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Solution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1240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dissolve/>
      </p:transition>
    </mc:Choice>
    <mc:Fallback xmlns="">
      <p:transition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AIXM 5.2 – issue example</a:t>
            </a:r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229600" cy="5076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0" y="4373495"/>
            <a:ext cx="6496050" cy="655705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pic>
    </p:spTree>
    <p:extLst>
      <p:ext uri="{BB962C8B-B14F-4D97-AF65-F5344CB8AC3E}">
        <p14:creationId xmlns:p14="http://schemas.microsoft.com/office/powerpoint/2010/main" val="3641914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dissolve/>
      </p:transition>
    </mc:Choice>
    <mc:Fallback xmlns="">
      <p:transition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AIXM 5.2 – CP example</a:t>
            </a:r>
            <a:endParaRPr lang="en-GB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452880"/>
            <a:ext cx="7791450" cy="5265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7836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dissolve/>
      </p:transition>
    </mc:Choice>
    <mc:Fallback xmlns="">
      <p:transition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29681</TotalTime>
  <Words>194</Words>
  <Application>Microsoft Office PowerPoint</Application>
  <PresentationFormat>On-screen Show (4:3)</PresentationFormat>
  <Paragraphs>46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Book Antiqua</vt:lpstr>
      <vt:lpstr>Calibri</vt:lpstr>
      <vt:lpstr>Century Gothic</vt:lpstr>
      <vt:lpstr>Apothecary</vt:lpstr>
      <vt:lpstr>AIXM CCB process</vt:lpstr>
      <vt:lpstr>Agenda</vt:lpstr>
      <vt:lpstr>AIXM CCB</vt:lpstr>
      <vt:lpstr>AIXM CCB</vt:lpstr>
      <vt:lpstr>CCB Process</vt:lpstr>
      <vt:lpstr>AIXM 5.2 – issue example</vt:lpstr>
      <vt:lpstr>AIXM 5.2 – CP 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AIXM 5.1.1 scripts and plannning</dc:title>
  <dc:creator>POROSNICU Eduard</dc:creator>
  <cp:lastModifiedBy>Koppanen, Suzanne (FAA)</cp:lastModifiedBy>
  <cp:revision>1071</cp:revision>
  <dcterms:created xsi:type="dcterms:W3CDTF">2006-08-16T00:00:00Z</dcterms:created>
  <dcterms:modified xsi:type="dcterms:W3CDTF">2020-06-29T19:59:02Z</dcterms:modified>
</cp:coreProperties>
</file>