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7" r:id="rId3"/>
    <p:sldId id="266" r:id="rId4"/>
    <p:sldId id="269" r:id="rId5"/>
    <p:sldId id="268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6837" autoAdjust="0"/>
  </p:normalViewPr>
  <p:slideViewPr>
    <p:cSldViewPr>
      <p:cViewPr varScale="1">
        <p:scale>
          <a:sx n="131" d="100"/>
          <a:sy n="131" d="100"/>
        </p:scale>
        <p:origin x="154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07CF-24B8-40BC-886C-47BFFCCBC272}" type="datetimeFigureOut">
              <a:rPr lang="en-GB" smtClean="0"/>
              <a:t>01-07-2020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F16F-4122-4FFC-8A5F-B9491331B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41419-AE6F-48B4-864E-F1D5EE0BE1DB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755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xm.aero/confluen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xm.aero/page/governan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AIXM 5.2 </a:t>
            </a:r>
            <a:r>
              <a:rPr lang="en-GB" dirty="0" smtClean="0"/>
              <a:t>Briefing, 1</a:t>
            </a:r>
            <a:r>
              <a:rPr lang="en-GB" baseline="30000" dirty="0" smtClean="0"/>
              <a:t>st</a:t>
            </a:r>
            <a:r>
              <a:rPr lang="en-GB" dirty="0" smtClean="0"/>
              <a:t> of July 2020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Introduction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676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86200" y="6397752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solidFill>
                  <a:srgbClr val="002060"/>
                </a:solidFill>
              </a:rPr>
              <a:t>Presented by: Eduard POROSNICU, EUROCONTROL</a:t>
            </a:r>
            <a:endParaRPr lang="en-GB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kern="0" dirty="0">
                <a:latin typeface="Myriad Pro Light" panose="020B0403030403020204" pitchFamily="34" charset="0"/>
              </a:rPr>
              <a:t>Practical WEBEX information</a:t>
            </a:r>
            <a:br>
              <a:rPr lang="en-GB" sz="4000" kern="0" dirty="0">
                <a:latin typeface="Myriad Pro Light" panose="020B0403030403020204" pitchFamily="34" charset="0"/>
              </a:rPr>
            </a:br>
            <a:r>
              <a:rPr lang="en-GB" sz="1600" b="1" i="1" kern="0" dirty="0">
                <a:latin typeface="Myriad Pro Light" panose="020B0403030403020204" pitchFamily="34" charset="0"/>
              </a:rPr>
              <a:t>… to facilitate this WEBEX as smoothly as possible</a:t>
            </a:r>
            <a:endParaRPr lang="en-GB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68116"/>
            <a:ext cx="7467600" cy="3377803"/>
          </a:xfrm>
        </p:spPr>
        <p:txBody>
          <a:bodyPr/>
          <a:lstStyle/>
          <a:p>
            <a:pPr marL="0" indent="0">
              <a:buNone/>
            </a:pPr>
            <a:endParaRPr lang="en-US" sz="1800" b="1" u="sng" dirty="0">
              <a:latin typeface="Myriad Pro Light" panose="020B0403030403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Myriad Pro Light" panose="020B0403030403020204" pitchFamily="34" charset="0"/>
              </a:rPr>
              <a:t>This WebEx Event accommodates three types of</a:t>
            </a:r>
            <a:r>
              <a:rPr lang="en-US" sz="1800" b="1" dirty="0">
                <a:latin typeface="Myriad Pro Light" panose="020B0403030403020204" pitchFamily="34" charset="0"/>
              </a:rPr>
              <a:t> attendance</a:t>
            </a:r>
          </a:p>
          <a:p>
            <a:endParaRPr lang="en-US" sz="1800" b="1" dirty="0">
              <a:latin typeface="Myriad Pro Light" panose="020B0403030403020204" pitchFamily="34" charset="0"/>
            </a:endParaRPr>
          </a:p>
          <a:p>
            <a:pPr lvl="1"/>
            <a:r>
              <a:rPr lang="en-US" sz="1800" b="1" dirty="0">
                <a:latin typeface="Myriad Pro Light" panose="020B0403030403020204" pitchFamily="34" charset="0"/>
              </a:rPr>
              <a:t>Host </a:t>
            </a:r>
            <a:r>
              <a:rPr lang="en-US" sz="1800" dirty="0">
                <a:latin typeface="Myriad Pro Light" panose="020B0403030403020204" pitchFamily="34" charset="0"/>
              </a:rPr>
              <a:t>(secretary of the meeting and support)</a:t>
            </a:r>
          </a:p>
          <a:p>
            <a:pPr lvl="1"/>
            <a:r>
              <a:rPr lang="en-US" sz="1800" b="1" dirty="0">
                <a:latin typeface="Myriad Pro Light" panose="020B0403030403020204" pitchFamily="34" charset="0"/>
              </a:rPr>
              <a:t>Panelists</a:t>
            </a:r>
            <a:r>
              <a:rPr lang="en-US" sz="1800" dirty="0">
                <a:latin typeface="Myriad Pro Light" panose="020B0403030403020204" pitchFamily="34" charset="0"/>
              </a:rPr>
              <a:t> </a:t>
            </a:r>
            <a:r>
              <a:rPr lang="en-US" sz="1800" dirty="0" smtClean="0">
                <a:latin typeface="Myriad Pro Light" panose="020B0403030403020204" pitchFamily="34" charset="0"/>
              </a:rPr>
              <a:t>(active CCB members who prepared the presentations)</a:t>
            </a:r>
            <a:endParaRPr lang="en-US" sz="1800" dirty="0">
              <a:latin typeface="Myriad Pro Light" panose="020B0403030403020204" pitchFamily="34" charset="0"/>
            </a:endParaRPr>
          </a:p>
          <a:p>
            <a:pPr lvl="1"/>
            <a:r>
              <a:rPr lang="en-US" sz="1800" b="1" dirty="0">
                <a:latin typeface="Myriad Pro Light" panose="020B0403030403020204" pitchFamily="34" charset="0"/>
              </a:rPr>
              <a:t>Participants</a:t>
            </a:r>
            <a:r>
              <a:rPr lang="en-US" sz="1800" dirty="0">
                <a:latin typeface="Myriad Pro Light" panose="020B0403030403020204" pitchFamily="34" charset="0"/>
              </a:rPr>
              <a:t> </a:t>
            </a:r>
            <a:r>
              <a:rPr lang="en-US" sz="1800" dirty="0" smtClean="0">
                <a:latin typeface="Myriad Pro Light" panose="020B0403030403020204" pitchFamily="34" charset="0"/>
              </a:rPr>
              <a:t>(anyone else registered for the meeting)</a:t>
            </a:r>
            <a:endParaRPr lang="en-US" sz="1800" dirty="0">
              <a:latin typeface="Myriad Pro Light" panose="020B0403030403020204" pitchFamily="34" charset="0"/>
            </a:endParaRPr>
          </a:p>
          <a:p>
            <a:pPr lvl="2"/>
            <a:r>
              <a:rPr lang="en-US" dirty="0" smtClean="0">
                <a:latin typeface="Myriad Pro Light" panose="020B0403030403020204" pitchFamily="34" charset="0"/>
              </a:rPr>
              <a:t>do </a:t>
            </a:r>
            <a:r>
              <a:rPr lang="en-US" dirty="0">
                <a:latin typeface="Myriad Pro Light" panose="020B0403030403020204" pitchFamily="34" charset="0"/>
              </a:rPr>
              <a:t>not see the participants’ </a:t>
            </a:r>
            <a:r>
              <a:rPr lang="en-US" dirty="0" smtClean="0">
                <a:latin typeface="Myriad Pro Light" panose="020B0403030403020204" pitchFamily="34" charset="0"/>
              </a:rPr>
              <a:t>list (to save bandwidth)</a:t>
            </a:r>
            <a:endParaRPr lang="en-US" dirty="0">
              <a:solidFill>
                <a:schemeClr val="tx2"/>
              </a:solidFill>
              <a:latin typeface="Myriad Pro Light" panose="020B0403030403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CD14E-C948-4238-95C1-5D3928859336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52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kern="0" dirty="0">
                <a:latin typeface="Myriad Pro Light" panose="020B0403030403020204" pitchFamily="34" charset="0"/>
              </a:rPr>
              <a:t>Practical WEBEX information</a:t>
            </a:r>
            <a:br>
              <a:rPr lang="en-GB" sz="4000" kern="0" dirty="0">
                <a:latin typeface="Myriad Pro Light" panose="020B0403030403020204" pitchFamily="34" charset="0"/>
              </a:rPr>
            </a:br>
            <a:r>
              <a:rPr lang="en-GB" sz="1600" b="1" i="1" kern="0" dirty="0">
                <a:latin typeface="Myriad Pro Light" panose="020B0403030403020204" pitchFamily="34" charset="0"/>
              </a:rPr>
              <a:t>… to facilitate this WEBEX as smoothly as possible</a:t>
            </a:r>
            <a:endParaRPr lang="en-GB" sz="1600" b="1" kern="0" dirty="0">
              <a:latin typeface="Myriad Pro Light" panose="020B04030304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68116"/>
            <a:ext cx="6324600" cy="3377803"/>
          </a:xfrm>
        </p:spPr>
        <p:txBody>
          <a:bodyPr/>
          <a:lstStyle/>
          <a:p>
            <a:r>
              <a:rPr lang="en-US" sz="1800" b="1" u="sng" dirty="0">
                <a:latin typeface="Myriad Pro Light" panose="020B0403030403020204" pitchFamily="34" charset="0"/>
              </a:rPr>
              <a:t>Code of </a:t>
            </a:r>
            <a:r>
              <a:rPr lang="en-US" sz="1800" b="1" u="sng" dirty="0" smtClean="0">
                <a:latin typeface="Myriad Pro Light" panose="020B0403030403020204" pitchFamily="34" charset="0"/>
              </a:rPr>
              <a:t>Conduct for Participants</a:t>
            </a:r>
            <a:endParaRPr lang="en-US" sz="1800" b="1" u="sng" dirty="0">
              <a:latin typeface="Myriad Pro Light" panose="020B0403030403020204" pitchFamily="34" charset="0"/>
            </a:endParaRPr>
          </a:p>
          <a:p>
            <a:pPr marL="0" indent="0">
              <a:buNone/>
            </a:pPr>
            <a:endParaRPr lang="en-US" sz="1800" b="1" u="sng" dirty="0">
              <a:latin typeface="Myriad Pro Light" panose="020B0403030403020204" pitchFamily="34" charset="0"/>
            </a:endParaRPr>
          </a:p>
          <a:p>
            <a:pPr lvl="1"/>
            <a:r>
              <a:rPr lang="en-US" sz="1600" b="1" dirty="0">
                <a:solidFill>
                  <a:schemeClr val="tx2"/>
                </a:solidFill>
                <a:latin typeface="Myriad Pro Light" panose="020B0403030403020204" pitchFamily="34" charset="0"/>
              </a:rPr>
              <a:t>You are MUTED</a:t>
            </a:r>
            <a:r>
              <a:rPr lang="en-US" sz="1600" dirty="0">
                <a:solidFill>
                  <a:schemeClr val="tx2"/>
                </a:solidFill>
                <a:latin typeface="Myriad Pro Light" panose="020B0403030403020204" pitchFamily="34" charset="0"/>
              </a:rPr>
              <a:t> by default.</a:t>
            </a:r>
          </a:p>
          <a:p>
            <a:pPr lvl="1"/>
            <a:endParaRPr lang="en-US" sz="1600" dirty="0">
              <a:solidFill>
                <a:schemeClr val="tx2"/>
              </a:solidFill>
              <a:latin typeface="Myriad Pro Light" panose="020B0403030403020204" pitchFamily="34" charset="0"/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  <a:latin typeface="Myriad Pro Light" panose="020B0403030403020204" pitchFamily="34" charset="0"/>
              </a:rPr>
              <a:t>There will be </a:t>
            </a:r>
            <a:r>
              <a:rPr lang="en-US" sz="1600" b="1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two Q&amp;A sessions,</a:t>
            </a:r>
            <a:r>
              <a:rPr lang="en-US" sz="16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Myriad Pro Light" panose="020B0403030403020204" pitchFamily="34" charset="0"/>
              </a:rPr>
              <a:t>where you will get the opportunity to </a:t>
            </a:r>
            <a:r>
              <a:rPr lang="en-US" sz="1600" dirty="0" smtClean="0">
                <a:latin typeface="Myriad Pro Light" panose="020B0403030403020204" pitchFamily="34" charset="0"/>
              </a:rPr>
              <a:t>ask</a:t>
            </a:r>
            <a:r>
              <a:rPr lang="en-US" sz="16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Myriad Pro Light" panose="020B0403030403020204" pitchFamily="34" charset="0"/>
              </a:rPr>
              <a:t>questions</a:t>
            </a:r>
            <a:r>
              <a:rPr lang="en-US" sz="16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.</a:t>
            </a:r>
          </a:p>
          <a:p>
            <a:pPr lvl="2"/>
            <a:r>
              <a:rPr lang="en-US" sz="1400" dirty="0">
                <a:latin typeface="Myriad Pro Light" panose="020B0403030403020204" pitchFamily="34" charset="0"/>
              </a:rPr>
              <a:t>Use the </a:t>
            </a:r>
            <a:r>
              <a:rPr lang="en-US" sz="1400" b="1" dirty="0">
                <a:latin typeface="Myriad Pro Light" panose="020B0403030403020204" pitchFamily="34" charset="0"/>
              </a:rPr>
              <a:t>Q&amp;A </a:t>
            </a:r>
            <a:r>
              <a:rPr lang="en-US" sz="1400" dirty="0">
                <a:latin typeface="Myriad Pro Light" panose="020B0403030403020204" pitchFamily="34" charset="0"/>
              </a:rPr>
              <a:t>functions (bottom right of screen) during the event to </a:t>
            </a:r>
            <a:r>
              <a:rPr lang="en-US" sz="1400" dirty="0" smtClean="0">
                <a:latin typeface="Myriad Pro Light" panose="020B0403030403020204" pitchFamily="34" charset="0"/>
              </a:rPr>
              <a:t>prepare </a:t>
            </a:r>
            <a:r>
              <a:rPr lang="en-US" sz="1400" dirty="0">
                <a:latin typeface="Myriad Pro Light" panose="020B0403030403020204" pitchFamily="34" charset="0"/>
              </a:rPr>
              <a:t>questions to </a:t>
            </a:r>
            <a:r>
              <a:rPr lang="en-US" sz="1400" dirty="0" smtClean="0">
                <a:latin typeface="Myriad Pro Light" panose="020B0403030403020204" pitchFamily="34" charset="0"/>
              </a:rPr>
              <a:t>panelists.  Mention AIXM issue number (</a:t>
            </a:r>
            <a:r>
              <a:rPr lang="en-US" sz="1100" dirty="0" smtClean="0">
                <a:latin typeface="Myriad Pro Light" panose="020B0403030403020204" pitchFamily="34" charset="0"/>
              </a:rPr>
              <a:t>if applicable</a:t>
            </a:r>
            <a:r>
              <a:rPr lang="en-US" sz="1400" dirty="0" smtClean="0">
                <a:latin typeface="Myriad Pro Light" panose="020B0403030403020204" pitchFamily="34" charset="0"/>
              </a:rPr>
              <a:t>).</a:t>
            </a:r>
          </a:p>
          <a:p>
            <a:pPr lvl="3"/>
            <a:r>
              <a:rPr lang="en-US" sz="1200" dirty="0" smtClean="0">
                <a:latin typeface="Myriad Pro Light" panose="020B0403030403020204" pitchFamily="34" charset="0"/>
              </a:rPr>
              <a:t>These will be answered first during the Q&amp;A sessions</a:t>
            </a:r>
            <a:endParaRPr lang="en-US" sz="1200" dirty="0">
              <a:latin typeface="Myriad Pro Light" panose="020B0403030403020204" pitchFamily="34" charset="0"/>
            </a:endParaRPr>
          </a:p>
          <a:p>
            <a:pPr lvl="2"/>
            <a:r>
              <a:rPr lang="en-US" sz="14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Use </a:t>
            </a:r>
            <a:r>
              <a:rPr lang="en-US" sz="1400" dirty="0">
                <a:solidFill>
                  <a:schemeClr val="tx2"/>
                </a:solidFill>
                <a:latin typeface="Myriad Pro Light" panose="020B0403030403020204" pitchFamily="34" charset="0"/>
              </a:rPr>
              <a:t>the </a:t>
            </a:r>
            <a:r>
              <a:rPr lang="en-US" sz="1400" b="1" dirty="0">
                <a:solidFill>
                  <a:schemeClr val="tx2"/>
                </a:solidFill>
                <a:latin typeface="Myriad Pro Light" panose="020B0403030403020204" pitchFamily="34" charset="0"/>
              </a:rPr>
              <a:t>RAISE HAND </a:t>
            </a:r>
            <a:r>
              <a:rPr lang="en-US" sz="14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function </a:t>
            </a:r>
            <a:endParaRPr lang="en-US" sz="1400" dirty="0">
              <a:solidFill>
                <a:schemeClr val="tx2"/>
              </a:solidFill>
              <a:latin typeface="Myriad Pro Light" panose="020B0403030403020204" pitchFamily="34" charset="0"/>
            </a:endParaRPr>
          </a:p>
          <a:p>
            <a:pPr lvl="3"/>
            <a:r>
              <a:rPr lang="en-US" sz="12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Moderators </a:t>
            </a:r>
            <a:r>
              <a:rPr lang="en-US" sz="1200" dirty="0">
                <a:solidFill>
                  <a:schemeClr val="tx2"/>
                </a:solidFill>
                <a:latin typeface="Myriad Pro Light" panose="020B0403030403020204" pitchFamily="34" charset="0"/>
              </a:rPr>
              <a:t>will then unmute </a:t>
            </a:r>
            <a:r>
              <a:rPr lang="en-US" sz="12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you </a:t>
            </a:r>
            <a:r>
              <a:rPr lang="en-US" sz="1200" dirty="0">
                <a:solidFill>
                  <a:schemeClr val="tx2"/>
                </a:solidFill>
                <a:latin typeface="Myriad Pro Light" panose="020B0403030403020204" pitchFamily="34" charset="0"/>
              </a:rPr>
              <a:t>so that you can ask your question.</a:t>
            </a:r>
          </a:p>
          <a:p>
            <a:pPr lvl="3"/>
            <a:r>
              <a:rPr lang="en-US" sz="1200" dirty="0">
                <a:solidFill>
                  <a:schemeClr val="tx2"/>
                </a:solidFill>
                <a:latin typeface="Myriad Pro Light" panose="020B0403030403020204" pitchFamily="34" charset="0"/>
              </a:rPr>
              <a:t>Please do </a:t>
            </a:r>
            <a:r>
              <a:rPr lang="en-US" sz="1200" b="1" dirty="0">
                <a:solidFill>
                  <a:schemeClr val="tx2"/>
                </a:solidFill>
                <a:latin typeface="Myriad Pro Light" panose="020B0403030403020204" pitchFamily="34" charset="0"/>
              </a:rPr>
              <a:t>lower your hand   </a:t>
            </a:r>
            <a:r>
              <a:rPr lang="en-US" sz="12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       after </a:t>
            </a:r>
            <a:r>
              <a:rPr lang="en-US" sz="1200" dirty="0">
                <a:solidFill>
                  <a:schemeClr val="tx2"/>
                </a:solidFill>
                <a:latin typeface="Myriad Pro Light" panose="020B0403030403020204" pitchFamily="34" charset="0"/>
              </a:rPr>
              <a:t>being allowed to ask your questions. </a:t>
            </a:r>
          </a:p>
          <a:p>
            <a:pPr lvl="1"/>
            <a:endParaRPr lang="en-US" sz="1600" dirty="0" smtClean="0">
              <a:solidFill>
                <a:schemeClr val="tx2"/>
              </a:solidFill>
              <a:latin typeface="Myriad Pro Light" panose="020B0403030403020204" pitchFamily="34" charset="0"/>
            </a:endParaRPr>
          </a:p>
          <a:p>
            <a:pPr lvl="2"/>
            <a:r>
              <a:rPr lang="en-US" sz="14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Use </a:t>
            </a:r>
            <a:r>
              <a:rPr lang="en-US" sz="1400" dirty="0">
                <a:solidFill>
                  <a:schemeClr val="tx2"/>
                </a:solidFill>
                <a:latin typeface="Myriad Pro Light" panose="020B0403030403020204" pitchFamily="34" charset="0"/>
              </a:rPr>
              <a:t>the </a:t>
            </a:r>
            <a:r>
              <a:rPr lang="en-US" sz="1400" b="1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Chat </a:t>
            </a:r>
            <a:r>
              <a:rPr lang="en-US" sz="1400" dirty="0">
                <a:solidFill>
                  <a:schemeClr val="tx2"/>
                </a:solidFill>
                <a:latin typeface="Myriad Pro Light" panose="020B0403030403020204" pitchFamily="34" charset="0"/>
              </a:rPr>
              <a:t>functions </a:t>
            </a:r>
            <a:r>
              <a:rPr lang="en-US" sz="14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(right </a:t>
            </a:r>
            <a:r>
              <a:rPr lang="en-US" sz="1400" dirty="0">
                <a:solidFill>
                  <a:schemeClr val="tx2"/>
                </a:solidFill>
                <a:latin typeface="Myriad Pro Light" panose="020B0403030403020204" pitchFamily="34" charset="0"/>
              </a:rPr>
              <a:t>of screen) </a:t>
            </a:r>
            <a:r>
              <a:rPr lang="en-US" sz="1400" dirty="0" smtClean="0">
                <a:solidFill>
                  <a:schemeClr val="tx2"/>
                </a:solidFill>
                <a:latin typeface="Myriad Pro Light" panose="020B0403030403020204" pitchFamily="34" charset="0"/>
              </a:rPr>
              <a:t>to address the host</a:t>
            </a:r>
            <a:endParaRPr lang="en-US" sz="1400" dirty="0">
              <a:solidFill>
                <a:schemeClr val="tx2"/>
              </a:solidFill>
              <a:latin typeface="Myriad Pro Light" panose="020B0403030403020204" pitchFamily="34" charset="0"/>
            </a:endParaRPr>
          </a:p>
          <a:p>
            <a:pPr lvl="1"/>
            <a:endParaRPr lang="en-US" dirty="0" smtClean="0">
              <a:solidFill>
                <a:schemeClr val="tx2"/>
              </a:solidFill>
              <a:latin typeface="Myriad Pro Light" panose="020B0403030403020204" pitchFamily="34" charset="0"/>
            </a:endParaRPr>
          </a:p>
          <a:p>
            <a:pPr lvl="1"/>
            <a:endParaRPr lang="en-US" dirty="0">
              <a:solidFill>
                <a:schemeClr val="tx2"/>
              </a:solidFill>
              <a:latin typeface="Myriad Pro Light" panose="020B0403030403020204" pitchFamily="34" charset="0"/>
            </a:endParaRP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950249"/>
            <a:ext cx="2235994" cy="4086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3" y="4523190"/>
            <a:ext cx="292894" cy="2500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7305" y="5029200"/>
            <a:ext cx="292894" cy="2500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450" y="3886200"/>
            <a:ext cx="671547" cy="2143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001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All Presentations will be made available </a:t>
            </a:r>
            <a:br>
              <a:rPr lang="en-GB" sz="2000" dirty="0" smtClean="0"/>
            </a:br>
            <a:r>
              <a:rPr lang="en-GB" sz="2000" dirty="0" smtClean="0"/>
              <a:t>on the AIXM.aero website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7400"/>
            <a:ext cx="7687386" cy="3634156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85800" y="4800600"/>
            <a:ext cx="27432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8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Brief on the development status of the next AIXM 5.2 version</a:t>
            </a:r>
          </a:p>
          <a:p>
            <a:pPr marL="868363" lvl="1" indent="-457200">
              <a:buFont typeface="+mj-lt"/>
              <a:buAutoNum type="arabicPeriod"/>
            </a:pPr>
            <a:r>
              <a:rPr lang="en-GB" dirty="0" smtClean="0"/>
              <a:t>Already approved change proposals</a:t>
            </a:r>
          </a:p>
          <a:p>
            <a:pPr marL="685800" lvl="2" indent="0">
              <a:buNone/>
            </a:pPr>
            <a:r>
              <a:rPr lang="en-GB" i="1" dirty="0" smtClean="0"/>
              <a:t>	Full details available on</a:t>
            </a:r>
            <a:r>
              <a:rPr lang="en-GB" dirty="0" smtClean="0"/>
              <a:t> </a:t>
            </a:r>
            <a:r>
              <a:rPr lang="en-GB" dirty="0" smtClean="0">
                <a:hlinkClick r:id="rId2"/>
              </a:rPr>
              <a:t>www.aixm.aero/confluence</a:t>
            </a:r>
            <a:r>
              <a:rPr lang="en-GB" dirty="0" smtClean="0"/>
              <a:t> </a:t>
            </a:r>
          </a:p>
          <a:p>
            <a:pPr marL="685800" lvl="2" indent="0">
              <a:buNone/>
            </a:pPr>
            <a:r>
              <a:rPr lang="en-GB" dirty="0"/>
              <a:t>	</a:t>
            </a:r>
            <a:r>
              <a:rPr lang="en-GB" dirty="0" smtClean="0"/>
              <a:t>(</a:t>
            </a:r>
            <a:r>
              <a:rPr lang="en-GB" i="1" dirty="0" smtClean="0"/>
              <a:t>“AIXM 5.2 Changes” Space</a:t>
            </a:r>
            <a:r>
              <a:rPr lang="en-GB" dirty="0" smtClean="0"/>
              <a:t>)</a:t>
            </a:r>
          </a:p>
          <a:p>
            <a:pPr marL="685800" lvl="2" indent="0">
              <a:buNone/>
            </a:pPr>
            <a:endParaRPr lang="en-GB" dirty="0" smtClean="0"/>
          </a:p>
          <a:p>
            <a:pPr marL="868363" lvl="1" indent="-457200">
              <a:buFont typeface="+mj-lt"/>
              <a:buAutoNum type="arabicPeriod"/>
            </a:pPr>
            <a:r>
              <a:rPr lang="en-GB" dirty="0" smtClean="0"/>
              <a:t>Change proposals in preparation</a:t>
            </a:r>
          </a:p>
          <a:p>
            <a:pPr marL="685800" lvl="2" indent="0">
              <a:buNone/>
            </a:pPr>
            <a:r>
              <a:rPr lang="en-GB" i="1" dirty="0" smtClean="0"/>
              <a:t>	Selection of key topics</a:t>
            </a:r>
          </a:p>
          <a:p>
            <a:pPr marL="685800" lvl="2" indent="0">
              <a:buNone/>
            </a:pPr>
            <a:endParaRPr lang="en-GB" i="1" dirty="0" smtClean="0"/>
          </a:p>
          <a:p>
            <a:pPr marL="868363" lvl="1" indent="-457200">
              <a:buFont typeface="+mj-lt"/>
              <a:buAutoNum type="arabicPeriod"/>
            </a:pPr>
            <a:r>
              <a:rPr lang="en-GB" dirty="0" smtClean="0"/>
              <a:t>Summary of other open issues</a:t>
            </a:r>
          </a:p>
          <a:p>
            <a:pPr marL="411163" lvl="1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411163" lvl="1" indent="0">
              <a:buNone/>
            </a:pPr>
            <a:endParaRPr lang="en-GB" dirty="0" smtClean="0"/>
          </a:p>
          <a:p>
            <a:pPr marL="411163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235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5.2 – minor (maintenance) version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No </a:t>
            </a:r>
            <a:r>
              <a:rPr lang="en-US" dirty="0"/>
              <a:t>change in fundamentals of the model (use of UML/GML/temporality model)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High-level objectives (see </a:t>
            </a:r>
            <a:r>
              <a:rPr lang="en-US" u="sng" dirty="0">
                <a:hlinkClick r:id="rId2"/>
              </a:rPr>
              <a:t>http://www.aixm.aero/page/governance</a:t>
            </a:r>
            <a:r>
              <a:rPr lang="en-US" dirty="0"/>
              <a:t>)</a:t>
            </a:r>
            <a:endParaRPr lang="en-GB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Interoperability </a:t>
            </a:r>
            <a:r>
              <a:rPr lang="en-US" dirty="0"/>
              <a:t>to be ensured at application </a:t>
            </a:r>
            <a:r>
              <a:rPr lang="en-US" dirty="0" smtClean="0"/>
              <a:t>level</a:t>
            </a:r>
            <a:endParaRPr lang="en-US" dirty="0"/>
          </a:p>
          <a:p>
            <a:pPr lvl="2"/>
            <a:r>
              <a:rPr lang="en-US" dirty="0" smtClean="0"/>
              <a:t>ICAO digital AIS data sets</a:t>
            </a:r>
          </a:p>
          <a:p>
            <a:pPr lvl="3"/>
            <a:r>
              <a:rPr lang="en-US" dirty="0" smtClean="0"/>
              <a:t>Coordination </a:t>
            </a:r>
            <a:r>
              <a:rPr lang="en-US" dirty="0"/>
              <a:t>with ICAO IMP (WG-A)</a:t>
            </a:r>
          </a:p>
          <a:p>
            <a:pPr lvl="4"/>
            <a:r>
              <a:rPr lang="en-US" dirty="0"/>
              <a:t>5.1.1 -&gt; proposed for the ICAO data sets</a:t>
            </a:r>
          </a:p>
          <a:p>
            <a:pPr lvl="4"/>
            <a:r>
              <a:rPr lang="en-US" dirty="0"/>
              <a:t>ICAO AIS Manual, vol. 4, will reference AIXM coding </a:t>
            </a:r>
            <a:r>
              <a:rPr lang="en-US" dirty="0" smtClean="0"/>
              <a:t>guidelines</a:t>
            </a:r>
          </a:p>
          <a:p>
            <a:pPr lvl="4"/>
            <a:r>
              <a:rPr lang="en-US" dirty="0" smtClean="0"/>
              <a:t>See proposed interoperability rules for AIP Data Set</a:t>
            </a:r>
            <a:endParaRPr lang="en-US" dirty="0"/>
          </a:p>
          <a:p>
            <a:pPr lvl="2"/>
            <a:r>
              <a:rPr lang="en-US" dirty="0" smtClean="0"/>
              <a:t>Other XMs</a:t>
            </a:r>
          </a:p>
          <a:p>
            <a:pPr lvl="3"/>
            <a:r>
              <a:rPr lang="en-US" dirty="0" smtClean="0"/>
              <a:t>Coordination </a:t>
            </a:r>
            <a:r>
              <a:rPr lang="en-US" dirty="0"/>
              <a:t>with </a:t>
            </a:r>
            <a:r>
              <a:rPr lang="en-US" dirty="0" smtClean="0"/>
              <a:t>FIXM and IWXXM CCBs</a:t>
            </a:r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5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GB" sz="1600" dirty="0">
                <a:solidFill>
                  <a:schemeClr val="accent2"/>
                </a:solidFill>
              </a:rPr>
              <a:t>14:00</a:t>
            </a:r>
            <a:r>
              <a:rPr lang="en-GB" dirty="0" smtClean="0"/>
              <a:t> </a:t>
            </a:r>
            <a:r>
              <a:rPr lang="en-GB" dirty="0" smtClean="0"/>
              <a:t>1) Introduction</a:t>
            </a:r>
            <a:endParaRPr lang="en-GB" dirty="0" smtClean="0"/>
          </a:p>
          <a:p>
            <a:r>
              <a:rPr lang="en-GB" sz="1600" dirty="0">
                <a:solidFill>
                  <a:schemeClr val="accent2"/>
                </a:solidFill>
              </a:rPr>
              <a:t>14:10</a:t>
            </a:r>
            <a:r>
              <a:rPr lang="en-GB" dirty="0" smtClean="0"/>
              <a:t> </a:t>
            </a:r>
            <a:r>
              <a:rPr lang="en-GB" dirty="0" smtClean="0"/>
              <a:t>2) AIXM </a:t>
            </a:r>
            <a:r>
              <a:rPr lang="en-GB" dirty="0" smtClean="0"/>
              <a:t>CCB Process </a:t>
            </a:r>
          </a:p>
          <a:p>
            <a:r>
              <a:rPr lang="en-GB" sz="1600" dirty="0">
                <a:solidFill>
                  <a:schemeClr val="accent2"/>
                </a:solidFill>
              </a:rPr>
              <a:t>14:20</a:t>
            </a:r>
            <a:r>
              <a:rPr lang="en-GB" dirty="0" smtClean="0"/>
              <a:t> </a:t>
            </a:r>
            <a:r>
              <a:rPr lang="en-GB" dirty="0" smtClean="0"/>
              <a:t>3) Approved </a:t>
            </a:r>
            <a:r>
              <a:rPr lang="en-GB" dirty="0" smtClean="0"/>
              <a:t>AIXM 5.2 Changes</a:t>
            </a:r>
          </a:p>
          <a:p>
            <a:r>
              <a:rPr lang="en-GB" sz="1600" dirty="0">
                <a:solidFill>
                  <a:schemeClr val="accent2"/>
                </a:solidFill>
              </a:rPr>
              <a:t>15:00</a:t>
            </a:r>
            <a:r>
              <a:rPr lang="en-GB" dirty="0" smtClean="0"/>
              <a:t> </a:t>
            </a:r>
            <a:r>
              <a:rPr lang="en-GB" dirty="0" smtClean="0"/>
              <a:t>	1</a:t>
            </a:r>
            <a:r>
              <a:rPr lang="en-GB" baseline="30000" dirty="0" smtClean="0"/>
              <a:t>st</a:t>
            </a:r>
            <a:r>
              <a:rPr lang="en-GB" dirty="0" smtClean="0"/>
              <a:t> </a:t>
            </a:r>
            <a:r>
              <a:rPr lang="en-GB" dirty="0">
                <a:solidFill>
                  <a:srgbClr val="0070C0"/>
                </a:solidFill>
              </a:rPr>
              <a:t>Q&amp;A Session</a:t>
            </a:r>
          </a:p>
          <a:p>
            <a:r>
              <a:rPr lang="en-GB" sz="1600" dirty="0">
                <a:solidFill>
                  <a:schemeClr val="accent2"/>
                </a:solidFill>
              </a:rPr>
              <a:t>15:30</a:t>
            </a:r>
            <a:r>
              <a:rPr lang="en-GB" dirty="0" smtClean="0"/>
              <a:t> </a:t>
            </a:r>
            <a:r>
              <a:rPr lang="en-GB" dirty="0" smtClean="0"/>
              <a:t>4) Open </a:t>
            </a:r>
            <a:r>
              <a:rPr lang="en-GB" dirty="0" smtClean="0"/>
              <a:t>issues and change proposals in progress</a:t>
            </a:r>
          </a:p>
          <a:p>
            <a:r>
              <a:rPr lang="en-GB" sz="1600" dirty="0">
                <a:solidFill>
                  <a:schemeClr val="accent2"/>
                </a:solidFill>
              </a:rPr>
              <a:t>16:10</a:t>
            </a:r>
            <a:r>
              <a:rPr lang="en-GB" dirty="0" smtClean="0"/>
              <a:t> </a:t>
            </a:r>
            <a:r>
              <a:rPr lang="en-GB" dirty="0" smtClean="0"/>
              <a:t>	2</a:t>
            </a:r>
            <a:r>
              <a:rPr lang="en-GB" baseline="30000" dirty="0" smtClean="0"/>
              <a:t>nd</a:t>
            </a:r>
            <a:r>
              <a:rPr lang="en-GB" dirty="0" smtClean="0"/>
              <a:t> </a:t>
            </a:r>
            <a:r>
              <a:rPr lang="en-GB" dirty="0">
                <a:solidFill>
                  <a:srgbClr val="0070C0"/>
                </a:solidFill>
              </a:rPr>
              <a:t>Q&amp;A Session</a:t>
            </a:r>
          </a:p>
          <a:p>
            <a:r>
              <a:rPr lang="en-GB" sz="1600" dirty="0" smtClean="0">
                <a:solidFill>
                  <a:schemeClr val="accent2"/>
                </a:solidFill>
              </a:rPr>
              <a:t>16:30</a:t>
            </a:r>
            <a:r>
              <a:rPr lang="en-GB" dirty="0" smtClean="0"/>
              <a:t> </a:t>
            </a:r>
            <a:r>
              <a:rPr lang="en-GB" dirty="0" smtClean="0"/>
              <a:t>5) Conclusions </a:t>
            </a:r>
            <a:r>
              <a:rPr lang="en-GB" dirty="0" smtClean="0"/>
              <a:t>and next events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327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29692</TotalTime>
  <Words>384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Century Gothic</vt:lpstr>
      <vt:lpstr>Myriad Pro Light</vt:lpstr>
      <vt:lpstr>Apothecary</vt:lpstr>
      <vt:lpstr>Introduction</vt:lpstr>
      <vt:lpstr>Practical WEBEX information … to facilitate this WEBEX as smoothly as possible</vt:lpstr>
      <vt:lpstr>Practical WEBEX information … to facilitate this WEBEX as smoothly as possible</vt:lpstr>
      <vt:lpstr>All Presentations will be made available  on the AIXM.aero website</vt:lpstr>
      <vt:lpstr>Objective</vt:lpstr>
      <vt:lpstr>5.2 – minor (maintenance) version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1078</cp:revision>
  <dcterms:created xsi:type="dcterms:W3CDTF">2006-08-16T00:00:00Z</dcterms:created>
  <dcterms:modified xsi:type="dcterms:W3CDTF">2020-07-01T14:39:49Z</dcterms:modified>
</cp:coreProperties>
</file>