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6" r:id="rId2"/>
    <p:sldId id="287" r:id="rId3"/>
    <p:sldId id="288" r:id="rId4"/>
    <p:sldId id="283" r:id="rId5"/>
    <p:sldId id="286" r:id="rId6"/>
  </p:sldIdLst>
  <p:sldSz cx="9144000" cy="6858000" type="screen4x3"/>
  <p:notesSz cx="6810375" cy="99425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8F8F8"/>
    <a:srgbClr val="EAEAEA"/>
    <a:srgbClr val="808080"/>
    <a:srgbClr val="DDDDDD"/>
    <a:srgbClr val="3399CC"/>
    <a:srgbClr val="002A54"/>
    <a:srgbClr val="00132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16" autoAdjust="0"/>
    <p:restoredTop sz="94618" autoAdjust="0"/>
  </p:normalViewPr>
  <p:slideViewPr>
    <p:cSldViewPr snapToGrid="0">
      <p:cViewPr>
        <p:scale>
          <a:sx n="110" d="100"/>
          <a:sy n="110" d="100"/>
        </p:scale>
        <p:origin x="-1992" y="-468"/>
      </p:cViewPr>
      <p:guideLst>
        <p:guide orient="horz" pos="4252"/>
        <p:guide pos="28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-3750" y="-96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6F2EBD-E04A-4EDC-B270-FA999BA5CB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007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83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5D311C-29BB-4DDB-97E1-470BC1BCFE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4646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3429000"/>
            <a:ext cx="9144000" cy="34290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b="1">
              <a:solidFill>
                <a:srgbClr val="003366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58975"/>
            <a:ext cx="7772400" cy="1470025"/>
          </a:xfrm>
        </p:spPr>
        <p:txBody>
          <a:bodyPr lIns="432000" anchor="b"/>
          <a:lstStyle>
            <a:lvl1pPr>
              <a:defRPr sz="3200"/>
            </a:lvl1pPr>
          </a:lstStyle>
          <a:p>
            <a:pPr lvl="0"/>
            <a:r>
              <a:rPr lang="en-GB" altLang="en-US" noProof="0" dirty="0" err="1" smtClean="0"/>
              <a:t>Powerpoint</a:t>
            </a:r>
            <a:r>
              <a:rPr lang="en-GB" altLang="en-US" noProof="0" dirty="0" smtClean="0"/>
              <a:t> presentation title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0"/>
            <a:ext cx="7083425" cy="900113"/>
          </a:xfrm>
          <a:solidFill>
            <a:srgbClr val="002A54"/>
          </a:solidFill>
        </p:spPr>
        <p:txBody>
          <a:bodyPr lIns="432000" anchor="ctr"/>
          <a:lstStyle>
            <a:lvl1pPr marL="0" indent="0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Presenter, Company</a:t>
            </a:r>
            <a:br>
              <a:rPr lang="en-US" altLang="en-US" noProof="0" smtClean="0"/>
            </a:br>
            <a:r>
              <a:rPr lang="en-US" altLang="en-US" noProof="0" smtClean="0"/>
              <a:t>Agenda item and supporting paper</a:t>
            </a:r>
            <a:endParaRPr lang="en-GB" altLang="en-US" noProof="0" smtClean="0"/>
          </a:p>
        </p:txBody>
      </p:sp>
      <p:pic>
        <p:nvPicPr>
          <p:cNvPr id="3086" name="Picture 14" descr="ecl-logo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9525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8" name="Rectangle 16"/>
          <p:cNvSpPr>
            <a:spLocks noChangeArrowheads="1"/>
          </p:cNvSpPr>
          <p:nvPr userDrawn="1"/>
        </p:nvSpPr>
        <p:spPr bwMode="auto">
          <a:xfrm>
            <a:off x="4894122" y="5921375"/>
            <a:ext cx="406572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altLang="en-US" sz="2000" b="1" dirty="0" smtClean="0">
                <a:solidFill>
                  <a:srgbClr val="66CCFF"/>
                </a:solidFill>
              </a:rPr>
              <a:t>Digital NOTAM</a:t>
            </a:r>
            <a:r>
              <a:rPr lang="en-GB" altLang="en-US" sz="2000" b="1" baseline="0" dirty="0" smtClean="0">
                <a:solidFill>
                  <a:srgbClr val="66CCFF"/>
                </a:solidFill>
              </a:rPr>
              <a:t> Implementations</a:t>
            </a:r>
            <a:endParaRPr lang="en-GB" altLang="en-US" sz="2000" b="1" dirty="0" smtClean="0">
              <a:solidFill>
                <a:srgbClr val="66CCFF"/>
              </a:solidFill>
            </a:endParaRPr>
          </a:p>
          <a:p>
            <a:pPr algn="r"/>
            <a:r>
              <a:rPr lang="en-GB" altLang="en-US" sz="2000" b="1" baseline="0" dirty="0" smtClean="0">
                <a:solidFill>
                  <a:schemeClr val="bg1"/>
                </a:solidFill>
              </a:rPr>
              <a:t>Webex – 20 September 2018</a:t>
            </a:r>
            <a:endParaRPr lang="en-GB" alt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A8D56CAA-0511-45C3-89EC-264598F3707E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0270379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77838"/>
            <a:ext cx="2057400" cy="5640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7838"/>
            <a:ext cx="6019800" cy="5640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EB77397B-439C-4B9B-A916-641D5F6BD1C7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5702502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A4191413-CFCB-49C3-9FA9-F06B2027F50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457532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B50B50B-F4E7-45A5-8761-37DBC02BB45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7265909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14488"/>
            <a:ext cx="4038600" cy="4503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14488"/>
            <a:ext cx="4038600" cy="4503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85F98B73-B853-430C-8A0A-C49B080E4C9D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9862255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F1915813-9F60-498B-83C1-9A2D2B26C814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2853174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7B5FDEE7-91DF-4BDF-87C2-879D63E0462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0482822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560B09DC-0B71-4BA4-AC5F-6D5FB563BB80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4115681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FA4DC4F8-8BBB-43D8-9FEE-0C426DC64A1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3112663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9F230172-87DB-48FA-AFC5-508E391F4D4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9159023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207963"/>
          </a:xfrm>
          <a:prstGeom prst="rect">
            <a:avLst/>
          </a:prstGeom>
          <a:solidFill>
            <a:srgbClr val="002A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040" name="Picture 16" descr="ecl-logo-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9525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7838"/>
            <a:ext cx="683895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14488"/>
            <a:ext cx="8229600" cy="450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10450" y="6572250"/>
            <a:ext cx="129540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GB" altLang="en-US"/>
              <a:t>Slide </a:t>
            </a:r>
            <a:fld id="{FC8FD25B-3BFF-4A93-A684-6F0FD1899A5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 dt="0"/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duard.porosnicu@eurocontrol.int" TargetMode="External"/><Relationship Id="rId2" Type="http://schemas.openxmlformats.org/officeDocument/2006/relationships/hyperlink" Target="http://www.aixm.aer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xm.aero/librar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8" name="Rectangle 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dirty="0" smtClean="0"/>
              <a:t>Conclusions</a:t>
            </a:r>
            <a:endParaRPr lang="en-GB" altLang="en-US" dirty="0"/>
          </a:p>
        </p:txBody>
      </p:sp>
      <p:sp>
        <p:nvSpPr>
          <p:cNvPr id="12288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0" y="3524250"/>
            <a:ext cx="7083425" cy="804863"/>
          </a:xfrm>
        </p:spPr>
        <p:txBody>
          <a:bodyPr/>
          <a:lstStyle/>
          <a:p>
            <a:r>
              <a:rPr lang="en-US" altLang="en-US" dirty="0" smtClean="0"/>
              <a:t>Presented by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smtClean="0"/>
              <a:t>Eduard Porosnicu, EUROCONTROL</a:t>
            </a:r>
            <a:endParaRPr lang="en-GB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the presentations available on </a:t>
            </a:r>
            <a:r>
              <a:rPr lang="en-GB" dirty="0" smtClean="0">
                <a:hlinkClick r:id="rId2"/>
              </a:rPr>
              <a:t>www.aixm.aero</a:t>
            </a:r>
            <a:r>
              <a:rPr lang="en-GB" dirty="0" smtClean="0"/>
              <a:t> </a:t>
            </a:r>
          </a:p>
          <a:p>
            <a:pPr lvl="1"/>
            <a:r>
              <a:rPr lang="en-GB" dirty="0"/>
              <a:t>Please send </a:t>
            </a:r>
            <a:r>
              <a:rPr lang="en-GB" dirty="0" smtClean="0"/>
              <a:t>feedback about this session </a:t>
            </a:r>
            <a:r>
              <a:rPr lang="en-GB" dirty="0"/>
              <a:t>to </a:t>
            </a:r>
            <a:r>
              <a:rPr lang="en-GB" dirty="0" smtClean="0">
                <a:hlinkClick r:id="rId3"/>
              </a:rPr>
              <a:t>eduard.porosnicu@eurocontrol.int</a:t>
            </a:r>
            <a:endParaRPr lang="en-GB" dirty="0"/>
          </a:p>
          <a:p>
            <a:pPr lvl="2"/>
            <a:r>
              <a:rPr lang="en-GB" dirty="0" smtClean="0"/>
              <a:t>Good idea / waste of time…</a:t>
            </a:r>
          </a:p>
          <a:p>
            <a:pPr lvl="2"/>
            <a:r>
              <a:rPr lang="en-GB" dirty="0" smtClean="0"/>
              <a:t>Ideas / questions for future sessions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Develop an “AIXM awareness” training for operational people</a:t>
            </a:r>
          </a:p>
          <a:p>
            <a:pPr lvl="1"/>
            <a:r>
              <a:rPr lang="en-GB" dirty="0" smtClean="0"/>
              <a:t>Including a Digital NOTAM module</a:t>
            </a:r>
          </a:p>
          <a:p>
            <a:pPr lvl="1"/>
            <a:endParaRPr lang="en-GB" dirty="0"/>
          </a:p>
          <a:p>
            <a:r>
              <a:rPr lang="en-GB" dirty="0" smtClean="0"/>
              <a:t>Find a test (AIXM 5.1 data!) user for all implementations</a:t>
            </a:r>
          </a:p>
          <a:p>
            <a:pPr lvl="1"/>
            <a:r>
              <a:rPr lang="en-GB" dirty="0" smtClean="0"/>
              <a:t>Use the Digital NOTAM (AIXM 5.1 data) provided by the existing implementations for a test user implementation</a:t>
            </a:r>
          </a:p>
          <a:p>
            <a:pPr lvl="1"/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A4191413-CFCB-49C3-9FA9-F06B2027F50D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144234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Recommend a </a:t>
            </a:r>
            <a:r>
              <a:rPr lang="en-GB" dirty="0" smtClean="0"/>
              <a:t>common solution </a:t>
            </a:r>
            <a:r>
              <a:rPr lang="en-GB" dirty="0"/>
              <a:t>for the interfaces that are available to access the Digital NOTAM service (REST, etc.)</a:t>
            </a:r>
          </a:p>
          <a:p>
            <a:pPr lvl="1"/>
            <a:r>
              <a:rPr lang="en-GB" dirty="0"/>
              <a:t>Directly related to the SWIM developments in ICAO</a:t>
            </a:r>
          </a:p>
          <a:p>
            <a:pPr lvl="1"/>
            <a:r>
              <a:rPr lang="en-GB" dirty="0"/>
              <a:t>Start with an inventory maybe…</a:t>
            </a:r>
          </a:p>
          <a:p>
            <a:endParaRPr lang="en-GB" dirty="0" smtClean="0"/>
          </a:p>
          <a:p>
            <a:r>
              <a:rPr lang="en-GB" dirty="0" smtClean="0"/>
              <a:t>Develop </a:t>
            </a:r>
            <a:r>
              <a:rPr lang="en-GB" dirty="0" smtClean="0"/>
              <a:t>guidance for users of Digital NOTAM</a:t>
            </a:r>
          </a:p>
          <a:p>
            <a:pPr lvl="1"/>
            <a:r>
              <a:rPr lang="en-GB" dirty="0" smtClean="0"/>
              <a:t>Explain how the data is coded</a:t>
            </a:r>
          </a:p>
          <a:p>
            <a:pPr lvl="2"/>
            <a:endParaRPr lang="en-GB" dirty="0" smtClean="0"/>
          </a:p>
          <a:p>
            <a:pPr lvl="1"/>
            <a:r>
              <a:rPr lang="en-GB" dirty="0" smtClean="0"/>
              <a:t>Work on graphical presentation of Digital NOTAM </a:t>
            </a:r>
          </a:p>
          <a:p>
            <a:pPr lvl="2"/>
            <a:r>
              <a:rPr lang="en-GB" dirty="0" smtClean="0"/>
              <a:t>for STATE provided briefing</a:t>
            </a:r>
          </a:p>
          <a:p>
            <a:pPr lvl="2"/>
            <a:r>
              <a:rPr lang="en-GB" dirty="0"/>
              <a:t>k</a:t>
            </a:r>
            <a:r>
              <a:rPr lang="en-GB" dirty="0" smtClean="0"/>
              <a:t>eep </a:t>
            </a:r>
            <a:r>
              <a:rPr lang="en-GB" dirty="0" smtClean="0"/>
              <a:t>in mind that end users (airlines, service providers</a:t>
            </a:r>
            <a:r>
              <a:rPr lang="en-GB" dirty="0" smtClean="0"/>
              <a:t>) have </a:t>
            </a:r>
            <a:r>
              <a:rPr lang="en-GB" dirty="0" smtClean="0"/>
              <a:t>their own standards for graphical presentations</a:t>
            </a:r>
          </a:p>
          <a:p>
            <a:pPr lvl="1"/>
            <a:endParaRPr lang="en-GB" dirty="0"/>
          </a:p>
          <a:p>
            <a:endParaRPr lang="en-GB" dirty="0"/>
          </a:p>
          <a:p>
            <a:r>
              <a:rPr lang="en-GB" dirty="0"/>
              <a:t>Schedule another “implementations” Webex in Q2 2019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A4191413-CFCB-49C3-9FA9-F06B2027F50D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25418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Provide a platform for States / organisations involved in a Digital NOTAM implementation to share their experience</a:t>
            </a:r>
          </a:p>
          <a:p>
            <a:pPr lvl="1"/>
            <a:r>
              <a:rPr lang="en-GB" b="1" i="1" dirty="0" smtClean="0">
                <a:solidFill>
                  <a:srgbClr val="00B050"/>
                </a:solidFill>
              </a:rPr>
              <a:t>Thanks for the 4 implementation presentations!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Collect feed-back</a:t>
            </a:r>
          </a:p>
          <a:p>
            <a:pPr lvl="1"/>
            <a:r>
              <a:rPr lang="en-GB" dirty="0" smtClean="0"/>
              <a:t>Identify areas for improvement in the Digital NOTAM Specifications</a:t>
            </a:r>
          </a:p>
          <a:p>
            <a:pPr lvl="1"/>
            <a:r>
              <a:rPr lang="en-GB" dirty="0" smtClean="0"/>
              <a:t>Understand expectations for training material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Encourage data user</a:t>
            </a:r>
          </a:p>
          <a:p>
            <a:pPr lvl="1"/>
            <a:r>
              <a:rPr lang="en-GB" dirty="0" smtClean="0"/>
              <a:t>Clarify how to access the digital NOTAM data source</a:t>
            </a:r>
          </a:p>
          <a:p>
            <a:pPr lvl="1"/>
            <a:r>
              <a:rPr lang="en-GB" dirty="0" smtClean="0"/>
              <a:t>Present applications that benefit from Digital NOTAM</a:t>
            </a:r>
            <a:endParaRPr lang="en-GB" dirty="0"/>
          </a:p>
          <a:p>
            <a:pPr lvl="1"/>
            <a:endParaRPr lang="en-GB" dirty="0"/>
          </a:p>
          <a:p>
            <a:r>
              <a:rPr lang="en-GB" dirty="0" smtClean="0"/>
              <a:t>Encourage further implementations</a:t>
            </a:r>
          </a:p>
          <a:p>
            <a:pPr lvl="1"/>
            <a:r>
              <a:rPr lang="en-GB" dirty="0" smtClean="0"/>
              <a:t>Regulatory – evolution of ICAO SARPS/guidance and regional rules</a:t>
            </a:r>
          </a:p>
          <a:p>
            <a:pPr lvl="1"/>
            <a:r>
              <a:rPr lang="en-GB" dirty="0" smtClean="0"/>
              <a:t>Voluntary  – awareness on Digital NOTAM benefits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A4191413-CFCB-49C3-9FA9-F06B2027F50D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6" name="TextBox 5"/>
          <p:cNvSpPr txBox="1"/>
          <p:nvPr/>
        </p:nvSpPr>
        <p:spPr>
          <a:xfrm>
            <a:off x="8326414" y="1441506"/>
            <a:ext cx="7328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solidFill>
                  <a:srgbClr val="00B050"/>
                </a:solidFill>
                <a:sym typeface="Wingdings"/>
              </a:rPr>
              <a:t></a:t>
            </a:r>
            <a:endParaRPr lang="en-GB" sz="48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5722" y="4470643"/>
            <a:ext cx="614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 smtClean="0">
                <a:solidFill>
                  <a:srgbClr val="00B050"/>
                </a:solidFill>
                <a:sym typeface="Wingdings"/>
              </a:rPr>
              <a:t></a:t>
            </a:r>
            <a:endParaRPr lang="en-GB" sz="4800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5721" y="5791194"/>
            <a:ext cx="614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 smtClean="0">
                <a:solidFill>
                  <a:srgbClr val="00B050"/>
                </a:solidFill>
                <a:sym typeface="Wingdings"/>
              </a:rPr>
              <a:t></a:t>
            </a:r>
            <a:endParaRPr lang="en-GB" sz="4800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5724" y="3149246"/>
            <a:ext cx="614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 smtClean="0">
                <a:solidFill>
                  <a:srgbClr val="00B050"/>
                </a:solidFill>
                <a:sym typeface="Wingdings"/>
              </a:rPr>
              <a:t></a:t>
            </a:r>
            <a:endParaRPr lang="en-GB" sz="4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56171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Closing remarks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presentations will be published at </a:t>
            </a:r>
            <a:r>
              <a:rPr lang="en-GB" dirty="0" smtClean="0">
                <a:hlinkClick r:id="rId2"/>
              </a:rPr>
              <a:t>www.aixm.aero/library</a:t>
            </a:r>
            <a:r>
              <a:rPr lang="en-GB" dirty="0" smtClean="0"/>
              <a:t>  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chemeClr val="tx2"/>
                </a:solidFill>
              </a:rPr>
              <a:t>Reminder </a:t>
            </a:r>
            <a:r>
              <a:rPr lang="en-GB" dirty="0" smtClean="0">
                <a:solidFill>
                  <a:schemeClr val="tx2"/>
                </a:solidFill>
              </a:rPr>
              <a:t>(for the FG members)</a:t>
            </a:r>
          </a:p>
          <a:p>
            <a:pPr lvl="1"/>
            <a:r>
              <a:rPr lang="en-GB" dirty="0" smtClean="0">
                <a:solidFill>
                  <a:schemeClr val="tx2"/>
                </a:solidFill>
              </a:rPr>
              <a:t>Next Digital NOTAM Specification 2.0 – working session </a:t>
            </a:r>
          </a:p>
          <a:p>
            <a:pPr lvl="2"/>
            <a:r>
              <a:rPr lang="en-GB" dirty="0" smtClean="0">
                <a:solidFill>
                  <a:schemeClr val="tx2"/>
                </a:solidFill>
              </a:rPr>
              <a:t>02 October, 14:30 CEST (12:30 UTC, 8:30 EDT)</a:t>
            </a:r>
          </a:p>
          <a:p>
            <a:endParaRPr lang="en-GB" dirty="0">
              <a:solidFill>
                <a:srgbClr val="C00000"/>
              </a:solidFill>
            </a:endParaRPr>
          </a:p>
          <a:p>
            <a:r>
              <a:rPr lang="en-GB" dirty="0" smtClean="0">
                <a:solidFill>
                  <a:srgbClr val="C00000"/>
                </a:solidFill>
              </a:rPr>
              <a:t>Any other questions / comments?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A4191413-CFCB-49C3-9FA9-F06B2027F50D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310913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lide-template-2012-ecl FINAL">
  <a:themeElements>
    <a:clrScheme name="slide-template-2012-ecl FIN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-template-2012-ecl FIN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ide-template-2012-ecl 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-template-2012-ecl 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-template-2012-ecl 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-template-2012-ecl 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-template-2012-ecl 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-template-2012-ecl 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template-2012-ecl 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template-2012-ecl 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template-2012-ecl 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template-2012-ecl 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template-2012-ecl 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template-2012-ecl 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slide-template-2012-ecl FINAL</Template>
  <TotalTime>6256</TotalTime>
  <Words>300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slide-template-2012-ecl FINAL</vt:lpstr>
      <vt:lpstr>Conclusions</vt:lpstr>
      <vt:lpstr>Proposed actions</vt:lpstr>
      <vt:lpstr>Possible actions</vt:lpstr>
      <vt:lpstr>Conclusions</vt:lpstr>
      <vt:lpstr>Closing remarks</vt:lpstr>
    </vt:vector>
  </TitlesOfParts>
  <Company>EUROCONTROL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AIM/SWIM Team presentation</dc:title>
  <dc:creator>PETROVSKY Alexandre (HBRUPH14G - apetrovs)</dc:creator>
  <cp:lastModifiedBy>POROSNICU Eduard</cp:lastModifiedBy>
  <cp:revision>199</cp:revision>
  <dcterms:created xsi:type="dcterms:W3CDTF">2013-08-13T13:20:49Z</dcterms:created>
  <dcterms:modified xsi:type="dcterms:W3CDTF">2018-09-24T08:18:18Z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88986954</vt:i4>
  </property>
  <property fmtid="{D5CDD505-2E9C-101B-9397-08002B2CF9AE}" pid="3" name="_NewReviewCycle">
    <vt:lpwstr/>
  </property>
  <property fmtid="{D5CDD505-2E9C-101B-9397-08002B2CF9AE}" pid="4" name="_EmailSubject">
    <vt:lpwstr>Templates for AIM/SWIM Team-8</vt:lpwstr>
  </property>
  <property fmtid="{D5CDD505-2E9C-101B-9397-08002B2CF9AE}" pid="5" name="_AuthorEmail">
    <vt:lpwstr>Alexandre.PETROVSKY@eurocontrol.int</vt:lpwstr>
  </property>
  <property fmtid="{D5CDD505-2E9C-101B-9397-08002B2CF9AE}" pid="6" name="_AuthorEmailDisplayName">
    <vt:lpwstr>PETROVSKY Alexandre</vt:lpwstr>
  </property>
  <property fmtid="{D5CDD505-2E9C-101B-9397-08002B2CF9AE}" pid="7" name="_PreviousAdHocReviewCycleID">
    <vt:i4>88986954</vt:i4>
  </property>
</Properties>
</file>