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307" r:id="rId6"/>
    <p:sldId id="327" r:id="rId7"/>
    <p:sldId id="329" r:id="rId8"/>
    <p:sldId id="333" r:id="rId9"/>
    <p:sldId id="331" r:id="rId10"/>
    <p:sldId id="330" r:id="rId11"/>
    <p:sldId id="324" r:id="rId12"/>
    <p:sldId id="259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177"/>
    <a:srgbClr val="666666"/>
    <a:srgbClr val="F3F4F4"/>
    <a:srgbClr val="1463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94" autoAdjust="0"/>
    <p:restoredTop sz="95500" autoAdjust="0"/>
  </p:normalViewPr>
  <p:slideViewPr>
    <p:cSldViewPr>
      <p:cViewPr>
        <p:scale>
          <a:sx n="115" d="100"/>
          <a:sy n="115" d="100"/>
        </p:scale>
        <p:origin x="-930" y="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3F3303-CA12-4FE4-997A-F6CB36FAA28C}" type="datetimeFigureOut">
              <a:rPr lang="en-US" smtClean="0"/>
              <a:pPr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5940940-A47B-47AE-9EAB-B9A5D788279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227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01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99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40940-A47B-47AE-9EAB-B9A5D788279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988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35497" y="6453336"/>
            <a:ext cx="9073008" cy="404664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19015"/>
            <a:ext cx="7772400" cy="1470025"/>
          </a:xfrm>
        </p:spPr>
        <p:txBody>
          <a:bodyPr/>
          <a:lstStyle>
            <a:lvl1pPr algn="ctr">
              <a:defRPr b="1" baseline="0">
                <a:solidFill>
                  <a:srgbClr val="1B4177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4030216"/>
            <a:ext cx="6400800" cy="105496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Sub-Title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35496" y="1196752"/>
            <a:ext cx="9073008" cy="3600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457201" y="988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1B417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9194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480093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2462001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Box 97"/>
          <p:cNvSpPr txBox="1"/>
          <p:nvPr userDrawn="1"/>
        </p:nvSpPr>
        <p:spPr>
          <a:xfrm>
            <a:off x="2181461" y="2924944"/>
            <a:ext cx="4800600" cy="71508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600" b="1" dirty="0">
                <a:solidFill>
                  <a:srgbClr val="1B417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Thank You</a:t>
            </a:r>
          </a:p>
        </p:txBody>
      </p:sp>
      <p:sp>
        <p:nvSpPr>
          <p:cNvPr id="99" name="Rectangle 98"/>
          <p:cNvSpPr/>
          <p:nvPr userDrawn="1"/>
        </p:nvSpPr>
        <p:spPr>
          <a:xfrm>
            <a:off x="0" y="6251335"/>
            <a:ext cx="9144000" cy="606666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TextBox 99"/>
          <p:cNvSpPr txBox="1"/>
          <p:nvPr userDrawn="1"/>
        </p:nvSpPr>
        <p:spPr>
          <a:xfrm>
            <a:off x="2181461" y="3962400"/>
            <a:ext cx="4800600" cy="71508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3600" dirty="0">
                <a:effectLst/>
              </a:rPr>
              <a:t>Gracias</a:t>
            </a:r>
            <a:endParaRPr lang="en-GB" sz="3600" b="1" dirty="0">
              <a:solidFill>
                <a:srgbClr val="1B417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5217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100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4713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Olga Mashinskaja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C9397-8921-489F-B39C-2E8FC685A8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988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>
            <a:off x="35496" y="6309320"/>
            <a:ext cx="9073008" cy="530679"/>
          </a:xfrm>
          <a:prstGeom prst="rect">
            <a:avLst/>
          </a:prstGeom>
          <a:solidFill>
            <a:srgbClr val="F3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3"/>
          <p:cNvSpPr txBox="1">
            <a:spLocks/>
          </p:cNvSpPr>
          <p:nvPr/>
        </p:nvSpPr>
        <p:spPr>
          <a:xfrm>
            <a:off x="350168" y="6448251"/>
            <a:ext cx="515793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666666"/>
                </a:solidFill>
              </a:rPr>
              <a:t>Global AIM Santo Domingo 2018</a:t>
            </a:r>
          </a:p>
          <a:p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686872" y="6448251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>
                <a:solidFill>
                  <a:srgbClr val="666666"/>
                </a:solidFill>
              </a:rPr>
              <a:t>Page </a:t>
            </a:r>
            <a:fld id="{AEBC9397-8921-489F-B39C-2E8FC685A84F}" type="slidenum">
              <a:rPr lang="en-US" sz="1400" smtClean="0">
                <a:solidFill>
                  <a:srgbClr val="666666"/>
                </a:solidFill>
              </a:rPr>
              <a:pPr algn="r"/>
              <a:t>‹#›</a:t>
            </a:fld>
            <a:endParaRPr lang="en-US" sz="1400" dirty="0">
              <a:solidFill>
                <a:srgbClr val="6666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497" y="6309320"/>
            <a:ext cx="9073008" cy="180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5496" y="1196752"/>
            <a:ext cx="9073008" cy="36000"/>
          </a:xfrm>
          <a:prstGeom prst="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Fernando Lopes\Documents\IFAIMA\Global AIM 2018\Conference Logo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116632"/>
            <a:ext cx="1080120" cy="105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310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</p:sldLayoutIdLst>
  <p:transition spd="slow">
    <p:fade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rgbClr val="1B417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•"/>
        <a:defRPr sz="3200" kern="1200" baseline="0">
          <a:solidFill>
            <a:srgbClr val="1B417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–"/>
        <a:defRPr sz="2800" kern="1200" baseline="0">
          <a:solidFill>
            <a:srgbClr val="1B417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•"/>
        <a:defRPr sz="2400" kern="1200" baseline="0">
          <a:solidFill>
            <a:srgbClr val="1B417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–"/>
        <a:defRPr sz="2000" kern="1200" baseline="0">
          <a:solidFill>
            <a:srgbClr val="1B417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EF5E41"/>
        </a:buClr>
        <a:buFont typeface="Arial" pitchFamily="34" charset="0"/>
        <a:buChar char="»"/>
        <a:defRPr sz="2000" kern="1200" baseline="0">
          <a:solidFill>
            <a:srgbClr val="1B417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5760" y="18448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300" dirty="0"/>
              <a:t>Advancing Digital NOTAM implementation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4509120"/>
            <a:ext cx="6400800" cy="1368152"/>
          </a:xfrm>
        </p:spPr>
        <p:txBody>
          <a:bodyPr>
            <a:noAutofit/>
          </a:bodyPr>
          <a:lstStyle/>
          <a:p>
            <a:endParaRPr lang="en-CA" sz="1400" b="1" dirty="0"/>
          </a:p>
          <a:p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Olga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Mashinskaja </a:t>
            </a:r>
            <a:endParaRPr lang="et-EE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t-E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AIM </a:t>
            </a:r>
            <a:r>
              <a:rPr lang="et-EE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expert</a:t>
            </a:r>
            <a:r>
              <a:rPr lang="et-EE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Estonian Air Navigation Services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30206"/>
            <a:ext cx="10858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66145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Introduction</a:t>
            </a:r>
            <a:r>
              <a:rPr lang="et-EE" dirty="0"/>
              <a:t>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5904656" cy="4857403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900" b="1" dirty="0"/>
              <a:t>1993</a:t>
            </a:r>
            <a:r>
              <a:rPr lang="en-GB" sz="1900" dirty="0"/>
              <a:t> - Estonian NOTAM Office  was established as a part of Integrated Briefing Office</a:t>
            </a:r>
          </a:p>
          <a:p>
            <a:pPr>
              <a:buNone/>
            </a:pPr>
            <a:r>
              <a:rPr lang="et-EE" sz="1900" dirty="0"/>
              <a:t>        </a:t>
            </a:r>
            <a:r>
              <a:rPr lang="en-GB" sz="1900" dirty="0"/>
              <a:t>of Estonian AIS </a:t>
            </a:r>
            <a:r>
              <a:rPr lang="et-EE" sz="1900" dirty="0"/>
              <a:t>– it is a</a:t>
            </a:r>
            <a:r>
              <a:rPr lang="en-GB" sz="1900" dirty="0"/>
              <a:t> part of Estonian Air Navigation Services. </a:t>
            </a:r>
          </a:p>
          <a:p>
            <a:pPr>
              <a:buNone/>
            </a:pPr>
            <a:endParaRPr lang="en-GB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900" b="1" dirty="0"/>
              <a:t>1993-2000</a:t>
            </a:r>
            <a:r>
              <a:rPr lang="en-GB" sz="1900" dirty="0"/>
              <a:t> – A teletypewriter was used for NOTAM distribution</a:t>
            </a:r>
          </a:p>
          <a:p>
            <a:pPr>
              <a:buNone/>
            </a:pPr>
            <a:endParaRPr lang="en-GB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900" b="1" dirty="0"/>
              <a:t>2000</a:t>
            </a:r>
            <a:r>
              <a:rPr lang="en-GB" sz="1900" dirty="0"/>
              <a:t>  - start of the first NOTAM Office system</a:t>
            </a:r>
          </a:p>
          <a:p>
            <a:pPr>
              <a:buNone/>
            </a:pPr>
            <a:endParaRPr lang="en-GB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900" b="1" dirty="0"/>
              <a:t>2009</a:t>
            </a:r>
            <a:r>
              <a:rPr lang="en-GB" sz="1900" dirty="0"/>
              <a:t> –  Estonian AIS started a Project with </a:t>
            </a:r>
            <a:r>
              <a:rPr lang="en-GB" sz="1900" dirty="0" err="1"/>
              <a:t>Frequentis</a:t>
            </a:r>
            <a:r>
              <a:rPr lang="en-GB" sz="1900" dirty="0"/>
              <a:t> Comsoft to supply advanced AIM system. The heart of the system is based on CADAS-AIMDB Aeronautical Database fully implementing AIXM 5 standard</a:t>
            </a:r>
            <a:endParaRPr lang="et-EE" sz="1900" dirty="0"/>
          </a:p>
          <a:p>
            <a:pPr>
              <a:buNone/>
            </a:pPr>
            <a:endParaRPr lang="en-GB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900" b="1" dirty="0"/>
              <a:t>2012</a:t>
            </a:r>
            <a:r>
              <a:rPr lang="en-GB" sz="1900" dirty="0"/>
              <a:t> - a new system for IBOF including NOTAM Office based on Frequentis Comsoft CADAS product suite</a:t>
            </a:r>
          </a:p>
          <a:p>
            <a:pPr>
              <a:buNone/>
            </a:pPr>
            <a:endParaRPr lang="en-GB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900" b="1" dirty="0"/>
              <a:t>2012</a:t>
            </a:r>
            <a:r>
              <a:rPr lang="en-GB" sz="1900" dirty="0"/>
              <a:t> -  migration to EAD as Data Provider (NOTAM)</a:t>
            </a:r>
            <a:r>
              <a:rPr lang="et-EE" sz="1900" dirty="0"/>
              <a:t>. </a:t>
            </a:r>
          </a:p>
          <a:p>
            <a:pPr>
              <a:buNone/>
            </a:pPr>
            <a:endParaRPr lang="en-GB" sz="19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900" b="1" dirty="0"/>
              <a:t>2018</a:t>
            </a:r>
            <a:r>
              <a:rPr lang="en-GB" sz="1900" dirty="0"/>
              <a:t> – ADQ compliant Work</a:t>
            </a:r>
            <a:r>
              <a:rPr lang="et-EE" sz="1900" dirty="0"/>
              <a:t> </a:t>
            </a:r>
            <a:r>
              <a:rPr lang="en-GB" sz="1900" dirty="0"/>
              <a:t>Flow Management system implementation project with Frequentis Comsoft, facilitating NOTAM proposal submission, control, </a:t>
            </a:r>
            <a:r>
              <a:rPr lang="en-GB" sz="1900" dirty="0" smtClean="0"/>
              <a:t>management</a:t>
            </a:r>
          </a:p>
          <a:p>
            <a:pPr marL="0" indent="0">
              <a:buNone/>
            </a:pPr>
            <a:endParaRPr lang="en-CA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283FDFDC-F6A2-4ADB-BAD8-CE784515A1F9}"/>
              </a:ext>
            </a:extLst>
          </p:cNvPr>
          <p:cNvGrpSpPr/>
          <p:nvPr/>
        </p:nvGrpSpPr>
        <p:grpSpPr>
          <a:xfrm rot="20428830">
            <a:off x="6863355" y="2662400"/>
            <a:ext cx="1656184" cy="1224136"/>
            <a:chOff x="6516216" y="2348880"/>
            <a:chExt cx="1656184" cy="1224136"/>
          </a:xfrm>
        </p:grpSpPr>
        <p:sp>
          <p:nvSpPr>
            <p:cNvPr id="6" name="Rectangle: Folded Corner 5">
              <a:extLst>
                <a:ext uri="{FF2B5EF4-FFF2-40B4-BE49-F238E27FC236}">
                  <a16:creationId xmlns:a16="http://schemas.microsoft.com/office/drawing/2014/main" xmlns="" id="{1F12BCD1-950D-4C98-B6D8-950B650B383E}"/>
                </a:ext>
              </a:extLst>
            </p:cNvPr>
            <p:cNvSpPr/>
            <p:nvPr/>
          </p:nvSpPr>
          <p:spPr>
            <a:xfrm>
              <a:off x="6516216" y="2348880"/>
              <a:ext cx="1584176" cy="1224136"/>
            </a:xfrm>
            <a:prstGeom prst="foldedCorner">
              <a:avLst/>
            </a:prstGeom>
            <a:solidFill>
              <a:srgbClr val="FFFF00"/>
            </a:solidFill>
            <a:ln w="635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79DAF7D7-F700-4E38-84DA-09D651C8D702}"/>
                </a:ext>
              </a:extLst>
            </p:cNvPr>
            <p:cNvSpPr txBox="1"/>
            <p:nvPr/>
          </p:nvSpPr>
          <p:spPr>
            <a:xfrm>
              <a:off x="6568797" y="2492896"/>
              <a:ext cx="16036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dirty="0"/>
                <a:t>ICAO AIS </a:t>
              </a:r>
              <a:r>
                <a:rPr lang="de-AT" dirty="0" err="1"/>
                <a:t>to</a:t>
              </a:r>
              <a:r>
                <a:rPr lang="de-AT" dirty="0"/>
                <a:t> AIM Roadmap </a:t>
              </a:r>
              <a:r>
                <a:rPr lang="de-AT" dirty="0" err="1"/>
                <a:t>released</a:t>
              </a:r>
              <a:endParaRPr lang="en-GB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5EB78FCD-8CE6-46BF-B00F-EDC45420BE48}"/>
              </a:ext>
            </a:extLst>
          </p:cNvPr>
          <p:cNvGrpSpPr/>
          <p:nvPr/>
        </p:nvGrpSpPr>
        <p:grpSpPr>
          <a:xfrm rot="20404599">
            <a:off x="6749387" y="3857274"/>
            <a:ext cx="1584176" cy="1224136"/>
            <a:chOff x="6516216" y="3861048"/>
            <a:chExt cx="1584176" cy="1224136"/>
          </a:xfrm>
        </p:grpSpPr>
        <p:sp>
          <p:nvSpPr>
            <p:cNvPr id="7" name="Rectangle: Folded Corner 6">
              <a:extLst>
                <a:ext uri="{FF2B5EF4-FFF2-40B4-BE49-F238E27FC236}">
                  <a16:creationId xmlns:a16="http://schemas.microsoft.com/office/drawing/2014/main" xmlns="" id="{B7759280-91C5-42A1-97CC-C042B8934317}"/>
                </a:ext>
              </a:extLst>
            </p:cNvPr>
            <p:cNvSpPr/>
            <p:nvPr/>
          </p:nvSpPr>
          <p:spPr>
            <a:xfrm>
              <a:off x="6516216" y="3861048"/>
              <a:ext cx="1584176" cy="1224136"/>
            </a:xfrm>
            <a:prstGeom prst="foldedCorner">
              <a:avLst/>
            </a:prstGeom>
            <a:solidFill>
              <a:srgbClr val="FFFF00"/>
            </a:solidFill>
            <a:ln w="6350">
              <a:solidFill>
                <a:schemeClr val="accent1">
                  <a:shade val="95000"/>
                  <a:satMod val="10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5D6D0BA6-CEC2-4474-A2A3-5C24B6DE5389}"/>
                </a:ext>
              </a:extLst>
            </p:cNvPr>
            <p:cNvSpPr txBox="1"/>
            <p:nvPr/>
          </p:nvSpPr>
          <p:spPr>
            <a:xfrm>
              <a:off x="6660232" y="3861048"/>
              <a:ext cx="1440160" cy="1224136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20000"/>
            </a:bodyPr>
            <a:lstStyle/>
            <a:p>
              <a:r>
                <a:rPr lang="de-AT" dirty="0"/>
                <a:t>1st AIXM 5.1 </a:t>
              </a:r>
              <a:r>
                <a:rPr lang="de-AT" dirty="0" err="1"/>
                <a:t>database</a:t>
              </a:r>
              <a:r>
                <a:rPr lang="de-AT" dirty="0"/>
                <a:t> </a:t>
              </a:r>
              <a:r>
                <a:rPr lang="de-AT" dirty="0" err="1"/>
                <a:t>of</a:t>
              </a:r>
              <a:r>
                <a:rPr lang="de-AT" dirty="0"/>
                <a:t> Europe operational in Estonia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232501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/>
              <a:t>Need </a:t>
            </a:r>
            <a:r>
              <a:rPr lang="en-GB" dirty="0" smtClean="0"/>
              <a:t>for digital </a:t>
            </a:r>
            <a:r>
              <a:rPr lang="et-EE" dirty="0" smtClean="0"/>
              <a:t>NOTAM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08912" cy="489654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1800" dirty="0"/>
              <a:t>Last minute aeronautical information update means “NOTAM” </a:t>
            </a:r>
            <a:br>
              <a:rPr lang="en-GB" sz="1800" dirty="0"/>
            </a:br>
            <a:r>
              <a:rPr lang="en-GB" sz="1800" b="1" dirty="0"/>
              <a:t>ICAO definition of NOTAM:  </a:t>
            </a:r>
            <a:r>
              <a:rPr lang="en-GB" sz="1800" dirty="0"/>
              <a:t>A notice distributed by means of </a:t>
            </a:r>
            <a:r>
              <a:rPr lang="en-GB" sz="1800" b="1" dirty="0">
                <a:solidFill>
                  <a:srgbClr val="FF0000"/>
                </a:solidFill>
              </a:rPr>
              <a:t>telecommunication</a:t>
            </a:r>
            <a:r>
              <a:rPr lang="en-GB" sz="1800" b="1" dirty="0"/>
              <a:t> </a:t>
            </a:r>
            <a:r>
              <a:rPr lang="en-GB" sz="1800" dirty="0"/>
              <a:t>containing information concerning the establishment, condition or change in any aeronautical facility, service, procedure or hazard, the timely knowledge of which is essential </a:t>
            </a:r>
            <a:r>
              <a:rPr lang="en-GB" sz="1800" b="1" dirty="0">
                <a:solidFill>
                  <a:srgbClr val="FF0000"/>
                </a:solidFill>
              </a:rPr>
              <a:t>to personnel</a:t>
            </a:r>
            <a:r>
              <a:rPr lang="en-GB" sz="1800" b="1" dirty="0"/>
              <a:t> </a:t>
            </a:r>
            <a:r>
              <a:rPr lang="en-GB" sz="1800" dirty="0"/>
              <a:t>concerned with flight operations</a:t>
            </a:r>
          </a:p>
          <a:p>
            <a:pPr marL="0" indent="0">
              <a:buNone/>
            </a:pPr>
            <a:endParaRPr lang="en-GB" sz="18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1800" b="1" dirty="0"/>
              <a:t>ICAO AIS to AIM Roadmap P-21 — Digital NOTAM</a:t>
            </a:r>
            <a:br>
              <a:rPr lang="en-GB" sz="1800" b="1" dirty="0"/>
            </a:br>
            <a:r>
              <a:rPr lang="en-GB" sz="1800" dirty="0"/>
              <a:t>The digital NOTAM will be defined as a </a:t>
            </a:r>
            <a:r>
              <a:rPr lang="en-GB" sz="1800" b="1" dirty="0">
                <a:solidFill>
                  <a:srgbClr val="FF0000"/>
                </a:solidFill>
              </a:rPr>
              <a:t>data set </a:t>
            </a:r>
            <a:r>
              <a:rPr lang="en-GB" sz="1800" dirty="0"/>
              <a:t>that contains information included in a NOTAM in a structured format that can be fully interpreted by a computer system for accurate and reliable updates of the aeronautical environment representation both </a:t>
            </a:r>
            <a:r>
              <a:rPr lang="en-GB" sz="1800" b="1" dirty="0">
                <a:solidFill>
                  <a:srgbClr val="FF0000"/>
                </a:solidFill>
              </a:rPr>
              <a:t>for automated information equipment and for aviation personnel</a:t>
            </a:r>
          </a:p>
          <a:p>
            <a:pPr>
              <a:buFont typeface="Wingdings" panose="05000000000000000000" pitchFamily="2" charset="2"/>
              <a:buChar char="Ø"/>
            </a:pPr>
            <a:endParaRPr lang="de-AT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1800" b="1" dirty="0"/>
              <a:t>Instead of creating and maintaining individual text NOTAM with complex release processes, the focus is on the maintenance and integrity of the aeronautical data</a:t>
            </a:r>
          </a:p>
          <a:p>
            <a:pPr marL="0" indent="0">
              <a:buNone/>
            </a:pPr>
            <a:endParaRPr lang="en-GB" sz="18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AT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63261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Need for digital NOTAM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The provision of aeronautical information today is mainly focused on the requirements of pre-flight briefing.</a:t>
            </a:r>
          </a:p>
          <a:p>
            <a:pPr marL="0" indent="0">
              <a:buNone/>
            </a:pPr>
            <a:r>
              <a:rPr lang="en-GB" sz="2000" dirty="0"/>
              <a:t>The provision of aeronautical information tomorrow will address the requirements of all components of the ATM system for all phases of flight. </a:t>
            </a:r>
          </a:p>
          <a:p>
            <a:pPr marL="0" indent="0">
              <a:buNone/>
            </a:pPr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/>
              <a:t>Amdt 40 to Annex15  Data set updates</a:t>
            </a: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When temporary changes of short duration are made available as digital data (Digital NOTAM), they should use the </a:t>
            </a:r>
            <a:r>
              <a:rPr lang="en-GB" sz="2000" b="1" dirty="0">
                <a:solidFill>
                  <a:srgbClr val="FF0000"/>
                </a:solidFill>
              </a:rPr>
              <a:t>same aeronautical information model </a:t>
            </a:r>
            <a:r>
              <a:rPr lang="en-GB" sz="2000" dirty="0"/>
              <a:t>as the complete data set. </a:t>
            </a:r>
          </a:p>
          <a:p>
            <a:pPr marL="0" indent="0">
              <a:buNone/>
            </a:pPr>
            <a:endParaRPr lang="de-AT" sz="2000" i="1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/>
              <a:t>Digital NOTAM Event Specification – Increment 1</a:t>
            </a:r>
            <a:br>
              <a:rPr lang="en-GB" sz="2000" b="1" dirty="0"/>
            </a:br>
            <a:r>
              <a:rPr lang="en-US" sz="2000" dirty="0"/>
              <a:t>The Digital NOTAM Event Specification defines the rules for </a:t>
            </a:r>
            <a:r>
              <a:rPr lang="en-GB" sz="2000" dirty="0" smtClean="0"/>
              <a:t>harmonised </a:t>
            </a:r>
            <a:r>
              <a:rPr lang="en-US" sz="2000" dirty="0" smtClean="0"/>
              <a:t>encoding </a:t>
            </a:r>
            <a:r>
              <a:rPr lang="en-US" sz="2000" dirty="0"/>
              <a:t>as </a:t>
            </a:r>
            <a:r>
              <a:rPr lang="en-US" sz="2000" b="1" dirty="0">
                <a:solidFill>
                  <a:srgbClr val="FF0000"/>
                </a:solidFill>
              </a:rPr>
              <a:t>AIXM data sets (version 5.1 or later).</a:t>
            </a:r>
            <a:endParaRPr lang="en-GB" sz="2000" b="1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823608780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Advancing digital NOTAM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In 2017 </a:t>
            </a:r>
            <a:r>
              <a:rPr lang="en-GB" sz="2000" dirty="0" err="1"/>
              <a:t>dNOTAM</a:t>
            </a:r>
            <a:r>
              <a:rPr lang="en-GB" sz="2000" dirty="0"/>
              <a:t> project was started with Frequentis Comsoft. A NOTAM event commonly used by EANS was selected as proof of concept.</a:t>
            </a:r>
          </a:p>
          <a:p>
            <a:pPr>
              <a:buFont typeface="Wingdings" panose="05000000000000000000" pitchFamily="2" charset="2"/>
              <a:buChar char="Ø"/>
            </a:pPr>
            <a:endParaRPr lang="de-AT" sz="2000" dirty="0"/>
          </a:p>
          <a:p>
            <a:pPr>
              <a:buFont typeface="Wingdings" panose="05000000000000000000" pitchFamily="2" charset="2"/>
              <a:buChar char="Ø"/>
            </a:pPr>
            <a:endParaRPr lang="de-AT" sz="2000" dirty="0"/>
          </a:p>
          <a:p>
            <a:pPr marL="0" indent="0">
              <a:buNone/>
            </a:pPr>
            <a:endParaRPr lang="de-AT" sz="2000" dirty="0"/>
          </a:p>
          <a:p>
            <a:pPr marL="0" indent="0">
              <a:buNone/>
            </a:pPr>
            <a:endParaRPr lang="en-GB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dirty="0"/>
              <a:t>Further </a:t>
            </a:r>
            <a:r>
              <a:rPr lang="en-GB" sz="2000" dirty="0" err="1"/>
              <a:t>dNOTAM</a:t>
            </a:r>
            <a:r>
              <a:rPr lang="en-GB" sz="2000" dirty="0"/>
              <a:t> event configurations in preparation.</a:t>
            </a:r>
          </a:p>
          <a:p>
            <a:pPr marL="0" indent="0">
              <a:buNone/>
            </a:pPr>
            <a:endParaRPr lang="et-EE" sz="2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397754"/>
              </p:ext>
            </p:extLst>
          </p:nvPr>
        </p:nvGraphicFramePr>
        <p:xfrm>
          <a:off x="1403648" y="2460496"/>
          <a:ext cx="6096000" cy="1112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2"/>
                          </a:solidFill>
                        </a:rPr>
                        <a:t>Q-code</a:t>
                      </a:r>
                      <a:endParaRPr lang="en-GB" noProof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solidFill>
                            <a:schemeClr val="tx2"/>
                          </a:solidFill>
                        </a:rPr>
                        <a:t>DNOTAM</a:t>
                      </a:r>
                      <a:r>
                        <a:rPr lang="et-EE" baseline="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GB" baseline="0" noProof="0" dirty="0" smtClean="0">
                          <a:solidFill>
                            <a:schemeClr val="tx2"/>
                          </a:solidFill>
                        </a:rPr>
                        <a:t>scenario</a:t>
                      </a:r>
                      <a:endParaRPr lang="en-GB" noProof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>
                          <a:solidFill>
                            <a:schemeClr val="tx2"/>
                          </a:solidFill>
                        </a:rPr>
                        <a:t>RTCA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solidFill>
                            <a:schemeClr val="tx2"/>
                          </a:solidFill>
                        </a:rPr>
                        <a:t>SAA.ACT / SAA.NEW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>
                          <a:solidFill>
                            <a:schemeClr val="tx2"/>
                          </a:solidFill>
                        </a:rPr>
                        <a:t>RDCA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solidFill>
                            <a:schemeClr val="tx2"/>
                          </a:solidFill>
                        </a:rPr>
                        <a:t>SAA.ACT / SAA.NEW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30206"/>
            <a:ext cx="10858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8EFFF6D3-B2EB-4DCF-BB89-B70D5FC40D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155006"/>
              </p:ext>
            </p:extLst>
          </p:nvPr>
        </p:nvGraphicFramePr>
        <p:xfrm>
          <a:off x="1403648" y="4293329"/>
          <a:ext cx="6096000" cy="7416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noProof="0" dirty="0" smtClean="0">
                          <a:solidFill>
                            <a:schemeClr val="tx2"/>
                          </a:solidFill>
                        </a:rPr>
                        <a:t>Q-code</a:t>
                      </a:r>
                      <a:endParaRPr lang="en-GB" noProof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solidFill>
                            <a:schemeClr val="tx2"/>
                          </a:solidFill>
                        </a:rPr>
                        <a:t>DNOTAM</a:t>
                      </a:r>
                      <a:r>
                        <a:rPr lang="et-EE" baseline="0" dirty="0">
                          <a:solidFill>
                            <a:schemeClr val="tx2"/>
                          </a:solidFill>
                        </a:rPr>
                        <a:t> scenario</a:t>
                      </a:r>
                      <a:endParaRPr lang="de-AT" baseline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dirty="0">
                          <a:solidFill>
                            <a:schemeClr val="tx2"/>
                          </a:solidFill>
                        </a:rPr>
                        <a:t>OBCE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t-EE" dirty="0">
                          <a:solidFill>
                            <a:schemeClr val="tx2"/>
                          </a:solidFill>
                        </a:rPr>
                        <a:t>OBS.NEW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656502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463965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F0260880-78EA-4553-9D70-50EB089B265F}"/>
              </a:ext>
            </a:extLst>
          </p:cNvPr>
          <p:cNvSpPr/>
          <p:nvPr/>
        </p:nvSpPr>
        <p:spPr>
          <a:xfrm>
            <a:off x="4834500" y="3384888"/>
            <a:ext cx="2105126" cy="1844312"/>
          </a:xfrm>
          <a:prstGeom prst="rect">
            <a:avLst/>
          </a:prstGeom>
          <a:solidFill>
            <a:srgbClr val="1B417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xmlns="" id="{DC65AAB3-54E2-401F-846C-CBF0B00B6DC8}"/>
              </a:ext>
            </a:extLst>
          </p:cNvPr>
          <p:cNvSpPr/>
          <p:nvPr/>
        </p:nvSpPr>
        <p:spPr>
          <a:xfrm>
            <a:off x="2483768" y="3384888"/>
            <a:ext cx="2105126" cy="1844312"/>
          </a:xfrm>
          <a:prstGeom prst="rect">
            <a:avLst/>
          </a:prstGeom>
          <a:solidFill>
            <a:srgbClr val="1B4177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5007DB-6678-4DE4-AAD2-3C9649A79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System </a:t>
            </a:r>
            <a:r>
              <a:rPr lang="en-GB" dirty="0" smtClean="0"/>
              <a:t>Overview</a:t>
            </a:r>
            <a:endParaRPr lang="en-GB" dirty="0"/>
          </a:p>
        </p:txBody>
      </p:sp>
      <p:grpSp>
        <p:nvGrpSpPr>
          <p:cNvPr id="4" name="Gruppieren 9">
            <a:extLst>
              <a:ext uri="{FF2B5EF4-FFF2-40B4-BE49-F238E27FC236}">
                <a16:creationId xmlns:a16="http://schemas.microsoft.com/office/drawing/2014/main" xmlns="" id="{276E9DD8-6D89-48C1-9F75-A7DC7CC1D720}"/>
              </a:ext>
            </a:extLst>
          </p:cNvPr>
          <p:cNvGrpSpPr/>
          <p:nvPr/>
        </p:nvGrpSpPr>
        <p:grpSpPr>
          <a:xfrm>
            <a:off x="683568" y="1882013"/>
            <a:ext cx="1152128" cy="792088"/>
            <a:chOff x="7608564" y="935038"/>
            <a:chExt cx="1037412" cy="662827"/>
          </a:xfrm>
        </p:grpSpPr>
        <p:sp>
          <p:nvSpPr>
            <p:cNvPr id="5" name="Abgerundetes Rechteck 5">
              <a:extLst>
                <a:ext uri="{FF2B5EF4-FFF2-40B4-BE49-F238E27FC236}">
                  <a16:creationId xmlns:a16="http://schemas.microsoft.com/office/drawing/2014/main" xmlns="" id="{2D3A7DEA-7400-4D0E-9048-B57EEEE4F06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8564" y="1005667"/>
              <a:ext cx="864000" cy="546515"/>
            </a:xfrm>
            <a:custGeom>
              <a:avLst/>
              <a:gdLst/>
              <a:ahLst/>
              <a:cxnLst/>
              <a:rect l="l" t="t" r="r" b="b"/>
              <a:pathLst>
                <a:path w="4320000" h="2732575">
                  <a:moveTo>
                    <a:pt x="10925" y="2552555"/>
                  </a:moveTo>
                  <a:lnTo>
                    <a:pt x="4309075" y="2552555"/>
                  </a:lnTo>
                  <a:cubicBezTo>
                    <a:pt x="4315109" y="2552555"/>
                    <a:pt x="4320000" y="2557446"/>
                    <a:pt x="4320000" y="2563480"/>
                  </a:cubicBezTo>
                  <a:lnTo>
                    <a:pt x="4320000" y="2721650"/>
                  </a:lnTo>
                  <a:cubicBezTo>
                    <a:pt x="4320000" y="2727684"/>
                    <a:pt x="4315109" y="2732575"/>
                    <a:pt x="4309075" y="2732575"/>
                  </a:cubicBezTo>
                  <a:lnTo>
                    <a:pt x="10925" y="2732575"/>
                  </a:lnTo>
                  <a:cubicBezTo>
                    <a:pt x="4891" y="2732575"/>
                    <a:pt x="0" y="2727684"/>
                    <a:pt x="0" y="2721650"/>
                  </a:cubicBezTo>
                  <a:lnTo>
                    <a:pt x="0" y="2563480"/>
                  </a:lnTo>
                  <a:cubicBezTo>
                    <a:pt x="0" y="2557446"/>
                    <a:pt x="4891" y="2552555"/>
                    <a:pt x="10925" y="2552555"/>
                  </a:cubicBezTo>
                  <a:close/>
                  <a:moveTo>
                    <a:pt x="275090" y="144000"/>
                  </a:moveTo>
                  <a:cubicBezTo>
                    <a:pt x="202691" y="144000"/>
                    <a:pt x="144000" y="202691"/>
                    <a:pt x="144000" y="275090"/>
                  </a:cubicBezTo>
                  <a:lnTo>
                    <a:pt x="144000" y="2172910"/>
                  </a:lnTo>
                  <a:cubicBezTo>
                    <a:pt x="144000" y="2245309"/>
                    <a:pt x="202691" y="2304000"/>
                    <a:pt x="275090" y="2304000"/>
                  </a:cubicBezTo>
                  <a:lnTo>
                    <a:pt x="4044910" y="2304000"/>
                  </a:lnTo>
                  <a:cubicBezTo>
                    <a:pt x="4117309" y="2304000"/>
                    <a:pt x="4176000" y="2245309"/>
                    <a:pt x="4176000" y="2172910"/>
                  </a:cubicBezTo>
                  <a:lnTo>
                    <a:pt x="4176000" y="275090"/>
                  </a:lnTo>
                  <a:cubicBezTo>
                    <a:pt x="4176000" y="202691"/>
                    <a:pt x="4117309" y="144000"/>
                    <a:pt x="4044910" y="144000"/>
                  </a:cubicBezTo>
                  <a:close/>
                  <a:moveTo>
                    <a:pt x="148569" y="0"/>
                  </a:moveTo>
                  <a:lnTo>
                    <a:pt x="4171431" y="0"/>
                  </a:lnTo>
                  <a:cubicBezTo>
                    <a:pt x="4253483" y="0"/>
                    <a:pt x="4320000" y="66517"/>
                    <a:pt x="4320000" y="148569"/>
                  </a:cubicBezTo>
                  <a:lnTo>
                    <a:pt x="4320000" y="2299431"/>
                  </a:lnTo>
                  <a:cubicBezTo>
                    <a:pt x="4320000" y="2381483"/>
                    <a:pt x="4253483" y="2448000"/>
                    <a:pt x="4171431" y="2448000"/>
                  </a:cubicBezTo>
                  <a:lnTo>
                    <a:pt x="148569" y="2448000"/>
                  </a:lnTo>
                  <a:cubicBezTo>
                    <a:pt x="66517" y="2448000"/>
                    <a:pt x="0" y="2381483"/>
                    <a:pt x="0" y="2299431"/>
                  </a:cubicBezTo>
                  <a:lnTo>
                    <a:pt x="0" y="148569"/>
                  </a:lnTo>
                  <a:cubicBezTo>
                    <a:pt x="0" y="66517"/>
                    <a:pt x="66517" y="0"/>
                    <a:pt x="148569" y="0"/>
                  </a:cubicBez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rtlCol="0" anchor="ctr">
              <a:noAutofit/>
            </a:bodyPr>
            <a:lstStyle/>
            <a:p>
              <a:pPr marL="0" indent="0" algn="ctr">
                <a:lnSpc>
                  <a:spcPct val="90000"/>
                </a:lnSpc>
                <a:buNone/>
              </a:pPr>
              <a:endParaRPr lang="en-US" dirty="0">
                <a:latin typeface="+mn-lt"/>
              </a:endParaRPr>
            </a:p>
          </p:txBody>
        </p:sp>
        <p:sp>
          <p:nvSpPr>
            <p:cNvPr id="6" name="Abgerundetes Rechteck 35">
              <a:extLst>
                <a:ext uri="{FF2B5EF4-FFF2-40B4-BE49-F238E27FC236}">
                  <a16:creationId xmlns:a16="http://schemas.microsoft.com/office/drawing/2014/main" xmlns="" id="{5A73FD0E-1691-41C9-A516-6DEE41778B2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37664" y="935038"/>
              <a:ext cx="708312" cy="662827"/>
            </a:xfrm>
            <a:custGeom>
              <a:avLst/>
              <a:gdLst/>
              <a:ahLst/>
              <a:cxnLst/>
              <a:rect l="l" t="t" r="r" b="b"/>
              <a:pathLst>
                <a:path w="2364106" h="2212294">
                  <a:moveTo>
                    <a:pt x="1172871" y="0"/>
                  </a:moveTo>
                  <a:cubicBezTo>
                    <a:pt x="1394528" y="0"/>
                    <a:pt x="1574216" y="179688"/>
                    <a:pt x="1574216" y="401345"/>
                  </a:cubicBezTo>
                  <a:lnTo>
                    <a:pt x="1574216" y="427250"/>
                  </a:lnTo>
                  <a:lnTo>
                    <a:pt x="1574216" y="462207"/>
                  </a:lnTo>
                  <a:lnTo>
                    <a:pt x="1574216" y="630568"/>
                  </a:lnTo>
                  <a:lnTo>
                    <a:pt x="1577768" y="629032"/>
                  </a:lnTo>
                  <a:cubicBezTo>
                    <a:pt x="1589963" y="632300"/>
                    <a:pt x="1589458" y="673727"/>
                    <a:pt x="1576641" y="721562"/>
                  </a:cubicBezTo>
                  <a:cubicBezTo>
                    <a:pt x="1563824" y="769396"/>
                    <a:pt x="1543547" y="805525"/>
                    <a:pt x="1531352" y="802258"/>
                  </a:cubicBezTo>
                  <a:cubicBezTo>
                    <a:pt x="1529362" y="801724"/>
                    <a:pt x="1527710" y="800175"/>
                    <a:pt x="1527539" y="797127"/>
                  </a:cubicBezTo>
                  <a:lnTo>
                    <a:pt x="1494545" y="832274"/>
                  </a:lnTo>
                  <a:cubicBezTo>
                    <a:pt x="1469979" y="873922"/>
                    <a:pt x="1438045" y="915285"/>
                    <a:pt x="1446548" y="972139"/>
                  </a:cubicBezTo>
                  <a:cubicBezTo>
                    <a:pt x="1454714" y="1026744"/>
                    <a:pt x="1449999" y="1090010"/>
                    <a:pt x="1557917" y="1135783"/>
                  </a:cubicBezTo>
                  <a:cubicBezTo>
                    <a:pt x="1763022" y="1222778"/>
                    <a:pt x="2033443" y="1315538"/>
                    <a:pt x="2173232" y="1396768"/>
                  </a:cubicBezTo>
                  <a:cubicBezTo>
                    <a:pt x="2306123" y="1473989"/>
                    <a:pt x="2301926" y="1517056"/>
                    <a:pt x="2316473" y="1612668"/>
                  </a:cubicBezTo>
                  <a:cubicBezTo>
                    <a:pt x="2346251" y="1808388"/>
                    <a:pt x="2363468" y="1992099"/>
                    <a:pt x="2364106" y="2204674"/>
                  </a:cubicBezTo>
                  <a:lnTo>
                    <a:pt x="0" y="2212294"/>
                  </a:lnTo>
                  <a:cubicBezTo>
                    <a:pt x="9741" y="1931805"/>
                    <a:pt x="22295" y="1717932"/>
                    <a:pt x="45111" y="1584728"/>
                  </a:cubicBezTo>
                  <a:cubicBezTo>
                    <a:pt x="55420" y="1524542"/>
                    <a:pt x="72827" y="1465877"/>
                    <a:pt x="149617" y="1412008"/>
                  </a:cubicBezTo>
                  <a:cubicBezTo>
                    <a:pt x="268827" y="1328381"/>
                    <a:pt x="658423" y="1203379"/>
                    <a:pt x="791602" y="1135783"/>
                  </a:cubicBezTo>
                  <a:cubicBezTo>
                    <a:pt x="921253" y="1069978"/>
                    <a:pt x="894805" y="1026744"/>
                    <a:pt x="902971" y="972139"/>
                  </a:cubicBezTo>
                  <a:cubicBezTo>
                    <a:pt x="911099" y="917789"/>
                    <a:pt x="882274" y="877595"/>
                    <a:pt x="858165" y="837830"/>
                  </a:cubicBezTo>
                  <a:cubicBezTo>
                    <a:pt x="844023" y="827019"/>
                    <a:pt x="831499" y="814253"/>
                    <a:pt x="820656" y="800099"/>
                  </a:cubicBezTo>
                  <a:cubicBezTo>
                    <a:pt x="820685" y="801618"/>
                    <a:pt x="819899" y="802030"/>
                    <a:pt x="819052" y="802257"/>
                  </a:cubicBezTo>
                  <a:cubicBezTo>
                    <a:pt x="806857" y="805524"/>
                    <a:pt x="786580" y="769395"/>
                    <a:pt x="773763" y="721561"/>
                  </a:cubicBezTo>
                  <a:cubicBezTo>
                    <a:pt x="761534" y="675922"/>
                    <a:pt x="760513" y="636116"/>
                    <a:pt x="771526" y="630525"/>
                  </a:cubicBezTo>
                  <a:lnTo>
                    <a:pt x="771526" y="462207"/>
                  </a:lnTo>
                  <a:lnTo>
                    <a:pt x="771526" y="427250"/>
                  </a:lnTo>
                  <a:lnTo>
                    <a:pt x="771526" y="401345"/>
                  </a:lnTo>
                  <a:cubicBezTo>
                    <a:pt x="771526" y="179688"/>
                    <a:pt x="951214" y="0"/>
                    <a:pt x="1172871" y="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/>
              <a:endParaRPr lang="en-GB" sz="20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59FC657-4203-4618-9BB6-D63E6254C033}"/>
              </a:ext>
            </a:extLst>
          </p:cNvPr>
          <p:cNvSpPr txBox="1"/>
          <p:nvPr/>
        </p:nvSpPr>
        <p:spPr>
          <a:xfrm>
            <a:off x="323528" y="14127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Data </a:t>
            </a:r>
            <a:r>
              <a:rPr lang="en-GB" b="1" dirty="0" smtClean="0"/>
              <a:t>Originator</a:t>
            </a:r>
            <a:endParaRPr lang="en-GB" b="1" dirty="0"/>
          </a:p>
        </p:txBody>
      </p:sp>
      <p:grpSp>
        <p:nvGrpSpPr>
          <p:cNvPr id="12" name="Gruppieren 9">
            <a:extLst>
              <a:ext uri="{FF2B5EF4-FFF2-40B4-BE49-F238E27FC236}">
                <a16:creationId xmlns:a16="http://schemas.microsoft.com/office/drawing/2014/main" xmlns="" id="{46CB7FB7-B422-4C37-8A98-107BFC152658}"/>
              </a:ext>
            </a:extLst>
          </p:cNvPr>
          <p:cNvGrpSpPr/>
          <p:nvPr/>
        </p:nvGrpSpPr>
        <p:grpSpPr>
          <a:xfrm>
            <a:off x="2951820" y="1882013"/>
            <a:ext cx="1152128" cy="792088"/>
            <a:chOff x="7608564" y="935038"/>
            <a:chExt cx="1037412" cy="662827"/>
          </a:xfrm>
        </p:grpSpPr>
        <p:sp>
          <p:nvSpPr>
            <p:cNvPr id="13" name="Abgerundetes Rechteck 5">
              <a:extLst>
                <a:ext uri="{FF2B5EF4-FFF2-40B4-BE49-F238E27FC236}">
                  <a16:creationId xmlns:a16="http://schemas.microsoft.com/office/drawing/2014/main" xmlns="" id="{C03EC372-76C1-4EC6-84EA-A9B6DFAB397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8564" y="1005667"/>
              <a:ext cx="864000" cy="546515"/>
            </a:xfrm>
            <a:custGeom>
              <a:avLst/>
              <a:gdLst/>
              <a:ahLst/>
              <a:cxnLst/>
              <a:rect l="l" t="t" r="r" b="b"/>
              <a:pathLst>
                <a:path w="4320000" h="2732575">
                  <a:moveTo>
                    <a:pt x="10925" y="2552555"/>
                  </a:moveTo>
                  <a:lnTo>
                    <a:pt x="4309075" y="2552555"/>
                  </a:lnTo>
                  <a:cubicBezTo>
                    <a:pt x="4315109" y="2552555"/>
                    <a:pt x="4320000" y="2557446"/>
                    <a:pt x="4320000" y="2563480"/>
                  </a:cubicBezTo>
                  <a:lnTo>
                    <a:pt x="4320000" y="2721650"/>
                  </a:lnTo>
                  <a:cubicBezTo>
                    <a:pt x="4320000" y="2727684"/>
                    <a:pt x="4315109" y="2732575"/>
                    <a:pt x="4309075" y="2732575"/>
                  </a:cubicBezTo>
                  <a:lnTo>
                    <a:pt x="10925" y="2732575"/>
                  </a:lnTo>
                  <a:cubicBezTo>
                    <a:pt x="4891" y="2732575"/>
                    <a:pt x="0" y="2727684"/>
                    <a:pt x="0" y="2721650"/>
                  </a:cubicBezTo>
                  <a:lnTo>
                    <a:pt x="0" y="2563480"/>
                  </a:lnTo>
                  <a:cubicBezTo>
                    <a:pt x="0" y="2557446"/>
                    <a:pt x="4891" y="2552555"/>
                    <a:pt x="10925" y="2552555"/>
                  </a:cubicBezTo>
                  <a:close/>
                  <a:moveTo>
                    <a:pt x="275090" y="144000"/>
                  </a:moveTo>
                  <a:cubicBezTo>
                    <a:pt x="202691" y="144000"/>
                    <a:pt x="144000" y="202691"/>
                    <a:pt x="144000" y="275090"/>
                  </a:cubicBezTo>
                  <a:lnTo>
                    <a:pt x="144000" y="2172910"/>
                  </a:lnTo>
                  <a:cubicBezTo>
                    <a:pt x="144000" y="2245309"/>
                    <a:pt x="202691" y="2304000"/>
                    <a:pt x="275090" y="2304000"/>
                  </a:cubicBezTo>
                  <a:lnTo>
                    <a:pt x="4044910" y="2304000"/>
                  </a:lnTo>
                  <a:cubicBezTo>
                    <a:pt x="4117309" y="2304000"/>
                    <a:pt x="4176000" y="2245309"/>
                    <a:pt x="4176000" y="2172910"/>
                  </a:cubicBezTo>
                  <a:lnTo>
                    <a:pt x="4176000" y="275090"/>
                  </a:lnTo>
                  <a:cubicBezTo>
                    <a:pt x="4176000" y="202691"/>
                    <a:pt x="4117309" y="144000"/>
                    <a:pt x="4044910" y="144000"/>
                  </a:cubicBezTo>
                  <a:close/>
                  <a:moveTo>
                    <a:pt x="148569" y="0"/>
                  </a:moveTo>
                  <a:lnTo>
                    <a:pt x="4171431" y="0"/>
                  </a:lnTo>
                  <a:cubicBezTo>
                    <a:pt x="4253483" y="0"/>
                    <a:pt x="4320000" y="66517"/>
                    <a:pt x="4320000" y="148569"/>
                  </a:cubicBezTo>
                  <a:lnTo>
                    <a:pt x="4320000" y="2299431"/>
                  </a:lnTo>
                  <a:cubicBezTo>
                    <a:pt x="4320000" y="2381483"/>
                    <a:pt x="4253483" y="2448000"/>
                    <a:pt x="4171431" y="2448000"/>
                  </a:cubicBezTo>
                  <a:lnTo>
                    <a:pt x="148569" y="2448000"/>
                  </a:lnTo>
                  <a:cubicBezTo>
                    <a:pt x="66517" y="2448000"/>
                    <a:pt x="0" y="2381483"/>
                    <a:pt x="0" y="2299431"/>
                  </a:cubicBezTo>
                  <a:lnTo>
                    <a:pt x="0" y="148569"/>
                  </a:lnTo>
                  <a:cubicBezTo>
                    <a:pt x="0" y="66517"/>
                    <a:pt x="66517" y="0"/>
                    <a:pt x="148569" y="0"/>
                  </a:cubicBezTo>
                  <a:close/>
                </a:path>
              </a:pathLst>
            </a:custGeom>
            <a:solidFill>
              <a:schemeClr val="tx2"/>
            </a:solidFill>
          </p:spPr>
          <p:txBody>
            <a:bodyPr wrap="square" rtlCol="0" anchor="ctr">
              <a:noAutofit/>
            </a:bodyPr>
            <a:lstStyle/>
            <a:p>
              <a:pPr marL="0" indent="0" algn="ctr">
                <a:lnSpc>
                  <a:spcPct val="90000"/>
                </a:lnSpc>
                <a:buNone/>
              </a:pPr>
              <a:endParaRPr lang="en-US" dirty="0">
                <a:latin typeface="+mn-lt"/>
              </a:endParaRPr>
            </a:p>
          </p:txBody>
        </p:sp>
        <p:sp>
          <p:nvSpPr>
            <p:cNvPr id="14" name="Abgerundetes Rechteck 35">
              <a:extLst>
                <a:ext uri="{FF2B5EF4-FFF2-40B4-BE49-F238E27FC236}">
                  <a16:creationId xmlns:a16="http://schemas.microsoft.com/office/drawing/2014/main" xmlns="" id="{7454A70F-C3F0-4417-9984-C18BD34101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37664" y="935038"/>
              <a:ext cx="708312" cy="662827"/>
            </a:xfrm>
            <a:custGeom>
              <a:avLst/>
              <a:gdLst/>
              <a:ahLst/>
              <a:cxnLst/>
              <a:rect l="l" t="t" r="r" b="b"/>
              <a:pathLst>
                <a:path w="2364106" h="2212294">
                  <a:moveTo>
                    <a:pt x="1172871" y="0"/>
                  </a:moveTo>
                  <a:cubicBezTo>
                    <a:pt x="1394528" y="0"/>
                    <a:pt x="1574216" y="179688"/>
                    <a:pt x="1574216" y="401345"/>
                  </a:cubicBezTo>
                  <a:lnTo>
                    <a:pt x="1574216" y="427250"/>
                  </a:lnTo>
                  <a:lnTo>
                    <a:pt x="1574216" y="462207"/>
                  </a:lnTo>
                  <a:lnTo>
                    <a:pt x="1574216" y="630568"/>
                  </a:lnTo>
                  <a:lnTo>
                    <a:pt x="1577768" y="629032"/>
                  </a:lnTo>
                  <a:cubicBezTo>
                    <a:pt x="1589963" y="632300"/>
                    <a:pt x="1589458" y="673727"/>
                    <a:pt x="1576641" y="721562"/>
                  </a:cubicBezTo>
                  <a:cubicBezTo>
                    <a:pt x="1563824" y="769396"/>
                    <a:pt x="1543547" y="805525"/>
                    <a:pt x="1531352" y="802258"/>
                  </a:cubicBezTo>
                  <a:cubicBezTo>
                    <a:pt x="1529362" y="801724"/>
                    <a:pt x="1527710" y="800175"/>
                    <a:pt x="1527539" y="797127"/>
                  </a:cubicBezTo>
                  <a:lnTo>
                    <a:pt x="1494545" y="832274"/>
                  </a:lnTo>
                  <a:cubicBezTo>
                    <a:pt x="1469979" y="873922"/>
                    <a:pt x="1438045" y="915285"/>
                    <a:pt x="1446548" y="972139"/>
                  </a:cubicBezTo>
                  <a:cubicBezTo>
                    <a:pt x="1454714" y="1026744"/>
                    <a:pt x="1449999" y="1090010"/>
                    <a:pt x="1557917" y="1135783"/>
                  </a:cubicBezTo>
                  <a:cubicBezTo>
                    <a:pt x="1763022" y="1222778"/>
                    <a:pt x="2033443" y="1315538"/>
                    <a:pt x="2173232" y="1396768"/>
                  </a:cubicBezTo>
                  <a:cubicBezTo>
                    <a:pt x="2306123" y="1473989"/>
                    <a:pt x="2301926" y="1517056"/>
                    <a:pt x="2316473" y="1612668"/>
                  </a:cubicBezTo>
                  <a:cubicBezTo>
                    <a:pt x="2346251" y="1808388"/>
                    <a:pt x="2363468" y="1992099"/>
                    <a:pt x="2364106" y="2204674"/>
                  </a:cubicBezTo>
                  <a:lnTo>
                    <a:pt x="0" y="2212294"/>
                  </a:lnTo>
                  <a:cubicBezTo>
                    <a:pt x="9741" y="1931805"/>
                    <a:pt x="22295" y="1717932"/>
                    <a:pt x="45111" y="1584728"/>
                  </a:cubicBezTo>
                  <a:cubicBezTo>
                    <a:pt x="55420" y="1524542"/>
                    <a:pt x="72827" y="1465877"/>
                    <a:pt x="149617" y="1412008"/>
                  </a:cubicBezTo>
                  <a:cubicBezTo>
                    <a:pt x="268827" y="1328381"/>
                    <a:pt x="658423" y="1203379"/>
                    <a:pt x="791602" y="1135783"/>
                  </a:cubicBezTo>
                  <a:cubicBezTo>
                    <a:pt x="921253" y="1069978"/>
                    <a:pt x="894805" y="1026744"/>
                    <a:pt x="902971" y="972139"/>
                  </a:cubicBezTo>
                  <a:cubicBezTo>
                    <a:pt x="911099" y="917789"/>
                    <a:pt x="882274" y="877595"/>
                    <a:pt x="858165" y="837830"/>
                  </a:cubicBezTo>
                  <a:cubicBezTo>
                    <a:pt x="844023" y="827019"/>
                    <a:pt x="831499" y="814253"/>
                    <a:pt x="820656" y="800099"/>
                  </a:cubicBezTo>
                  <a:cubicBezTo>
                    <a:pt x="820685" y="801618"/>
                    <a:pt x="819899" y="802030"/>
                    <a:pt x="819052" y="802257"/>
                  </a:cubicBezTo>
                  <a:cubicBezTo>
                    <a:pt x="806857" y="805524"/>
                    <a:pt x="786580" y="769395"/>
                    <a:pt x="773763" y="721561"/>
                  </a:cubicBezTo>
                  <a:cubicBezTo>
                    <a:pt x="761534" y="675922"/>
                    <a:pt x="760513" y="636116"/>
                    <a:pt x="771526" y="630525"/>
                  </a:cubicBezTo>
                  <a:lnTo>
                    <a:pt x="771526" y="462207"/>
                  </a:lnTo>
                  <a:lnTo>
                    <a:pt x="771526" y="427250"/>
                  </a:lnTo>
                  <a:lnTo>
                    <a:pt x="771526" y="401345"/>
                  </a:lnTo>
                  <a:cubicBezTo>
                    <a:pt x="771526" y="179688"/>
                    <a:pt x="951214" y="0"/>
                    <a:pt x="1172871" y="0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solidFill>
                <a:schemeClr val="accent2">
                  <a:lumMod val="40000"/>
                  <a:lumOff val="6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90000" bIns="90000" rtlCol="0" anchor="t" anchorCtr="0"/>
            <a:lstStyle/>
            <a:p>
              <a:pPr algn="ctr"/>
              <a:endParaRPr lang="en-GB" sz="2000" dirty="0">
                <a:solidFill>
                  <a:schemeClr val="accent4"/>
                </a:solidFill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110673D-DFAE-4D26-87E5-E22FF8383679}"/>
              </a:ext>
            </a:extLst>
          </p:cNvPr>
          <p:cNvSpPr txBox="1"/>
          <p:nvPr/>
        </p:nvSpPr>
        <p:spPr>
          <a:xfrm>
            <a:off x="3707904" y="14127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EANS</a:t>
            </a:r>
            <a:endParaRPr lang="en-GB" b="1" dirty="0"/>
          </a:p>
        </p:txBody>
      </p:sp>
      <p:sp>
        <p:nvSpPr>
          <p:cNvPr id="19" name="Rectangle: Single Corner Snipped 18">
            <a:extLst>
              <a:ext uri="{FF2B5EF4-FFF2-40B4-BE49-F238E27FC236}">
                <a16:creationId xmlns:a16="http://schemas.microsoft.com/office/drawing/2014/main" xmlns="" id="{6D384BCF-DE22-4386-A9E0-BB5EF93FAC1D}"/>
              </a:ext>
            </a:extLst>
          </p:cNvPr>
          <p:cNvSpPr/>
          <p:nvPr/>
        </p:nvSpPr>
        <p:spPr>
          <a:xfrm>
            <a:off x="683568" y="3861048"/>
            <a:ext cx="1152128" cy="648072"/>
          </a:xfrm>
          <a:prstGeom prst="snip1Rect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NOTAM</a:t>
            </a:r>
          </a:p>
          <a:p>
            <a:pPr algn="ctr"/>
            <a:r>
              <a:rPr lang="de-AT" dirty="0"/>
              <a:t>Data</a:t>
            </a:r>
            <a:endParaRPr lang="en-GB" dirty="0"/>
          </a:p>
        </p:txBody>
      </p:sp>
      <p:sp>
        <p:nvSpPr>
          <p:cNvPr id="20" name="Cylinder 19">
            <a:extLst>
              <a:ext uri="{FF2B5EF4-FFF2-40B4-BE49-F238E27FC236}">
                <a16:creationId xmlns:a16="http://schemas.microsoft.com/office/drawing/2014/main" xmlns="" id="{D0A207AF-BB4E-442D-B3F9-CBB038FBD004}"/>
              </a:ext>
            </a:extLst>
          </p:cNvPr>
          <p:cNvSpPr/>
          <p:nvPr/>
        </p:nvSpPr>
        <p:spPr>
          <a:xfrm>
            <a:off x="2987824" y="3717032"/>
            <a:ext cx="1080120" cy="936104"/>
          </a:xfrm>
          <a:prstGeom prst="can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CADAS-AIMDB</a:t>
            </a:r>
            <a:endParaRPr lang="en-GB" dirty="0"/>
          </a:p>
        </p:txBody>
      </p:sp>
      <p:sp>
        <p:nvSpPr>
          <p:cNvPr id="21" name="Cylinder 20">
            <a:extLst>
              <a:ext uri="{FF2B5EF4-FFF2-40B4-BE49-F238E27FC236}">
                <a16:creationId xmlns:a16="http://schemas.microsoft.com/office/drawing/2014/main" xmlns="" id="{6168C748-F84C-45A5-9625-083F31C8C858}"/>
              </a:ext>
            </a:extLst>
          </p:cNvPr>
          <p:cNvSpPr/>
          <p:nvPr/>
        </p:nvSpPr>
        <p:spPr>
          <a:xfrm>
            <a:off x="5292080" y="3717032"/>
            <a:ext cx="1080120" cy="936104"/>
          </a:xfrm>
          <a:prstGeom prst="can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CADAS-IMS</a:t>
            </a:r>
            <a:endParaRPr lang="en-GB" dirty="0"/>
          </a:p>
        </p:txBody>
      </p:sp>
      <p:sp>
        <p:nvSpPr>
          <p:cNvPr id="22" name="Cylinder 21">
            <a:extLst>
              <a:ext uri="{FF2B5EF4-FFF2-40B4-BE49-F238E27FC236}">
                <a16:creationId xmlns:a16="http://schemas.microsoft.com/office/drawing/2014/main" xmlns="" id="{DBFEE66A-A380-4BA1-A0DE-778E8B080BCF}"/>
              </a:ext>
            </a:extLst>
          </p:cNvPr>
          <p:cNvSpPr/>
          <p:nvPr/>
        </p:nvSpPr>
        <p:spPr>
          <a:xfrm>
            <a:off x="7606681" y="3717032"/>
            <a:ext cx="1080120" cy="936104"/>
          </a:xfrm>
          <a:prstGeom prst="can">
            <a:avLst/>
          </a:prstGeom>
          <a:solidFill>
            <a:srgbClr val="1B41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EAD</a:t>
            </a:r>
            <a:endParaRPr lang="en-GB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BB5844B4-FDC1-4450-8D70-876488596813}"/>
              </a:ext>
            </a:extLst>
          </p:cNvPr>
          <p:cNvCxnSpPr>
            <a:cxnSpLocks/>
            <a:endCxn id="19" idx="3"/>
          </p:cNvCxnSpPr>
          <p:nvPr/>
        </p:nvCxnSpPr>
        <p:spPr>
          <a:xfrm>
            <a:off x="1259632" y="2674101"/>
            <a:ext cx="0" cy="118694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xmlns="" id="{2981A8EA-86DC-4623-84CC-771A0E10A6CE}"/>
              </a:ext>
            </a:extLst>
          </p:cNvPr>
          <p:cNvCxnSpPr>
            <a:cxnSpLocks/>
          </p:cNvCxnSpPr>
          <p:nvPr/>
        </p:nvCxnSpPr>
        <p:spPr>
          <a:xfrm>
            <a:off x="1835696" y="4077072"/>
            <a:ext cx="1152128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84281E5F-97B6-45A5-B54A-479C80EBF560}"/>
              </a:ext>
            </a:extLst>
          </p:cNvPr>
          <p:cNvCxnSpPr>
            <a:cxnSpLocks/>
          </p:cNvCxnSpPr>
          <p:nvPr/>
        </p:nvCxnSpPr>
        <p:spPr>
          <a:xfrm>
            <a:off x="4067944" y="4077072"/>
            <a:ext cx="122413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01FDD50C-D6C5-4E8B-84E5-3512FD2BE5C0}"/>
              </a:ext>
            </a:extLst>
          </p:cNvPr>
          <p:cNvCxnSpPr>
            <a:cxnSpLocks/>
          </p:cNvCxnSpPr>
          <p:nvPr/>
        </p:nvCxnSpPr>
        <p:spPr>
          <a:xfrm>
            <a:off x="6372200" y="4077072"/>
            <a:ext cx="1224136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CD3BF0AF-110D-4230-AE66-2EFD43DB511A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3527884" y="2674101"/>
            <a:ext cx="0" cy="1042931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C3A3478B-F79F-483E-AB09-CAED4D9838EB}"/>
              </a:ext>
            </a:extLst>
          </p:cNvPr>
          <p:cNvCxnSpPr>
            <a:cxnSpLocks/>
          </p:cNvCxnSpPr>
          <p:nvPr/>
        </p:nvCxnSpPr>
        <p:spPr>
          <a:xfrm>
            <a:off x="1835696" y="4365104"/>
            <a:ext cx="1152128" cy="0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3034304D-123A-44C0-B9AE-8DDDEFF13475}"/>
              </a:ext>
            </a:extLst>
          </p:cNvPr>
          <p:cNvCxnSpPr>
            <a:cxnSpLocks/>
          </p:cNvCxnSpPr>
          <p:nvPr/>
        </p:nvCxnSpPr>
        <p:spPr>
          <a:xfrm>
            <a:off x="4067944" y="4365104"/>
            <a:ext cx="1224136" cy="0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xmlns="" id="{FC592164-B7C9-40D8-91F8-BC4B7BEE47D3}"/>
              </a:ext>
            </a:extLst>
          </p:cNvPr>
          <p:cNvCxnSpPr>
            <a:cxnSpLocks/>
          </p:cNvCxnSpPr>
          <p:nvPr/>
        </p:nvCxnSpPr>
        <p:spPr>
          <a:xfrm>
            <a:off x="6372200" y="4365104"/>
            <a:ext cx="1224136" cy="0"/>
          </a:xfrm>
          <a:prstGeom prst="straightConnector1">
            <a:avLst/>
          </a:prstGeom>
          <a:ln w="25400"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24810AEE-214B-4CC2-906E-8E67E34DECCE}"/>
              </a:ext>
            </a:extLst>
          </p:cNvPr>
          <p:cNvSpPr txBox="1"/>
          <p:nvPr/>
        </p:nvSpPr>
        <p:spPr>
          <a:xfrm>
            <a:off x="1943708" y="3789040"/>
            <a:ext cx="97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/>
              <a:t>propose</a:t>
            </a:r>
            <a:endParaRPr lang="en-GB" sz="1600" dirty="0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1463364-F4F1-4186-BA61-FE193D5CE547}"/>
              </a:ext>
            </a:extLst>
          </p:cNvPr>
          <p:cNvSpPr txBox="1"/>
          <p:nvPr/>
        </p:nvSpPr>
        <p:spPr>
          <a:xfrm>
            <a:off x="1943708" y="4076526"/>
            <a:ext cx="97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reject</a:t>
            </a:r>
            <a:endParaRPr lang="en-GB" sz="1600" b="1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6D986B4A-614F-4CC7-8262-BB9C86B80B78}"/>
              </a:ext>
            </a:extLst>
          </p:cNvPr>
          <p:cNvSpPr txBox="1"/>
          <p:nvPr/>
        </p:nvSpPr>
        <p:spPr>
          <a:xfrm>
            <a:off x="3995936" y="3789040"/>
            <a:ext cx="139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/>
              <a:t>ICAO </a:t>
            </a:r>
            <a:r>
              <a:rPr lang="de-AT" sz="1600" dirty="0" smtClean="0"/>
              <a:t>Txt </a:t>
            </a:r>
            <a:r>
              <a:rPr lang="de-AT" sz="1600" dirty="0"/>
              <a:t>NTM</a:t>
            </a:r>
            <a:endParaRPr lang="en-GB" sz="16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D3A4CD0-CF19-4B7B-A00B-82DCD23350A6}"/>
              </a:ext>
            </a:extLst>
          </p:cNvPr>
          <p:cNvSpPr txBox="1"/>
          <p:nvPr/>
        </p:nvSpPr>
        <p:spPr>
          <a:xfrm>
            <a:off x="3995936" y="4083600"/>
            <a:ext cx="139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/>
              <a:t>NTM </a:t>
            </a:r>
            <a:r>
              <a:rPr lang="de-AT" sz="1600" dirty="0" err="1"/>
              <a:t>No</a:t>
            </a:r>
            <a:endParaRPr lang="en-GB" sz="16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8F4FFC99-CF87-4DBF-AC1B-8CA9BB5B5599}"/>
              </a:ext>
            </a:extLst>
          </p:cNvPr>
          <p:cNvSpPr txBox="1"/>
          <p:nvPr/>
        </p:nvSpPr>
        <p:spPr>
          <a:xfrm>
            <a:off x="6302441" y="3789040"/>
            <a:ext cx="139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/>
              <a:t>ICAO </a:t>
            </a:r>
            <a:r>
              <a:rPr lang="de-AT" sz="1600" dirty="0" err="1"/>
              <a:t>Txt</a:t>
            </a:r>
            <a:r>
              <a:rPr lang="de-AT" sz="1600" dirty="0"/>
              <a:t> NTM</a:t>
            </a:r>
            <a:endParaRPr lang="en-GB" sz="16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1839171-4E38-4226-AC7D-500C28189AB0}"/>
              </a:ext>
            </a:extLst>
          </p:cNvPr>
          <p:cNvSpPr txBox="1"/>
          <p:nvPr/>
        </p:nvSpPr>
        <p:spPr>
          <a:xfrm>
            <a:off x="6302441" y="4076526"/>
            <a:ext cx="1391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sz="1600" dirty="0"/>
              <a:t>NTM </a:t>
            </a:r>
            <a:r>
              <a:rPr lang="de-AT" sz="1600" dirty="0" err="1"/>
              <a:t>No</a:t>
            </a:r>
            <a:endParaRPr lang="en-GB" sz="16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C8EF0F7C-119C-4F7E-B840-5ECE62250204}"/>
              </a:ext>
            </a:extLst>
          </p:cNvPr>
          <p:cNvSpPr txBox="1"/>
          <p:nvPr/>
        </p:nvSpPr>
        <p:spPr>
          <a:xfrm>
            <a:off x="2695143" y="2682799"/>
            <a:ext cx="1851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verify,</a:t>
            </a:r>
          </a:p>
          <a:p>
            <a:r>
              <a:rPr lang="en-GB" sz="1600" b="1" dirty="0" smtClean="0"/>
              <a:t>approve or reject</a:t>
            </a:r>
            <a:endParaRPr lang="en-GB" sz="1600" b="1" dirty="0"/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xmlns="" id="{84A8B5A9-9F3B-41FF-90EF-D076F8FEF292}"/>
              </a:ext>
            </a:extLst>
          </p:cNvPr>
          <p:cNvCxnSpPr/>
          <p:nvPr/>
        </p:nvCxnSpPr>
        <p:spPr>
          <a:xfrm flipH="1">
            <a:off x="2418956" y="1556792"/>
            <a:ext cx="18002" cy="39604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xmlns="" id="{070D2935-C459-48B0-89F0-63BF290B181E}"/>
              </a:ext>
            </a:extLst>
          </p:cNvPr>
          <p:cNvCxnSpPr/>
          <p:nvPr/>
        </p:nvCxnSpPr>
        <p:spPr>
          <a:xfrm flipH="1">
            <a:off x="6975630" y="1556792"/>
            <a:ext cx="18002" cy="39604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ight Brace 60">
            <a:extLst>
              <a:ext uri="{FF2B5EF4-FFF2-40B4-BE49-F238E27FC236}">
                <a16:creationId xmlns:a16="http://schemas.microsoft.com/office/drawing/2014/main" xmlns="" id="{8FD9AB4D-4161-4ADF-94BE-17F16FD0ABA2}"/>
              </a:ext>
            </a:extLst>
          </p:cNvPr>
          <p:cNvSpPr/>
          <p:nvPr/>
        </p:nvSpPr>
        <p:spPr>
          <a:xfrm rot="5400000">
            <a:off x="3632170" y="2127290"/>
            <a:ext cx="394857" cy="6292062"/>
          </a:xfrm>
          <a:prstGeom prst="rightBrace">
            <a:avLst/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FADF0230-AB65-4B94-AA8F-8C57DD6FDB5A}"/>
              </a:ext>
            </a:extLst>
          </p:cNvPr>
          <p:cNvSpPr txBox="1"/>
          <p:nvPr/>
        </p:nvSpPr>
        <p:spPr>
          <a:xfrm>
            <a:off x="2787040" y="55079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WFM Context</a:t>
            </a:r>
            <a:endParaRPr lang="en-GB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12FA0D8E-A27B-4C28-8528-6F2A9D320B5C}"/>
              </a:ext>
            </a:extLst>
          </p:cNvPr>
          <p:cNvSpPr txBox="1"/>
          <p:nvPr/>
        </p:nvSpPr>
        <p:spPr>
          <a:xfrm>
            <a:off x="1244086" y="2874422"/>
            <a:ext cx="9721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/>
              <a:t>create</a:t>
            </a:r>
            <a:endParaRPr lang="en-GB" sz="1600" b="1" dirty="0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4660887D-A99F-43E8-BC84-37E47347A9BC}"/>
              </a:ext>
            </a:extLst>
          </p:cNvPr>
          <p:cNvSpPr txBox="1"/>
          <p:nvPr/>
        </p:nvSpPr>
        <p:spPr>
          <a:xfrm>
            <a:off x="7114318" y="141277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EUROCONTROL</a:t>
            </a:r>
            <a:endParaRPr lang="en-GB" b="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ABAB7170-FB97-4D96-B783-EA9BB290DABF}"/>
              </a:ext>
            </a:extLst>
          </p:cNvPr>
          <p:cNvSpPr txBox="1"/>
          <p:nvPr/>
        </p:nvSpPr>
        <p:spPr>
          <a:xfrm>
            <a:off x="2555777" y="4653136"/>
            <a:ext cx="198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AIXM 5 Data Management</a:t>
            </a:r>
            <a:endParaRPr lang="en-GB" b="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8390CC5B-A0EB-4230-AC01-0AD197DBD428}"/>
              </a:ext>
            </a:extLst>
          </p:cNvPr>
          <p:cNvSpPr txBox="1"/>
          <p:nvPr/>
        </p:nvSpPr>
        <p:spPr>
          <a:xfrm>
            <a:off x="4893933" y="4653136"/>
            <a:ext cx="1981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AT" b="1" dirty="0"/>
              <a:t>ICAO </a:t>
            </a:r>
            <a:r>
              <a:rPr lang="de-AT" b="1" dirty="0" smtClean="0"/>
              <a:t>T</a:t>
            </a:r>
            <a:r>
              <a:rPr lang="et-EE" b="1" dirty="0" smtClean="0"/>
              <a:t>e</a:t>
            </a:r>
            <a:r>
              <a:rPr lang="de-AT" b="1" dirty="0" smtClean="0"/>
              <a:t>xt </a:t>
            </a:r>
            <a:r>
              <a:rPr lang="de-AT" b="1" dirty="0"/>
              <a:t>NOTAM</a:t>
            </a:r>
          </a:p>
          <a:p>
            <a:pPr algn="ctr"/>
            <a:r>
              <a:rPr lang="de-AT" b="1" dirty="0"/>
              <a:t>Management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71507919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11D7E6-BADC-4395-8A95-9B9DE6322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Digital Briefing</a:t>
            </a: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7555320F-0767-440C-B498-7C071A61077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6913016" cy="371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5576786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Impact and challenges 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68760"/>
            <a:ext cx="8291264" cy="4857403"/>
          </a:xfrm>
        </p:spPr>
        <p:txBody>
          <a:bodyPr>
            <a:norm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GB" sz="2000" b="1" dirty="0"/>
              <a:t>STAFF COMPETENCIES</a:t>
            </a:r>
            <a:br>
              <a:rPr lang="en-GB" sz="2000" b="1" dirty="0"/>
            </a:br>
            <a:r>
              <a:rPr lang="en-GB" sz="2000" dirty="0">
                <a:solidFill>
                  <a:schemeClr val="tx2"/>
                </a:solidFill>
              </a:rPr>
              <a:t>Training for NOF staff – Basic understanding of AIXM and temporality model, Data base</a:t>
            </a:r>
            <a:br>
              <a:rPr lang="en-GB" sz="2000" dirty="0">
                <a:solidFill>
                  <a:schemeClr val="tx2"/>
                </a:solidFill>
              </a:rPr>
            </a:br>
            <a:r>
              <a:rPr lang="en-GB" sz="2000" dirty="0">
                <a:solidFill>
                  <a:schemeClr val="tx2"/>
                </a:solidFill>
              </a:rPr>
              <a:t>Cooperation and training for Data Originators</a:t>
            </a:r>
          </a:p>
          <a:p>
            <a:pPr marL="0" lvl="1" indent="0">
              <a:buNone/>
            </a:pPr>
            <a:endParaRPr lang="en-GB" sz="2000" dirty="0">
              <a:solidFill>
                <a:schemeClr val="tx2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/>
              <a:t>Transition period </a:t>
            </a:r>
            <a:r>
              <a:rPr lang="en-GB" sz="2000" dirty="0"/>
              <a:t>while all Data Originators are trained </a:t>
            </a:r>
            <a:br>
              <a:rPr lang="en-GB" sz="2000" dirty="0"/>
            </a:br>
            <a:r>
              <a:rPr lang="et-EE" sz="2000" b="1" dirty="0"/>
              <a:t>NOF </a:t>
            </a:r>
            <a:r>
              <a:rPr lang="en-GB" sz="2000" b="1" dirty="0"/>
              <a:t>workload</a:t>
            </a:r>
            <a:r>
              <a:rPr lang="en-GB" sz="2000" dirty="0"/>
              <a:t> increases for the transition period</a:t>
            </a:r>
          </a:p>
          <a:p>
            <a:pPr marL="0" indent="0">
              <a:buNone/>
            </a:pPr>
            <a:endParaRPr lang="en-GB" sz="2000" dirty="0"/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Need </a:t>
            </a:r>
            <a:r>
              <a:rPr lang="en-GB" sz="2000" dirty="0" smtClean="0"/>
              <a:t>for Guidance Materials-&gt; different from OPADD, support from </a:t>
            </a:r>
            <a:r>
              <a:rPr lang="en-GB" sz="2000" dirty="0" err="1" smtClean="0"/>
              <a:t>Eurocontrol</a:t>
            </a:r>
            <a:r>
              <a:rPr lang="en-GB" sz="2000" dirty="0" smtClean="0"/>
              <a:t> -&gt; lessons learnt feedback-&gt; further cooperation  with </a:t>
            </a:r>
            <a:r>
              <a:rPr lang="en-GB" sz="2000" dirty="0" err="1" smtClean="0"/>
              <a:t>Eurocontrol</a:t>
            </a:r>
            <a:endParaRPr lang="en-GB" sz="2000" dirty="0" smtClean="0"/>
          </a:p>
          <a:p>
            <a:pPr>
              <a:buFont typeface="Wingdings" panose="05000000000000000000" pitchFamily="2" charset="2"/>
              <a:buChar char="Ø"/>
            </a:pPr>
            <a:endParaRPr lang="et-EE" sz="2400" dirty="0"/>
          </a:p>
          <a:p>
            <a:pPr>
              <a:buFont typeface="Wingdings" panose="05000000000000000000" pitchFamily="2" charset="2"/>
              <a:buChar char="Ø"/>
            </a:pPr>
            <a:endParaRPr lang="et-EE" sz="2000" dirty="0"/>
          </a:p>
          <a:p>
            <a:pPr>
              <a:buFont typeface="Wingdings" panose="05000000000000000000" pitchFamily="2" charset="2"/>
              <a:buChar char="Ø"/>
            </a:pPr>
            <a:endParaRPr lang="et-EE" sz="2000" dirty="0"/>
          </a:p>
          <a:p>
            <a:pPr>
              <a:buFont typeface="Wingdings" panose="05000000000000000000" pitchFamily="2" charset="2"/>
              <a:buChar char="Ø"/>
            </a:pP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269289086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3605671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B417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EPMLiveListConfig xmlns="dba78967-f150-4b8d-bf68-14d561a96c85" xsi:nil="true"/>
    <Description0 xmlns="dba78967-f150-4b8d-bf68-14d561a96c85" xsi:nil="true"/>
    <Archive xmlns="dba78967-f150-4b8d-bf68-14d561a96c85">false</Archive>
    <Year xmlns="dba78967-f150-4b8d-bf68-14d561a96c8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7C286E0237A4C4882336056136DD9CB" ma:contentTypeVersion="4" ma:contentTypeDescription="Create a new document." ma:contentTypeScope="" ma:versionID="d0a5fa9f86ecef81500898b882ff336e">
  <xsd:schema xmlns:xsd="http://www.w3.org/2001/XMLSchema" xmlns:p="http://schemas.microsoft.com/office/2006/metadata/properties" xmlns:ns2="dba78967-f150-4b8d-bf68-14d561a96c85" targetNamespace="http://schemas.microsoft.com/office/2006/metadata/properties" ma:root="true" ma:fieldsID="aabdb54f90b0fd06293ea67f19bcf282" ns2:_="">
    <xsd:import namespace="dba78967-f150-4b8d-bf68-14d561a96c85"/>
    <xsd:element name="properties">
      <xsd:complexType>
        <xsd:sequence>
          <xsd:element name="documentManagement">
            <xsd:complexType>
              <xsd:all>
                <xsd:element ref="ns2:EPMLiveListConfig" minOccurs="0"/>
                <xsd:element ref="ns2:Archive" minOccurs="0"/>
                <xsd:element ref="ns2:Description0" minOccurs="0"/>
                <xsd:element ref="ns2:Year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dba78967-f150-4b8d-bf68-14d561a96c85" elementFormDefault="qualified">
    <xsd:import namespace="http://schemas.microsoft.com/office/2006/documentManagement/types"/>
    <xsd:element name="EPMLiveListConfig" ma:index="8" nillable="true" ma:displayName="EPMLiveListConfig" ma:hidden="true" ma:internalName="EPMLiveListConfig">
      <xsd:simpleType>
        <xsd:restriction base="dms:Unknown"/>
      </xsd:simpleType>
    </xsd:element>
    <xsd:element name="Archive" ma:index="9" nillable="true" ma:displayName="Archive" ma:default="0" ma:internalName="Archive">
      <xsd:simpleType>
        <xsd:restriction base="dms:Boolean"/>
      </xsd:simpleType>
    </xsd:element>
    <xsd:element name="Description0" ma:index="10" nillable="true" ma:displayName="Description" ma:internalName="Description0">
      <xsd:simpleType>
        <xsd:restriction base="dms:Text">
          <xsd:maxLength value="255"/>
        </xsd:restriction>
      </xsd:simpleType>
    </xsd:element>
    <xsd:element name="Year" ma:index="11" nillable="true" ma:displayName="Year" ma:format="Dropdown" ma:internalName="Year">
      <xsd:simpleType>
        <xsd:restriction base="dms:Choice">
          <xsd:enumeration value="2009"/>
          <xsd:enumeration value="2010"/>
          <xsd:enumeration value="2011"/>
          <xsd:enumeration value="2012"/>
          <xsd:enumeration value="2013"/>
          <xsd:enumeration value="2014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91BF70-4C3D-42A8-A7D1-7DBA58809847}">
  <ds:schemaRefs>
    <ds:schemaRef ds:uri="http://purl.org/dc/terms/"/>
    <ds:schemaRef ds:uri="http://www.w3.org/XML/1998/namespace"/>
    <ds:schemaRef ds:uri="http://purl.org/dc/dcmitype/"/>
    <ds:schemaRef ds:uri="dba78967-f150-4b8d-bf68-14d561a96c85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0C825A5-CAA4-4944-A55A-B18845D798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a78967-f150-4b8d-bf68-14d561a96c85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33AAC04F-7E84-4EA1-A33C-1A81BB0F45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4715</TotalTime>
  <Words>324</Words>
  <Application>Microsoft Office PowerPoint</Application>
  <PresentationFormat>On-screen Show (4:3)</PresentationFormat>
  <Paragraphs>86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Advancing Digital NOTAM implementation</vt:lpstr>
      <vt:lpstr>Introduction </vt:lpstr>
      <vt:lpstr>Need for digital NOTAM</vt:lpstr>
      <vt:lpstr>Need for digital NOTAM</vt:lpstr>
      <vt:lpstr>Advancing digital NOTAM implementation</vt:lpstr>
      <vt:lpstr>System Overview</vt:lpstr>
      <vt:lpstr>Digital Briefing</vt:lpstr>
      <vt:lpstr>Impact and challenges </vt:lpstr>
      <vt:lpstr>PowerPoint Presentation</vt:lpstr>
    </vt:vector>
  </TitlesOfParts>
  <Company>I.C.A.O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ICAO PowerPoint Presentation Template</dc:title>
  <dc:creator>Hohm, Michael</dc:creator>
  <cp:lastModifiedBy>Olga Mašinkskaja</cp:lastModifiedBy>
  <cp:revision>214</cp:revision>
  <cp:lastPrinted>2013-04-16T18:49:01Z</cp:lastPrinted>
  <dcterms:created xsi:type="dcterms:W3CDTF">2012-10-26T18:27:09Z</dcterms:created>
  <dcterms:modified xsi:type="dcterms:W3CDTF">2018-09-20T12:14:40Z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0x01010097C286E0237A4C4882336056136DD9CB</vt:lpwstr>
  </property>
  <property fmtid="{D5CDD505-2E9C-101B-9397-08002B2CF9AE}" pid="3" name="Date">
    <vt:lpwstr>2012-10-30T04:00:00+00:00</vt:lpwstr>
  </property>
</Properties>
</file>