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283" r:id="rId3"/>
    <p:sldId id="284" r:id="rId4"/>
    <p:sldId id="285" r:id="rId5"/>
    <p:sldId id="286" r:id="rId6"/>
  </p:sldIdLst>
  <p:sldSz cx="9144000" cy="6858000" type="screen4x3"/>
  <p:notesSz cx="6810375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8F8F8"/>
    <a:srgbClr val="EAEAEA"/>
    <a:srgbClr val="808080"/>
    <a:srgbClr val="DDDDDD"/>
    <a:srgbClr val="3399CC"/>
    <a:srgbClr val="002A54"/>
    <a:srgbClr val="00132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16" autoAdjust="0"/>
    <p:restoredTop sz="94618" autoAdjust="0"/>
  </p:normalViewPr>
  <p:slideViewPr>
    <p:cSldViewPr snapToGrid="0">
      <p:cViewPr>
        <p:scale>
          <a:sx n="89" d="100"/>
          <a:sy n="89" d="100"/>
        </p:scale>
        <p:origin x="-2622" y="-936"/>
      </p:cViewPr>
      <p:guideLst>
        <p:guide orient="horz" pos="4252"/>
        <p:guide pos="28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-3750" y="-9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6F2EBD-E04A-4EDC-B270-FA999BA5CB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007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483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5D311C-29BB-4DDB-97E1-470BC1BCFE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646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3429000"/>
            <a:ext cx="9144000" cy="34290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b="1">
              <a:solidFill>
                <a:srgbClr val="003366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58975"/>
            <a:ext cx="7772400" cy="1470025"/>
          </a:xfrm>
        </p:spPr>
        <p:txBody>
          <a:bodyPr lIns="432000" anchor="b"/>
          <a:lstStyle>
            <a:lvl1pPr>
              <a:defRPr sz="3200"/>
            </a:lvl1pPr>
          </a:lstStyle>
          <a:p>
            <a:pPr lvl="0"/>
            <a:r>
              <a:rPr lang="en-GB" altLang="en-US" noProof="0" dirty="0" err="1" smtClean="0"/>
              <a:t>Powerpoint</a:t>
            </a:r>
            <a:r>
              <a:rPr lang="en-GB" altLang="en-US" noProof="0" dirty="0" smtClean="0"/>
              <a:t> presentation 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7083425" cy="900113"/>
          </a:xfrm>
          <a:solidFill>
            <a:srgbClr val="002A54"/>
          </a:solidFill>
        </p:spPr>
        <p:txBody>
          <a:bodyPr lIns="432000" anchor="ctr"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Presenter, Company</a:t>
            </a:r>
            <a:br>
              <a:rPr lang="en-US" altLang="en-US" noProof="0" smtClean="0"/>
            </a:br>
            <a:r>
              <a:rPr lang="en-US" altLang="en-US" noProof="0" smtClean="0"/>
              <a:t>Agenda item and supporting paper</a:t>
            </a:r>
            <a:endParaRPr lang="en-GB" altLang="en-US" noProof="0" smtClean="0"/>
          </a:p>
        </p:txBody>
      </p:sp>
      <p:pic>
        <p:nvPicPr>
          <p:cNvPr id="3086" name="Picture 14" descr="ecl-logo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9525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8" name="Rectangle 16"/>
          <p:cNvSpPr>
            <a:spLocks noChangeArrowheads="1"/>
          </p:cNvSpPr>
          <p:nvPr userDrawn="1"/>
        </p:nvSpPr>
        <p:spPr bwMode="auto">
          <a:xfrm>
            <a:off x="4894122" y="5921375"/>
            <a:ext cx="406572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GB" altLang="en-US" sz="2000" b="1" dirty="0" smtClean="0">
                <a:solidFill>
                  <a:srgbClr val="66CCFF"/>
                </a:solidFill>
              </a:rPr>
              <a:t>Digital NOTAM</a:t>
            </a:r>
            <a:r>
              <a:rPr lang="en-GB" altLang="en-US" sz="2000" b="1" baseline="0" dirty="0" smtClean="0">
                <a:solidFill>
                  <a:srgbClr val="66CCFF"/>
                </a:solidFill>
              </a:rPr>
              <a:t> Implementations</a:t>
            </a:r>
            <a:endParaRPr lang="en-GB" altLang="en-US" sz="2000" b="1" dirty="0" smtClean="0">
              <a:solidFill>
                <a:srgbClr val="66CCFF"/>
              </a:solidFill>
            </a:endParaRPr>
          </a:p>
          <a:p>
            <a:pPr algn="r"/>
            <a:r>
              <a:rPr lang="en-GB" altLang="en-US" sz="2000" b="1" baseline="0" dirty="0" smtClean="0">
                <a:solidFill>
                  <a:schemeClr val="bg1"/>
                </a:solidFill>
              </a:rPr>
              <a:t>Webex – 20 September 2018</a:t>
            </a:r>
            <a:endParaRPr lang="en-GB" alt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A8D56CAA-0511-45C3-89EC-264598F3707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0270379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7838"/>
            <a:ext cx="2057400" cy="5640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7838"/>
            <a:ext cx="6019800" cy="5640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EB77397B-439C-4B9B-A916-641D5F6BD1C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5702502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A4191413-CFCB-49C3-9FA9-F06B2027F5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457532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B50B50B-F4E7-45A5-8761-37DBC02BB45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7265909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14488"/>
            <a:ext cx="4038600" cy="4503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14488"/>
            <a:ext cx="4038600" cy="4503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85F98B73-B853-430C-8A0A-C49B080E4C9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9862255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1915813-9F60-498B-83C1-9A2D2B26C81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2853174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7B5FDEE7-91DF-4BDF-87C2-879D63E0462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0482822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560B09DC-0B71-4BA4-AC5F-6D5FB563BB80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4115681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A4DC4F8-8BBB-43D8-9FEE-0C426DC64A1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3112663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9F230172-87DB-48FA-AFC5-508E391F4D4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9159023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207963"/>
          </a:xfrm>
          <a:prstGeom prst="rect">
            <a:avLst/>
          </a:prstGeom>
          <a:solidFill>
            <a:srgbClr val="002A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40" name="Picture 16" descr="ecl-logo-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9525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7838"/>
            <a:ext cx="683895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14488"/>
            <a:ext cx="8229600" cy="450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1488" y="6588125"/>
            <a:ext cx="41719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US" altLang="en-US" dirty="0" smtClean="0"/>
              <a:t>AIXM Coding Specifications FG 10 May 2016</a:t>
            </a:r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10450" y="6572250"/>
            <a:ext cx="12954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08080"/>
                </a:solidFill>
              </a:defRPr>
            </a:lvl1pPr>
          </a:lstStyle>
          <a:p>
            <a:r>
              <a:rPr lang="en-GB" altLang="en-US"/>
              <a:t>Slide </a:t>
            </a:r>
            <a:fld id="{FC8FD25B-3BFF-4A93-A684-6F0FD1899A5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dt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CC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xm.aero/libra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8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dirty="0" smtClean="0"/>
              <a:t>Introduction</a:t>
            </a:r>
            <a:endParaRPr lang="en-GB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Provide a platform for States / organisations involved in a Digital NOTAM implementation to share their experience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Collect feed-back</a:t>
            </a:r>
          </a:p>
          <a:p>
            <a:pPr lvl="1"/>
            <a:r>
              <a:rPr lang="en-GB" dirty="0" smtClean="0"/>
              <a:t>Identify areas for improvement in the Digital NOTAM Specifications</a:t>
            </a:r>
          </a:p>
          <a:p>
            <a:pPr lvl="1"/>
            <a:r>
              <a:rPr lang="en-GB" dirty="0" smtClean="0"/>
              <a:t>Understand expectations for training material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Encourage data user</a:t>
            </a:r>
          </a:p>
          <a:p>
            <a:pPr lvl="1"/>
            <a:r>
              <a:rPr lang="en-GB" dirty="0" smtClean="0"/>
              <a:t>Clarify how to access the digital NOTAM data source</a:t>
            </a:r>
          </a:p>
          <a:p>
            <a:pPr lvl="1"/>
            <a:r>
              <a:rPr lang="en-GB" dirty="0" smtClean="0"/>
              <a:t>Present applications that benefit from Digital NOTAM</a:t>
            </a:r>
            <a:endParaRPr lang="en-GB" dirty="0"/>
          </a:p>
          <a:p>
            <a:pPr lvl="1"/>
            <a:endParaRPr lang="en-GB" dirty="0"/>
          </a:p>
          <a:p>
            <a:r>
              <a:rPr lang="en-GB" dirty="0" smtClean="0"/>
              <a:t>Encourage further implementations</a:t>
            </a:r>
          </a:p>
          <a:p>
            <a:pPr lvl="1"/>
            <a:r>
              <a:rPr lang="en-GB" dirty="0" smtClean="0"/>
              <a:t>Regulatory – evolution of ICAO SARPS/guidance and regional rules</a:t>
            </a:r>
          </a:p>
          <a:p>
            <a:pPr lvl="1"/>
            <a:r>
              <a:rPr lang="en-GB" dirty="0" smtClean="0"/>
              <a:t>Voluntary  – awareness on Digital NOTAM benefits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A4191413-CFCB-49C3-9FA9-F06B2027F50D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5617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/>
              <a:t>Digital NOTAM Implementation </a:t>
            </a:r>
            <a:r>
              <a:rPr lang="en-GB" b="1" dirty="0" smtClean="0"/>
              <a:t>projects</a:t>
            </a:r>
          </a:p>
          <a:p>
            <a:pPr lvl="0"/>
            <a:endParaRPr lang="en-GB" dirty="0"/>
          </a:p>
          <a:p>
            <a:pPr lvl="1"/>
            <a:r>
              <a:rPr lang="en-GB" dirty="0">
                <a:solidFill>
                  <a:srgbClr val="C00000"/>
                </a:solidFill>
              </a:rPr>
              <a:t>United States </a:t>
            </a:r>
            <a:r>
              <a:rPr lang="en-GB" dirty="0"/>
              <a:t>FAA Digital NOTAM System </a:t>
            </a:r>
            <a:endParaRPr lang="en-GB" dirty="0" smtClean="0"/>
          </a:p>
          <a:p>
            <a:pPr lvl="2"/>
            <a:r>
              <a:rPr lang="en-GB" dirty="0" smtClean="0"/>
              <a:t>presented </a:t>
            </a:r>
            <a:r>
              <a:rPr lang="en-GB" dirty="0"/>
              <a:t>by Trish Gay (FAA) / Marina </a:t>
            </a:r>
            <a:r>
              <a:rPr lang="en-GB" dirty="0" err="1"/>
              <a:t>Chumakov</a:t>
            </a:r>
            <a:r>
              <a:rPr lang="en-GB" dirty="0"/>
              <a:t> (FAA</a:t>
            </a:r>
            <a:r>
              <a:rPr lang="en-GB" dirty="0" smtClean="0"/>
              <a:t>)</a:t>
            </a:r>
          </a:p>
          <a:p>
            <a:pPr lvl="1"/>
            <a:endParaRPr lang="en-GB" dirty="0"/>
          </a:p>
          <a:p>
            <a:pPr lvl="1"/>
            <a:r>
              <a:rPr lang="en-GB" dirty="0">
                <a:solidFill>
                  <a:srgbClr val="C00000"/>
                </a:solidFill>
              </a:rPr>
              <a:t>Estonia</a:t>
            </a:r>
            <a:r>
              <a:rPr lang="en-GB" dirty="0"/>
              <a:t>  Digital NOTAM Project </a:t>
            </a:r>
            <a:endParaRPr lang="en-GB" dirty="0" smtClean="0"/>
          </a:p>
          <a:p>
            <a:pPr lvl="2"/>
            <a:r>
              <a:rPr lang="en-GB" dirty="0" smtClean="0"/>
              <a:t>presented </a:t>
            </a:r>
            <a:r>
              <a:rPr lang="en-GB" dirty="0"/>
              <a:t>by Olga Mašinskaja (EANS) / Markus Haas (</a:t>
            </a:r>
            <a:r>
              <a:rPr lang="en-GB" dirty="0" err="1"/>
              <a:t>Frequentis</a:t>
            </a:r>
            <a:r>
              <a:rPr lang="en-GB" dirty="0"/>
              <a:t>/</a:t>
            </a:r>
            <a:r>
              <a:rPr lang="en-GB" dirty="0" err="1"/>
              <a:t>Comsoft</a:t>
            </a:r>
            <a:r>
              <a:rPr lang="en-GB" dirty="0"/>
              <a:t> Solutions</a:t>
            </a:r>
            <a:r>
              <a:rPr lang="en-GB" dirty="0" smtClean="0"/>
              <a:t>)</a:t>
            </a:r>
          </a:p>
          <a:p>
            <a:pPr lvl="1"/>
            <a:endParaRPr lang="en-GB" dirty="0"/>
          </a:p>
          <a:p>
            <a:pPr lvl="1"/>
            <a:r>
              <a:rPr lang="en-GB" dirty="0">
                <a:solidFill>
                  <a:srgbClr val="C00000"/>
                </a:solidFill>
              </a:rPr>
              <a:t>Brazil</a:t>
            </a:r>
            <a:r>
              <a:rPr lang="en-GB" dirty="0"/>
              <a:t> Digital NOTAM Project </a:t>
            </a:r>
            <a:endParaRPr lang="en-GB" dirty="0" smtClean="0"/>
          </a:p>
          <a:p>
            <a:pPr lvl="2"/>
            <a:r>
              <a:rPr lang="en-GB" dirty="0" smtClean="0"/>
              <a:t>presented </a:t>
            </a:r>
            <a:r>
              <a:rPr lang="en-GB" dirty="0"/>
              <a:t>by Major Axel  (DECEA) / Enzo Brunetti (IDS</a:t>
            </a:r>
            <a:r>
              <a:rPr lang="en-GB" dirty="0" smtClean="0"/>
              <a:t>)</a:t>
            </a:r>
          </a:p>
          <a:p>
            <a:pPr lvl="1"/>
            <a:endParaRPr lang="en-GB" dirty="0"/>
          </a:p>
          <a:p>
            <a:pPr lvl="1"/>
            <a:r>
              <a:rPr lang="en-GB" dirty="0" smtClean="0">
                <a:solidFill>
                  <a:srgbClr val="C00000"/>
                </a:solidFill>
              </a:rPr>
              <a:t>Ireland</a:t>
            </a:r>
            <a:r>
              <a:rPr lang="en-GB" dirty="0" smtClean="0"/>
              <a:t> Digital NOTAM Project </a:t>
            </a:r>
          </a:p>
          <a:p>
            <a:pPr lvl="2"/>
            <a:r>
              <a:rPr lang="en-GB" dirty="0" smtClean="0"/>
              <a:t>Presented by Edel Garrihy (IAA)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A4191413-CFCB-49C3-9FA9-F06B2027F50D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12450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/>
              <a:t>Lessons learned </a:t>
            </a:r>
            <a:r>
              <a:rPr lang="en-GB" dirty="0"/>
              <a:t>– open discussion with the objective to </a:t>
            </a:r>
            <a:r>
              <a:rPr lang="en-GB" dirty="0" smtClean="0"/>
              <a:t>identify</a:t>
            </a:r>
            <a:endParaRPr lang="en-GB" dirty="0"/>
          </a:p>
          <a:p>
            <a:pPr lvl="1"/>
            <a:r>
              <a:rPr lang="en-GB" dirty="0"/>
              <a:t>Technical / operational issues to be addressed in the Specification</a:t>
            </a:r>
          </a:p>
          <a:p>
            <a:pPr lvl="1"/>
            <a:r>
              <a:rPr lang="en-GB" dirty="0"/>
              <a:t>Any need for ‘generic training’, other than what is specific to the tool</a:t>
            </a:r>
          </a:p>
          <a:p>
            <a:endParaRPr lang="en-GB" dirty="0" smtClean="0"/>
          </a:p>
          <a:p>
            <a:r>
              <a:rPr lang="en-GB" b="1" dirty="0" smtClean="0"/>
              <a:t>Brainstorming </a:t>
            </a:r>
            <a:r>
              <a:rPr lang="en-GB" dirty="0"/>
              <a:t>– how to encourage the Digital NOTAM implementations around the </a:t>
            </a:r>
            <a:r>
              <a:rPr lang="en-GB" dirty="0" smtClean="0"/>
              <a:t>world</a:t>
            </a:r>
            <a:endParaRPr lang="en-GB" dirty="0"/>
          </a:p>
          <a:p>
            <a:pPr lvl="1"/>
            <a:r>
              <a:rPr lang="en-GB" dirty="0" smtClean="0"/>
              <a:t>ICAO </a:t>
            </a:r>
            <a:r>
              <a:rPr lang="en-GB" dirty="0"/>
              <a:t>Annex 15 </a:t>
            </a:r>
            <a:r>
              <a:rPr lang="en-GB" dirty="0" smtClean="0"/>
              <a:t>(16</a:t>
            </a:r>
            <a:r>
              <a:rPr lang="en-GB" baseline="30000" dirty="0" smtClean="0"/>
              <a:t>th</a:t>
            </a:r>
            <a:r>
              <a:rPr lang="en-GB" dirty="0" smtClean="0"/>
              <a:t> edition) –  “placeholder</a:t>
            </a:r>
            <a:r>
              <a:rPr lang="en-GB" dirty="0"/>
              <a:t>” for Digital NOTAM</a:t>
            </a:r>
          </a:p>
          <a:p>
            <a:pPr lvl="1"/>
            <a:r>
              <a:rPr lang="en-GB" dirty="0" smtClean="0"/>
              <a:t>ICAO/IMP </a:t>
            </a:r>
            <a:r>
              <a:rPr lang="en-GB" dirty="0"/>
              <a:t>– NOTAM revision </a:t>
            </a:r>
            <a:r>
              <a:rPr lang="en-GB" dirty="0" smtClean="0"/>
              <a:t>plans</a:t>
            </a:r>
          </a:p>
          <a:p>
            <a:pPr lvl="1"/>
            <a:r>
              <a:rPr lang="en-GB" dirty="0"/>
              <a:t>Digitally enhanced briefing concept (SESAR </a:t>
            </a:r>
            <a:r>
              <a:rPr lang="en-GB" dirty="0" err="1"/>
              <a:t>ePIB</a:t>
            </a:r>
            <a:r>
              <a:rPr lang="en-GB" dirty="0"/>
              <a:t>) as an end user application based on Digital NOTAM </a:t>
            </a:r>
          </a:p>
          <a:p>
            <a:pPr lvl="1"/>
            <a:r>
              <a:rPr lang="en-GB" b="1" i="1" dirty="0" smtClean="0"/>
              <a:t>Proposed </a:t>
            </a:r>
            <a:r>
              <a:rPr lang="en-GB" b="1" i="1" dirty="0"/>
              <a:t>actions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A4191413-CFCB-49C3-9FA9-F06B2027F50D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84130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Webex session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Participants</a:t>
            </a:r>
          </a:p>
          <a:p>
            <a:pPr lvl="1"/>
            <a:r>
              <a:rPr lang="en-GB" dirty="0" smtClean="0"/>
              <a:t>Please mute microphones during presentations</a:t>
            </a:r>
          </a:p>
          <a:p>
            <a:pPr lvl="1"/>
            <a:r>
              <a:rPr lang="en-GB" dirty="0" smtClean="0">
                <a:solidFill>
                  <a:srgbClr val="C00000"/>
                </a:solidFill>
              </a:rPr>
              <a:t>Raise hand for questions!</a:t>
            </a:r>
            <a:endParaRPr lang="en-GB" dirty="0">
              <a:solidFill>
                <a:srgbClr val="C0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10 minutes break after first part</a:t>
            </a:r>
          </a:p>
          <a:p>
            <a:endParaRPr lang="en-GB" dirty="0"/>
          </a:p>
          <a:p>
            <a:r>
              <a:rPr lang="en-GB" dirty="0" smtClean="0"/>
              <a:t>Slides</a:t>
            </a:r>
          </a:p>
          <a:p>
            <a:pPr lvl="1"/>
            <a:r>
              <a:rPr lang="en-GB" dirty="0" smtClean="0"/>
              <a:t>Will be published at </a:t>
            </a:r>
            <a:r>
              <a:rPr lang="en-GB" dirty="0" smtClean="0">
                <a:hlinkClick r:id="rId2"/>
              </a:rPr>
              <a:t>www.aixm.aero/library</a:t>
            </a:r>
            <a:r>
              <a:rPr lang="en-GB" dirty="0" smtClean="0"/>
              <a:t>  </a:t>
            </a:r>
          </a:p>
          <a:p>
            <a:endParaRPr lang="en-GB" dirty="0" smtClean="0"/>
          </a:p>
          <a:p>
            <a:r>
              <a:rPr lang="en-GB" dirty="0" smtClean="0"/>
              <a:t>Recording </a:t>
            </a:r>
          </a:p>
          <a:p>
            <a:pPr lvl="1"/>
            <a:r>
              <a:rPr lang="en-GB" dirty="0" smtClean="0"/>
              <a:t>for internal use only, will not be published</a:t>
            </a:r>
          </a:p>
          <a:p>
            <a:pPr lvl="1"/>
            <a:endParaRPr lang="en-GB" dirty="0"/>
          </a:p>
          <a:p>
            <a:r>
              <a:rPr lang="en-GB" dirty="0" smtClean="0">
                <a:solidFill>
                  <a:srgbClr val="C00000"/>
                </a:solidFill>
              </a:rPr>
              <a:t>Any other questions / comments?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A4191413-CFCB-49C3-9FA9-F06B2027F50D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31091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-template-2012-ecl FINAL">
  <a:themeElements>
    <a:clrScheme name="slide-template-2012-ecl FIN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-template-2012-ecl 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de-template-2012-ecl 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template-2012-ecl 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template-2012-ecl 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template-2012-ecl 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template-2012-ecl 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template-2012-ecl 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template-2012-ecl 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slide-template-2012-ecl FINAL</Template>
  <TotalTime>6043</TotalTime>
  <Words>234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slide-template-2012-ecl FINAL</vt:lpstr>
      <vt:lpstr>Introduction</vt:lpstr>
      <vt:lpstr>Objectives</vt:lpstr>
      <vt:lpstr>Agenda</vt:lpstr>
      <vt:lpstr>Agenda</vt:lpstr>
      <vt:lpstr>Webex session rules</vt:lpstr>
    </vt:vector>
  </TitlesOfParts>
  <Company>EUROCONTROL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AIM/SWIM Team presentation</dc:title>
  <dc:creator>PETROVSKY Alexandre (HBRUPH14G - apetrovs)</dc:creator>
  <cp:lastModifiedBy>POROSNICU Eduard</cp:lastModifiedBy>
  <cp:revision>176</cp:revision>
  <dcterms:created xsi:type="dcterms:W3CDTF">2013-08-13T13:20:49Z</dcterms:created>
  <dcterms:modified xsi:type="dcterms:W3CDTF">2018-09-24T08:12:57Z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88986954</vt:i4>
  </property>
  <property fmtid="{D5CDD505-2E9C-101B-9397-08002B2CF9AE}" pid="3" name="_NewReviewCycle">
    <vt:lpwstr/>
  </property>
  <property fmtid="{D5CDD505-2E9C-101B-9397-08002B2CF9AE}" pid="4" name="_EmailSubject">
    <vt:lpwstr>Templates for AIM/SWIM Team-8</vt:lpwstr>
  </property>
  <property fmtid="{D5CDD505-2E9C-101B-9397-08002B2CF9AE}" pid="5" name="_AuthorEmail">
    <vt:lpwstr>Alexandre.PETROVSKY@eurocontrol.int</vt:lpwstr>
  </property>
  <property fmtid="{D5CDD505-2E9C-101B-9397-08002B2CF9AE}" pid="6" name="_AuthorEmailDisplayName">
    <vt:lpwstr>PETROVSKY Alexandre</vt:lpwstr>
  </property>
  <property fmtid="{D5CDD505-2E9C-101B-9397-08002B2CF9AE}" pid="7" name="_PreviousAdHocReviewCycleID">
    <vt:i4>88986954</vt:i4>
  </property>
</Properties>
</file>